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5"/>
  </p:notesMasterIdLst>
  <p:sldIdLst>
    <p:sldId id="277" r:id="rId2"/>
    <p:sldId id="278" r:id="rId3"/>
    <p:sldId id="279" r:id="rId4"/>
    <p:sldId id="256" r:id="rId5"/>
    <p:sldId id="283" r:id="rId6"/>
    <p:sldId id="286" r:id="rId7"/>
    <p:sldId id="284" r:id="rId8"/>
    <p:sldId id="289" r:id="rId9"/>
    <p:sldId id="288" r:id="rId10"/>
    <p:sldId id="285" r:id="rId11"/>
    <p:sldId id="287" r:id="rId12"/>
    <p:sldId id="281" r:id="rId13"/>
    <p:sldId id="282"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02FC1-4AE7-4610-B3FB-F22D092C5663}"/>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0A8B31B-4CE8-43BD-A54C-1AAB5D1A42F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78D80E7-6226-4551-AF3F-2183CDFA293C}"/>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D98C5442-A17E-4FFA-9E66-B52D4F164EFD}"/>
              </a:ext>
            </a:extLst>
          </p:cNvPr>
          <p:cNvSpPr>
            <a:spLocks noGrp="1"/>
          </p:cNvSpPr>
          <p:nvPr>
            <p:ph type="title"/>
          </p:nvPr>
        </p:nvSpPr>
        <p:spPr/>
        <p:txBody>
          <a:bodyPr/>
          <a:lstStyle/>
          <a:p>
            <a:r>
              <a:rPr lang="en-ZA" dirty="0"/>
              <a:t>SCRUM Structure</a:t>
            </a:r>
          </a:p>
        </p:txBody>
      </p:sp>
      <p:sp>
        <p:nvSpPr>
          <p:cNvPr id="6" name="Text Placeholder 5">
            <a:extLst>
              <a:ext uri="{FF2B5EF4-FFF2-40B4-BE49-F238E27FC236}">
                <a16:creationId xmlns:a16="http://schemas.microsoft.com/office/drawing/2014/main" id="{F5A83B56-2773-4EBE-A051-ACE8C8777C40}"/>
              </a:ext>
            </a:extLst>
          </p:cNvPr>
          <p:cNvSpPr>
            <a:spLocks noGrp="1"/>
          </p:cNvSpPr>
          <p:nvPr>
            <p:ph type="body" sz="quarter" idx="13"/>
          </p:nvPr>
        </p:nvSpPr>
        <p:spPr/>
        <p:txBody>
          <a:bodyPr/>
          <a:lstStyle/>
          <a:p>
            <a:endParaRPr lang="en-ZA"/>
          </a:p>
        </p:txBody>
      </p:sp>
      <p:grpSp>
        <p:nvGrpSpPr>
          <p:cNvPr id="7" name="Group 6">
            <a:extLst>
              <a:ext uri="{FF2B5EF4-FFF2-40B4-BE49-F238E27FC236}">
                <a16:creationId xmlns:a16="http://schemas.microsoft.com/office/drawing/2014/main" id="{21A5CDEC-4702-465F-AD29-3FADFC6F8DCB}"/>
              </a:ext>
            </a:extLst>
          </p:cNvPr>
          <p:cNvGrpSpPr/>
          <p:nvPr/>
        </p:nvGrpSpPr>
        <p:grpSpPr>
          <a:xfrm>
            <a:off x="5615337" y="3144196"/>
            <a:ext cx="1957633" cy="1957571"/>
            <a:chOff x="11457573" y="5399961"/>
            <a:chExt cx="4662059" cy="4661912"/>
          </a:xfrm>
        </p:grpSpPr>
        <p:sp>
          <p:nvSpPr>
            <p:cNvPr id="8" name="Bent Arrow 3">
              <a:extLst>
                <a:ext uri="{FF2B5EF4-FFF2-40B4-BE49-F238E27FC236}">
                  <a16:creationId xmlns:a16="http://schemas.microsoft.com/office/drawing/2014/main" id="{5F41FF7C-3DB9-4228-B913-EA3D2973BC9A}"/>
                </a:ext>
              </a:extLst>
            </p:cNvPr>
            <p:cNvSpPr/>
            <p:nvPr/>
          </p:nvSpPr>
          <p:spPr>
            <a:xfrm>
              <a:off x="11620075" y="5399961"/>
              <a:ext cx="2250547" cy="2249424"/>
            </a:xfrm>
            <a:prstGeom prst="bentArrow">
              <a:avLst>
                <a:gd name="adj1" fmla="val 14488"/>
                <a:gd name="adj2" fmla="val 15296"/>
                <a:gd name="adj3" fmla="val 33895"/>
                <a:gd name="adj4" fmla="val 6610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9" name="Bent Arrow 4">
              <a:extLst>
                <a:ext uri="{FF2B5EF4-FFF2-40B4-BE49-F238E27FC236}">
                  <a16:creationId xmlns:a16="http://schemas.microsoft.com/office/drawing/2014/main" id="{C8B8F713-F51B-4164-9E71-87A33DD0DBEF}"/>
                </a:ext>
              </a:extLst>
            </p:cNvPr>
            <p:cNvSpPr/>
            <p:nvPr/>
          </p:nvSpPr>
          <p:spPr>
            <a:xfrm rot="5400000">
              <a:off x="13869646" y="5561797"/>
              <a:ext cx="2250547" cy="2249424"/>
            </a:xfrm>
            <a:prstGeom prst="bentArrow">
              <a:avLst>
                <a:gd name="adj1" fmla="val 14488"/>
                <a:gd name="adj2" fmla="val 15296"/>
                <a:gd name="adj3" fmla="val 33895"/>
                <a:gd name="adj4" fmla="val 661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0" name="Bent Arrow 5">
              <a:extLst>
                <a:ext uri="{FF2B5EF4-FFF2-40B4-BE49-F238E27FC236}">
                  <a16:creationId xmlns:a16="http://schemas.microsoft.com/office/drawing/2014/main" id="{58125CA8-139E-47F2-8D25-2F45D04C0C8F}"/>
                </a:ext>
              </a:extLst>
            </p:cNvPr>
            <p:cNvSpPr/>
            <p:nvPr/>
          </p:nvSpPr>
          <p:spPr>
            <a:xfrm rot="10800000">
              <a:off x="13717363" y="7812449"/>
              <a:ext cx="2250547" cy="2249424"/>
            </a:xfrm>
            <a:prstGeom prst="bentArrow">
              <a:avLst>
                <a:gd name="adj1" fmla="val 14488"/>
                <a:gd name="adj2" fmla="val 15296"/>
                <a:gd name="adj3" fmla="val 33895"/>
                <a:gd name="adj4" fmla="val 6610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1" name="Bent Arrow 6">
              <a:extLst>
                <a:ext uri="{FF2B5EF4-FFF2-40B4-BE49-F238E27FC236}">
                  <a16:creationId xmlns:a16="http://schemas.microsoft.com/office/drawing/2014/main" id="{981EF7E8-F966-4CF7-AB4E-2B529381ABF8}"/>
                </a:ext>
              </a:extLst>
            </p:cNvPr>
            <p:cNvSpPr/>
            <p:nvPr/>
          </p:nvSpPr>
          <p:spPr>
            <a:xfrm rot="16200000">
              <a:off x="11457011" y="7652390"/>
              <a:ext cx="2250547" cy="2249424"/>
            </a:xfrm>
            <a:prstGeom prst="bentArrow">
              <a:avLst>
                <a:gd name="adj1" fmla="val 14488"/>
                <a:gd name="adj2" fmla="val 15296"/>
                <a:gd name="adj3" fmla="val 33895"/>
                <a:gd name="adj4" fmla="val 661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grpSp>
      <p:sp>
        <p:nvSpPr>
          <p:cNvPr id="12" name="Bent Arrow 17">
            <a:extLst>
              <a:ext uri="{FF2B5EF4-FFF2-40B4-BE49-F238E27FC236}">
                <a16:creationId xmlns:a16="http://schemas.microsoft.com/office/drawing/2014/main" id="{04532602-486D-4A1D-844E-2A5D4141D13F}"/>
              </a:ext>
            </a:extLst>
          </p:cNvPr>
          <p:cNvSpPr/>
          <p:nvPr/>
        </p:nvSpPr>
        <p:spPr>
          <a:xfrm flipV="1">
            <a:off x="7403094" y="4986967"/>
            <a:ext cx="602360" cy="602059"/>
          </a:xfrm>
          <a:prstGeom prst="bentArrow">
            <a:avLst>
              <a:gd name="adj1" fmla="val 14488"/>
              <a:gd name="adj2" fmla="val 15296"/>
              <a:gd name="adj3" fmla="val 33895"/>
              <a:gd name="adj4" fmla="val 6610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3" name="TextBox 12">
            <a:extLst>
              <a:ext uri="{FF2B5EF4-FFF2-40B4-BE49-F238E27FC236}">
                <a16:creationId xmlns:a16="http://schemas.microsoft.com/office/drawing/2014/main" id="{AFE10279-8FA6-4C90-88F3-F1C05D8987D3}"/>
              </a:ext>
            </a:extLst>
          </p:cNvPr>
          <p:cNvSpPr txBox="1"/>
          <p:nvPr/>
        </p:nvSpPr>
        <p:spPr>
          <a:xfrm>
            <a:off x="6051149" y="3968953"/>
            <a:ext cx="1090363" cy="307777"/>
          </a:xfrm>
          <a:prstGeom prst="rect">
            <a:avLst/>
          </a:prstGeom>
          <a:noFill/>
        </p:spPr>
        <p:txBody>
          <a:bodyPr wrap="none" rtlCol="0" anchor="ctr" anchorCtr="0">
            <a:spAutoFit/>
          </a:bodyPr>
          <a:lstStyle/>
          <a:p>
            <a:pPr algn="ctr"/>
            <a:r>
              <a:rPr lang="en-US" sz="1400" b="1" dirty="0">
                <a:solidFill>
                  <a:schemeClr val="tx2"/>
                </a:solidFill>
                <a:ea typeface="League Spartan" charset="0"/>
                <a:cs typeface="Poppins" pitchFamily="2" charset="77"/>
              </a:rPr>
              <a:t>2-4 WEEKS</a:t>
            </a:r>
          </a:p>
        </p:txBody>
      </p:sp>
      <p:sp>
        <p:nvSpPr>
          <p:cNvPr id="14" name="TextBox 13">
            <a:extLst>
              <a:ext uri="{FF2B5EF4-FFF2-40B4-BE49-F238E27FC236}">
                <a16:creationId xmlns:a16="http://schemas.microsoft.com/office/drawing/2014/main" id="{CB6B8E10-76A8-45E9-A0E5-E93BB43BA9C8}"/>
              </a:ext>
            </a:extLst>
          </p:cNvPr>
          <p:cNvSpPr txBox="1"/>
          <p:nvPr/>
        </p:nvSpPr>
        <p:spPr>
          <a:xfrm>
            <a:off x="5541264" y="2886202"/>
            <a:ext cx="450764" cy="230832"/>
          </a:xfrm>
          <a:prstGeom prst="rect">
            <a:avLst/>
          </a:prstGeom>
          <a:noFill/>
        </p:spPr>
        <p:txBody>
          <a:bodyPr wrap="none" rtlCol="0" anchor="ctr" anchorCtr="0">
            <a:spAutoFit/>
          </a:bodyPr>
          <a:lstStyle/>
          <a:p>
            <a:pPr algn="ctr"/>
            <a:r>
              <a:rPr lang="en-US" sz="900" b="1" dirty="0">
                <a:solidFill>
                  <a:schemeClr val="tx2"/>
                </a:solidFill>
                <a:ea typeface="League Spartan" charset="0"/>
                <a:cs typeface="Poppins" pitchFamily="2" charset="77"/>
              </a:rPr>
              <a:t>1 DAY</a:t>
            </a:r>
          </a:p>
        </p:txBody>
      </p:sp>
      <p:grpSp>
        <p:nvGrpSpPr>
          <p:cNvPr id="15" name="Group 14">
            <a:extLst>
              <a:ext uri="{FF2B5EF4-FFF2-40B4-BE49-F238E27FC236}">
                <a16:creationId xmlns:a16="http://schemas.microsoft.com/office/drawing/2014/main" id="{66C2F6A8-4E4C-4CA5-9DA0-8D35255E83FF}"/>
              </a:ext>
            </a:extLst>
          </p:cNvPr>
          <p:cNvGrpSpPr/>
          <p:nvPr/>
        </p:nvGrpSpPr>
        <p:grpSpPr>
          <a:xfrm>
            <a:off x="5342096" y="2578572"/>
            <a:ext cx="848571" cy="849293"/>
            <a:chOff x="8248586" y="2411651"/>
            <a:chExt cx="5434810" cy="5439440"/>
          </a:xfrm>
        </p:grpSpPr>
        <p:sp>
          <p:nvSpPr>
            <p:cNvPr id="16" name="Bent Arrow 20">
              <a:extLst>
                <a:ext uri="{FF2B5EF4-FFF2-40B4-BE49-F238E27FC236}">
                  <a16:creationId xmlns:a16="http://schemas.microsoft.com/office/drawing/2014/main" id="{680D7BD4-F1DA-412D-AA9C-1F113EB274D7}"/>
                </a:ext>
              </a:extLst>
            </p:cNvPr>
            <p:cNvSpPr/>
            <p:nvPr/>
          </p:nvSpPr>
          <p:spPr>
            <a:xfrm rot="2700000">
              <a:off x="9956597" y="2412213"/>
              <a:ext cx="2250547" cy="2249424"/>
            </a:xfrm>
            <a:prstGeom prst="bentArrow">
              <a:avLst>
                <a:gd name="adj1" fmla="val 14488"/>
                <a:gd name="adj2" fmla="val 15296"/>
                <a:gd name="adj3" fmla="val 33895"/>
                <a:gd name="adj4" fmla="val 6610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7" name="Bent Arrow 21">
              <a:extLst>
                <a:ext uri="{FF2B5EF4-FFF2-40B4-BE49-F238E27FC236}">
                  <a16:creationId xmlns:a16="http://schemas.microsoft.com/office/drawing/2014/main" id="{19B05716-9220-4BA8-9850-42A9446BB644}"/>
                </a:ext>
              </a:extLst>
            </p:cNvPr>
            <p:cNvSpPr/>
            <p:nvPr/>
          </p:nvSpPr>
          <p:spPr>
            <a:xfrm rot="8100000">
              <a:off x="11432849" y="4117335"/>
              <a:ext cx="2250547" cy="2249424"/>
            </a:xfrm>
            <a:prstGeom prst="bentArrow">
              <a:avLst>
                <a:gd name="adj1" fmla="val 14488"/>
                <a:gd name="adj2" fmla="val 15296"/>
                <a:gd name="adj3" fmla="val 33895"/>
                <a:gd name="adj4" fmla="val 661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8" name="Bent Arrow 22">
              <a:extLst>
                <a:ext uri="{FF2B5EF4-FFF2-40B4-BE49-F238E27FC236}">
                  <a16:creationId xmlns:a16="http://schemas.microsoft.com/office/drawing/2014/main" id="{640C1981-D23F-4438-9FEF-2CA7C65E481E}"/>
                </a:ext>
              </a:extLst>
            </p:cNvPr>
            <p:cNvSpPr/>
            <p:nvPr/>
          </p:nvSpPr>
          <p:spPr>
            <a:xfrm rot="13500000">
              <a:off x="9733717" y="5601106"/>
              <a:ext cx="2250547" cy="2249424"/>
            </a:xfrm>
            <a:prstGeom prst="bentArrow">
              <a:avLst>
                <a:gd name="adj1" fmla="val 14488"/>
                <a:gd name="adj2" fmla="val 15296"/>
                <a:gd name="adj3" fmla="val 33895"/>
                <a:gd name="adj4" fmla="val 6610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9" name="Bent Arrow 23">
              <a:extLst>
                <a:ext uri="{FF2B5EF4-FFF2-40B4-BE49-F238E27FC236}">
                  <a16:creationId xmlns:a16="http://schemas.microsoft.com/office/drawing/2014/main" id="{2ED33D04-8A8C-4014-A35C-0085A4C246DE}"/>
                </a:ext>
              </a:extLst>
            </p:cNvPr>
            <p:cNvSpPr/>
            <p:nvPr/>
          </p:nvSpPr>
          <p:spPr>
            <a:xfrm rot="18900000">
              <a:off x="8248586" y="3889617"/>
              <a:ext cx="2250547" cy="2249424"/>
            </a:xfrm>
            <a:prstGeom prst="bentArrow">
              <a:avLst>
                <a:gd name="adj1" fmla="val 14488"/>
                <a:gd name="adj2" fmla="val 15296"/>
                <a:gd name="adj3" fmla="val 33895"/>
                <a:gd name="adj4" fmla="val 661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grpSp>
      <p:grpSp>
        <p:nvGrpSpPr>
          <p:cNvPr id="20" name="Group 19">
            <a:extLst>
              <a:ext uri="{FF2B5EF4-FFF2-40B4-BE49-F238E27FC236}">
                <a16:creationId xmlns:a16="http://schemas.microsoft.com/office/drawing/2014/main" id="{208DC8A6-81D9-42F7-B2F6-443AC35105CB}"/>
              </a:ext>
            </a:extLst>
          </p:cNvPr>
          <p:cNvGrpSpPr/>
          <p:nvPr/>
        </p:nvGrpSpPr>
        <p:grpSpPr>
          <a:xfrm>
            <a:off x="8220714" y="5110825"/>
            <a:ext cx="1480116" cy="604498"/>
            <a:chOff x="18052026" y="9185480"/>
            <a:chExt cx="3524863" cy="1439598"/>
          </a:xfrm>
        </p:grpSpPr>
        <p:sp>
          <p:nvSpPr>
            <p:cNvPr id="21" name="Rectangle 20">
              <a:extLst>
                <a:ext uri="{FF2B5EF4-FFF2-40B4-BE49-F238E27FC236}">
                  <a16:creationId xmlns:a16="http://schemas.microsoft.com/office/drawing/2014/main" id="{5238602E-ECC4-4992-AB6B-CB658C81F5A5}"/>
                </a:ext>
              </a:extLst>
            </p:cNvPr>
            <p:cNvSpPr/>
            <p:nvPr/>
          </p:nvSpPr>
          <p:spPr>
            <a:xfrm>
              <a:off x="18052026" y="9185480"/>
              <a:ext cx="2684206" cy="563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2" name="Rectangle 21">
              <a:extLst>
                <a:ext uri="{FF2B5EF4-FFF2-40B4-BE49-F238E27FC236}">
                  <a16:creationId xmlns:a16="http://schemas.microsoft.com/office/drawing/2014/main" id="{B58863BC-3605-447E-8693-2F9C38E40048}"/>
                </a:ext>
              </a:extLst>
            </p:cNvPr>
            <p:cNvSpPr/>
            <p:nvPr/>
          </p:nvSpPr>
          <p:spPr>
            <a:xfrm>
              <a:off x="18332245" y="9467082"/>
              <a:ext cx="2684206" cy="5632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3" name="Rectangle 22">
              <a:extLst>
                <a:ext uri="{FF2B5EF4-FFF2-40B4-BE49-F238E27FC236}">
                  <a16:creationId xmlns:a16="http://schemas.microsoft.com/office/drawing/2014/main" id="{36A8D17C-1E66-4EEC-9374-3C353A67CED9}"/>
                </a:ext>
              </a:extLst>
            </p:cNvPr>
            <p:cNvSpPr/>
            <p:nvPr/>
          </p:nvSpPr>
          <p:spPr>
            <a:xfrm>
              <a:off x="18612464" y="9780272"/>
              <a:ext cx="2684206" cy="563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4" name="Rectangle 23">
              <a:extLst>
                <a:ext uri="{FF2B5EF4-FFF2-40B4-BE49-F238E27FC236}">
                  <a16:creationId xmlns:a16="http://schemas.microsoft.com/office/drawing/2014/main" id="{46505EDC-DDCA-4E56-964A-3D659566C173}"/>
                </a:ext>
              </a:extLst>
            </p:cNvPr>
            <p:cNvSpPr/>
            <p:nvPr/>
          </p:nvSpPr>
          <p:spPr>
            <a:xfrm>
              <a:off x="18892683" y="10061874"/>
              <a:ext cx="2684206" cy="5632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25" name="Bent Arrow 31">
            <a:extLst>
              <a:ext uri="{FF2B5EF4-FFF2-40B4-BE49-F238E27FC236}">
                <a16:creationId xmlns:a16="http://schemas.microsoft.com/office/drawing/2014/main" id="{ECB58C30-2B64-4C8C-ABF9-B0A1CE4C8BD0}"/>
              </a:ext>
            </a:extLst>
          </p:cNvPr>
          <p:cNvSpPr/>
          <p:nvPr/>
        </p:nvSpPr>
        <p:spPr>
          <a:xfrm flipV="1">
            <a:off x="4964494" y="3626963"/>
            <a:ext cx="602360" cy="602059"/>
          </a:xfrm>
          <a:prstGeom prst="bentArrow">
            <a:avLst>
              <a:gd name="adj1" fmla="val 14488"/>
              <a:gd name="adj2" fmla="val 15296"/>
              <a:gd name="adj3" fmla="val 33895"/>
              <a:gd name="adj4" fmla="val 6610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grpSp>
        <p:nvGrpSpPr>
          <p:cNvPr id="26" name="Group 25">
            <a:extLst>
              <a:ext uri="{FF2B5EF4-FFF2-40B4-BE49-F238E27FC236}">
                <a16:creationId xmlns:a16="http://schemas.microsoft.com/office/drawing/2014/main" id="{ECFC715F-744E-4756-92FF-24D5453747AA}"/>
              </a:ext>
            </a:extLst>
          </p:cNvPr>
          <p:cNvGrpSpPr/>
          <p:nvPr/>
        </p:nvGrpSpPr>
        <p:grpSpPr>
          <a:xfrm>
            <a:off x="3794176" y="3324714"/>
            <a:ext cx="919138" cy="604498"/>
            <a:chOff x="18052026" y="9185480"/>
            <a:chExt cx="3428319" cy="1439598"/>
          </a:xfrm>
        </p:grpSpPr>
        <p:sp>
          <p:nvSpPr>
            <p:cNvPr id="27" name="Rectangle 26">
              <a:extLst>
                <a:ext uri="{FF2B5EF4-FFF2-40B4-BE49-F238E27FC236}">
                  <a16:creationId xmlns:a16="http://schemas.microsoft.com/office/drawing/2014/main" id="{6847FBD7-D286-4C27-B52E-B36A6514C8D0}"/>
                </a:ext>
              </a:extLst>
            </p:cNvPr>
            <p:cNvSpPr/>
            <p:nvPr/>
          </p:nvSpPr>
          <p:spPr>
            <a:xfrm>
              <a:off x="18052026" y="9185480"/>
              <a:ext cx="2173623" cy="563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8" name="Rectangle 27">
              <a:extLst>
                <a:ext uri="{FF2B5EF4-FFF2-40B4-BE49-F238E27FC236}">
                  <a16:creationId xmlns:a16="http://schemas.microsoft.com/office/drawing/2014/main" id="{B4C81F99-A7D9-45E6-8C9C-A06A647EB024}"/>
                </a:ext>
              </a:extLst>
            </p:cNvPr>
            <p:cNvSpPr/>
            <p:nvPr/>
          </p:nvSpPr>
          <p:spPr>
            <a:xfrm>
              <a:off x="18431627" y="9467082"/>
              <a:ext cx="2173311" cy="5632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9" name="Rectangle 28">
              <a:extLst>
                <a:ext uri="{FF2B5EF4-FFF2-40B4-BE49-F238E27FC236}">
                  <a16:creationId xmlns:a16="http://schemas.microsoft.com/office/drawing/2014/main" id="{C060FC35-3131-458F-BF40-45A2161F3D2C}"/>
                </a:ext>
              </a:extLst>
            </p:cNvPr>
            <p:cNvSpPr/>
            <p:nvPr/>
          </p:nvSpPr>
          <p:spPr>
            <a:xfrm>
              <a:off x="18892682" y="9780272"/>
              <a:ext cx="2173311" cy="563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0" name="Rectangle 29">
              <a:extLst>
                <a:ext uri="{FF2B5EF4-FFF2-40B4-BE49-F238E27FC236}">
                  <a16:creationId xmlns:a16="http://schemas.microsoft.com/office/drawing/2014/main" id="{4DB62782-7EB9-47A4-ABB4-9E33D2BA54E1}"/>
                </a:ext>
              </a:extLst>
            </p:cNvPr>
            <p:cNvSpPr/>
            <p:nvPr/>
          </p:nvSpPr>
          <p:spPr>
            <a:xfrm>
              <a:off x="19307034" y="10061874"/>
              <a:ext cx="2173311" cy="5632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grpSp>
        <p:nvGrpSpPr>
          <p:cNvPr id="31" name="Group 30">
            <a:extLst>
              <a:ext uri="{FF2B5EF4-FFF2-40B4-BE49-F238E27FC236}">
                <a16:creationId xmlns:a16="http://schemas.microsoft.com/office/drawing/2014/main" id="{06D4028E-D95F-4F85-A3D9-18CF15CAD025}"/>
              </a:ext>
            </a:extLst>
          </p:cNvPr>
          <p:cNvGrpSpPr/>
          <p:nvPr/>
        </p:nvGrpSpPr>
        <p:grpSpPr>
          <a:xfrm>
            <a:off x="1604163" y="3324714"/>
            <a:ext cx="919138" cy="604498"/>
            <a:chOff x="18052026" y="9185480"/>
            <a:chExt cx="3428319" cy="1439598"/>
          </a:xfrm>
        </p:grpSpPr>
        <p:sp>
          <p:nvSpPr>
            <p:cNvPr id="32" name="Rectangle 31">
              <a:extLst>
                <a:ext uri="{FF2B5EF4-FFF2-40B4-BE49-F238E27FC236}">
                  <a16:creationId xmlns:a16="http://schemas.microsoft.com/office/drawing/2014/main" id="{1E98EECD-FAD1-4DFE-B0ED-A335282C9403}"/>
                </a:ext>
              </a:extLst>
            </p:cNvPr>
            <p:cNvSpPr/>
            <p:nvPr/>
          </p:nvSpPr>
          <p:spPr>
            <a:xfrm>
              <a:off x="18052026" y="9185480"/>
              <a:ext cx="2173623" cy="563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3" name="Rectangle 32">
              <a:extLst>
                <a:ext uri="{FF2B5EF4-FFF2-40B4-BE49-F238E27FC236}">
                  <a16:creationId xmlns:a16="http://schemas.microsoft.com/office/drawing/2014/main" id="{CE4F670F-1AD5-4FF2-B98C-FA7CF8DD10D5}"/>
                </a:ext>
              </a:extLst>
            </p:cNvPr>
            <p:cNvSpPr/>
            <p:nvPr/>
          </p:nvSpPr>
          <p:spPr>
            <a:xfrm>
              <a:off x="18431627" y="9467082"/>
              <a:ext cx="2173311" cy="5632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4" name="Rectangle 33">
              <a:extLst>
                <a:ext uri="{FF2B5EF4-FFF2-40B4-BE49-F238E27FC236}">
                  <a16:creationId xmlns:a16="http://schemas.microsoft.com/office/drawing/2014/main" id="{E978E793-C847-4F2E-9B83-346AED7B080C}"/>
                </a:ext>
              </a:extLst>
            </p:cNvPr>
            <p:cNvSpPr/>
            <p:nvPr/>
          </p:nvSpPr>
          <p:spPr>
            <a:xfrm>
              <a:off x="18892682" y="9780272"/>
              <a:ext cx="2173311" cy="5632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5" name="Rectangle 34">
              <a:extLst>
                <a:ext uri="{FF2B5EF4-FFF2-40B4-BE49-F238E27FC236}">
                  <a16:creationId xmlns:a16="http://schemas.microsoft.com/office/drawing/2014/main" id="{142BE83F-7E4F-4C01-936F-E92EA7578ED1}"/>
                </a:ext>
              </a:extLst>
            </p:cNvPr>
            <p:cNvSpPr/>
            <p:nvPr/>
          </p:nvSpPr>
          <p:spPr>
            <a:xfrm>
              <a:off x="19307034" y="10061874"/>
              <a:ext cx="2173311" cy="5632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sp>
        <p:nvSpPr>
          <p:cNvPr id="36" name="TextBox 35">
            <a:extLst>
              <a:ext uri="{FF2B5EF4-FFF2-40B4-BE49-F238E27FC236}">
                <a16:creationId xmlns:a16="http://schemas.microsoft.com/office/drawing/2014/main" id="{EA046072-051E-4477-90D9-31B6BA356413}"/>
              </a:ext>
            </a:extLst>
          </p:cNvPr>
          <p:cNvSpPr txBox="1"/>
          <p:nvPr/>
        </p:nvSpPr>
        <p:spPr>
          <a:xfrm>
            <a:off x="1574660" y="4047459"/>
            <a:ext cx="976549" cy="451406"/>
          </a:xfrm>
          <a:prstGeom prst="rect">
            <a:avLst/>
          </a:prstGeom>
          <a:noFill/>
        </p:spPr>
        <p:txBody>
          <a:bodyPr wrap="none" rtlCol="0" anchor="t" anchorCtr="0">
            <a:spAutoFit/>
          </a:bodyPr>
          <a:lstStyle/>
          <a:p>
            <a:pPr algn="ctr">
              <a:lnSpc>
                <a:spcPts val="1400"/>
              </a:lnSpc>
            </a:pPr>
            <a:r>
              <a:rPr lang="en-US" sz="1400" b="1" dirty="0">
                <a:solidFill>
                  <a:schemeClr val="tx2"/>
                </a:solidFill>
                <a:ea typeface="League Spartan" charset="0"/>
                <a:cs typeface="Poppins" pitchFamily="2" charset="77"/>
              </a:rPr>
              <a:t>PRODUCT</a:t>
            </a:r>
          </a:p>
          <a:p>
            <a:pPr algn="ctr">
              <a:lnSpc>
                <a:spcPts val="1400"/>
              </a:lnSpc>
            </a:pPr>
            <a:r>
              <a:rPr lang="en-US" sz="1400" b="1" dirty="0">
                <a:solidFill>
                  <a:schemeClr val="tx2"/>
                </a:solidFill>
                <a:ea typeface="League Spartan" charset="0"/>
                <a:cs typeface="Poppins" pitchFamily="2" charset="77"/>
              </a:rPr>
              <a:t>BACKLOG</a:t>
            </a:r>
          </a:p>
        </p:txBody>
      </p:sp>
      <p:sp>
        <p:nvSpPr>
          <p:cNvPr id="37" name="TextBox 36">
            <a:extLst>
              <a:ext uri="{FF2B5EF4-FFF2-40B4-BE49-F238E27FC236}">
                <a16:creationId xmlns:a16="http://schemas.microsoft.com/office/drawing/2014/main" id="{1155679A-69D5-4E36-97B1-634F8CBEDA64}"/>
              </a:ext>
            </a:extLst>
          </p:cNvPr>
          <p:cNvSpPr txBox="1"/>
          <p:nvPr/>
        </p:nvSpPr>
        <p:spPr>
          <a:xfrm>
            <a:off x="3919413" y="3954757"/>
            <a:ext cx="976549" cy="451406"/>
          </a:xfrm>
          <a:prstGeom prst="rect">
            <a:avLst/>
          </a:prstGeom>
          <a:noFill/>
        </p:spPr>
        <p:txBody>
          <a:bodyPr wrap="none" rtlCol="0" anchor="t" anchorCtr="0">
            <a:spAutoFit/>
          </a:bodyPr>
          <a:lstStyle/>
          <a:p>
            <a:pPr algn="ctr">
              <a:lnSpc>
                <a:spcPts val="1400"/>
              </a:lnSpc>
            </a:pPr>
            <a:r>
              <a:rPr lang="en-US" sz="1400" b="1" dirty="0">
                <a:solidFill>
                  <a:schemeClr val="tx2"/>
                </a:solidFill>
                <a:ea typeface="League Spartan" charset="0"/>
                <a:cs typeface="Poppins" pitchFamily="2" charset="77"/>
              </a:rPr>
              <a:t>SPRINT</a:t>
            </a:r>
          </a:p>
          <a:p>
            <a:pPr algn="ctr">
              <a:lnSpc>
                <a:spcPts val="1400"/>
              </a:lnSpc>
            </a:pPr>
            <a:r>
              <a:rPr lang="en-US" sz="1400" b="1" dirty="0">
                <a:solidFill>
                  <a:schemeClr val="tx2"/>
                </a:solidFill>
                <a:ea typeface="League Spartan" charset="0"/>
                <a:cs typeface="Poppins" pitchFamily="2" charset="77"/>
              </a:rPr>
              <a:t>BACKLOG</a:t>
            </a:r>
          </a:p>
        </p:txBody>
      </p:sp>
      <p:sp>
        <p:nvSpPr>
          <p:cNvPr id="38" name="Up Arrow 44">
            <a:extLst>
              <a:ext uri="{FF2B5EF4-FFF2-40B4-BE49-F238E27FC236}">
                <a16:creationId xmlns:a16="http://schemas.microsoft.com/office/drawing/2014/main" id="{C9797033-15B7-43D4-A8BD-ACD23C58A24B}"/>
              </a:ext>
            </a:extLst>
          </p:cNvPr>
          <p:cNvSpPr/>
          <p:nvPr/>
        </p:nvSpPr>
        <p:spPr>
          <a:xfrm>
            <a:off x="1940633" y="4733763"/>
            <a:ext cx="246282" cy="596134"/>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9" name="TextBox 38">
            <a:extLst>
              <a:ext uri="{FF2B5EF4-FFF2-40B4-BE49-F238E27FC236}">
                <a16:creationId xmlns:a16="http://schemas.microsoft.com/office/drawing/2014/main" id="{8DC3B58A-9355-4A3F-A31C-CDCFD9BF3677}"/>
              </a:ext>
            </a:extLst>
          </p:cNvPr>
          <p:cNvSpPr txBox="1"/>
          <p:nvPr/>
        </p:nvSpPr>
        <p:spPr>
          <a:xfrm>
            <a:off x="1534584" y="5462120"/>
            <a:ext cx="1056700" cy="451406"/>
          </a:xfrm>
          <a:prstGeom prst="rect">
            <a:avLst/>
          </a:prstGeom>
          <a:noFill/>
        </p:spPr>
        <p:txBody>
          <a:bodyPr wrap="none" rtlCol="0" anchor="t" anchorCtr="0">
            <a:spAutoFit/>
          </a:bodyPr>
          <a:lstStyle/>
          <a:p>
            <a:pPr algn="ctr">
              <a:lnSpc>
                <a:spcPts val="1400"/>
              </a:lnSpc>
            </a:pPr>
            <a:r>
              <a:rPr lang="en-US" sz="1400" b="1" dirty="0">
                <a:solidFill>
                  <a:schemeClr val="tx2"/>
                </a:solidFill>
                <a:ea typeface="League Spartan" charset="0"/>
                <a:cs typeface="Poppins" pitchFamily="2" charset="77"/>
              </a:rPr>
              <a:t>INITIAL</a:t>
            </a:r>
          </a:p>
          <a:p>
            <a:pPr algn="ctr">
              <a:lnSpc>
                <a:spcPts val="1400"/>
              </a:lnSpc>
            </a:pPr>
            <a:r>
              <a:rPr lang="en-US" sz="1400" b="1" dirty="0">
                <a:solidFill>
                  <a:schemeClr val="tx2"/>
                </a:solidFill>
                <a:ea typeface="League Spartan" charset="0"/>
                <a:cs typeface="Poppins" pitchFamily="2" charset="77"/>
              </a:rPr>
              <a:t>PLANNING</a:t>
            </a:r>
          </a:p>
        </p:txBody>
      </p:sp>
      <p:sp>
        <p:nvSpPr>
          <p:cNvPr id="40" name="TextBox 39">
            <a:extLst>
              <a:ext uri="{FF2B5EF4-FFF2-40B4-BE49-F238E27FC236}">
                <a16:creationId xmlns:a16="http://schemas.microsoft.com/office/drawing/2014/main" id="{8FDE4DEC-FEDE-426E-A1D7-074962D52B59}"/>
              </a:ext>
            </a:extLst>
          </p:cNvPr>
          <p:cNvSpPr txBox="1"/>
          <p:nvPr/>
        </p:nvSpPr>
        <p:spPr>
          <a:xfrm>
            <a:off x="1679657" y="2809949"/>
            <a:ext cx="766557" cy="415498"/>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PRODUCT</a:t>
            </a:r>
          </a:p>
          <a:p>
            <a:pPr algn="ctr"/>
            <a:r>
              <a:rPr lang="en-US" sz="1050" b="1" dirty="0">
                <a:solidFill>
                  <a:schemeClr val="tx2"/>
                </a:solidFill>
                <a:ea typeface="League Spartan" charset="0"/>
                <a:cs typeface="Poppins" pitchFamily="2" charset="77"/>
              </a:rPr>
              <a:t>OWNER</a:t>
            </a:r>
          </a:p>
        </p:txBody>
      </p:sp>
      <p:sp>
        <p:nvSpPr>
          <p:cNvPr id="42" name="Up Arrow 48">
            <a:extLst>
              <a:ext uri="{FF2B5EF4-FFF2-40B4-BE49-F238E27FC236}">
                <a16:creationId xmlns:a16="http://schemas.microsoft.com/office/drawing/2014/main" id="{F23E794E-E052-4824-AB25-89F4038E465B}"/>
              </a:ext>
            </a:extLst>
          </p:cNvPr>
          <p:cNvSpPr/>
          <p:nvPr/>
        </p:nvSpPr>
        <p:spPr>
          <a:xfrm rot="5400000">
            <a:off x="3034899" y="3276405"/>
            <a:ext cx="246282" cy="596134"/>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3" name="TextBox 42">
            <a:extLst>
              <a:ext uri="{FF2B5EF4-FFF2-40B4-BE49-F238E27FC236}">
                <a16:creationId xmlns:a16="http://schemas.microsoft.com/office/drawing/2014/main" id="{770684BE-74FC-4B26-AEDD-3D5638203854}"/>
              </a:ext>
            </a:extLst>
          </p:cNvPr>
          <p:cNvSpPr txBox="1"/>
          <p:nvPr/>
        </p:nvSpPr>
        <p:spPr>
          <a:xfrm>
            <a:off x="2629690" y="2772340"/>
            <a:ext cx="1056700" cy="630942"/>
          </a:xfrm>
          <a:prstGeom prst="rect">
            <a:avLst/>
          </a:prstGeom>
          <a:noFill/>
        </p:spPr>
        <p:txBody>
          <a:bodyPr wrap="none" rtlCol="0" anchor="t" anchorCtr="0">
            <a:spAutoFit/>
          </a:bodyPr>
          <a:lstStyle/>
          <a:p>
            <a:pPr algn="ctr">
              <a:lnSpc>
                <a:spcPts val="1400"/>
              </a:lnSpc>
            </a:pPr>
            <a:r>
              <a:rPr lang="en-US" sz="1400" b="1" dirty="0">
                <a:solidFill>
                  <a:schemeClr val="tx2"/>
                </a:solidFill>
                <a:ea typeface="League Spartan" charset="0"/>
                <a:cs typeface="Poppins" pitchFamily="2" charset="77"/>
              </a:rPr>
              <a:t>SPRINT</a:t>
            </a:r>
          </a:p>
          <a:p>
            <a:pPr algn="ctr">
              <a:lnSpc>
                <a:spcPts val="1400"/>
              </a:lnSpc>
            </a:pPr>
            <a:r>
              <a:rPr lang="en-US" sz="1400" b="1" dirty="0">
                <a:solidFill>
                  <a:schemeClr val="tx2"/>
                </a:solidFill>
                <a:ea typeface="League Spartan" charset="0"/>
                <a:cs typeface="Poppins" pitchFamily="2" charset="77"/>
              </a:rPr>
              <a:t>PLANNING</a:t>
            </a:r>
          </a:p>
          <a:p>
            <a:pPr algn="ctr">
              <a:lnSpc>
                <a:spcPts val="1400"/>
              </a:lnSpc>
            </a:pPr>
            <a:r>
              <a:rPr lang="en-US" sz="1400" b="1" dirty="0">
                <a:solidFill>
                  <a:schemeClr val="tx2"/>
                </a:solidFill>
                <a:ea typeface="League Spartan" charset="0"/>
                <a:cs typeface="Poppins" pitchFamily="2" charset="77"/>
              </a:rPr>
              <a:t>(1 DAY)</a:t>
            </a:r>
          </a:p>
        </p:txBody>
      </p:sp>
      <p:sp>
        <p:nvSpPr>
          <p:cNvPr id="44" name="TextBox 43">
            <a:extLst>
              <a:ext uri="{FF2B5EF4-FFF2-40B4-BE49-F238E27FC236}">
                <a16:creationId xmlns:a16="http://schemas.microsoft.com/office/drawing/2014/main" id="{94910171-EC57-4245-93BE-596D499A8CAB}"/>
              </a:ext>
            </a:extLst>
          </p:cNvPr>
          <p:cNvSpPr txBox="1"/>
          <p:nvPr/>
        </p:nvSpPr>
        <p:spPr>
          <a:xfrm>
            <a:off x="6172363" y="2606220"/>
            <a:ext cx="1665841" cy="451406"/>
          </a:xfrm>
          <a:prstGeom prst="rect">
            <a:avLst/>
          </a:prstGeom>
          <a:noFill/>
        </p:spPr>
        <p:txBody>
          <a:bodyPr wrap="none" rtlCol="0" anchor="b" anchorCtr="0">
            <a:spAutoFit/>
          </a:bodyPr>
          <a:lstStyle/>
          <a:p>
            <a:pPr algn="ctr">
              <a:lnSpc>
                <a:spcPts val="1400"/>
              </a:lnSpc>
            </a:pPr>
            <a:r>
              <a:rPr lang="en-US" sz="1400" b="1" dirty="0">
                <a:solidFill>
                  <a:schemeClr val="tx2"/>
                </a:solidFill>
                <a:ea typeface="League Spartan" charset="0"/>
                <a:cs typeface="Poppins" pitchFamily="2" charset="77"/>
              </a:rPr>
              <a:t>DAILY SCRUM</a:t>
            </a:r>
          </a:p>
          <a:p>
            <a:pPr algn="ctr">
              <a:lnSpc>
                <a:spcPts val="1400"/>
              </a:lnSpc>
            </a:pPr>
            <a:r>
              <a:rPr lang="en-US" sz="1400" b="1" dirty="0">
                <a:solidFill>
                  <a:schemeClr val="tx2"/>
                </a:solidFill>
                <a:ea typeface="League Spartan" charset="0"/>
                <a:cs typeface="Poppins" pitchFamily="2" charset="77"/>
              </a:rPr>
              <a:t>(STANDUP, 15 MIN)</a:t>
            </a:r>
          </a:p>
        </p:txBody>
      </p:sp>
      <p:sp>
        <p:nvSpPr>
          <p:cNvPr id="45" name="TextBox 44">
            <a:extLst>
              <a:ext uri="{FF2B5EF4-FFF2-40B4-BE49-F238E27FC236}">
                <a16:creationId xmlns:a16="http://schemas.microsoft.com/office/drawing/2014/main" id="{6006A375-F09C-4592-9A43-AEFE63339BE7}"/>
              </a:ext>
            </a:extLst>
          </p:cNvPr>
          <p:cNvSpPr txBox="1"/>
          <p:nvPr/>
        </p:nvSpPr>
        <p:spPr>
          <a:xfrm>
            <a:off x="7586842" y="3274869"/>
            <a:ext cx="1385316" cy="451406"/>
          </a:xfrm>
          <a:prstGeom prst="rect">
            <a:avLst/>
          </a:prstGeom>
          <a:noFill/>
        </p:spPr>
        <p:txBody>
          <a:bodyPr wrap="none" rtlCol="0" anchor="b" anchorCtr="0">
            <a:spAutoFit/>
          </a:bodyPr>
          <a:lstStyle/>
          <a:p>
            <a:pPr algn="ctr">
              <a:lnSpc>
                <a:spcPts val="1400"/>
              </a:lnSpc>
            </a:pPr>
            <a:r>
              <a:rPr lang="en-US" sz="1400" b="1" dirty="0">
                <a:solidFill>
                  <a:schemeClr val="tx2"/>
                </a:solidFill>
                <a:ea typeface="League Spartan" charset="0"/>
                <a:cs typeface="Poppins" pitchFamily="2" charset="77"/>
              </a:rPr>
              <a:t>ANALYSIS,</a:t>
            </a:r>
          </a:p>
          <a:p>
            <a:pPr algn="ctr">
              <a:lnSpc>
                <a:spcPts val="1400"/>
              </a:lnSpc>
            </a:pPr>
            <a:r>
              <a:rPr lang="en-US" sz="1400" b="1" dirty="0">
                <a:solidFill>
                  <a:schemeClr val="tx2"/>
                </a:solidFill>
                <a:ea typeface="League Spartan" charset="0"/>
                <a:cs typeface="Poppins" pitchFamily="2" charset="77"/>
              </a:rPr>
              <a:t>DESIGN, BUILD</a:t>
            </a:r>
          </a:p>
        </p:txBody>
      </p:sp>
      <p:sp>
        <p:nvSpPr>
          <p:cNvPr id="46" name="TextBox 45">
            <a:extLst>
              <a:ext uri="{FF2B5EF4-FFF2-40B4-BE49-F238E27FC236}">
                <a16:creationId xmlns:a16="http://schemas.microsoft.com/office/drawing/2014/main" id="{E893CFF2-4AC8-411A-889A-B1CBFA116E80}"/>
              </a:ext>
            </a:extLst>
          </p:cNvPr>
          <p:cNvSpPr txBox="1"/>
          <p:nvPr/>
        </p:nvSpPr>
        <p:spPr>
          <a:xfrm>
            <a:off x="7535857" y="4398491"/>
            <a:ext cx="865943" cy="307777"/>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TESTING</a:t>
            </a:r>
          </a:p>
        </p:txBody>
      </p:sp>
      <p:sp>
        <p:nvSpPr>
          <p:cNvPr id="47" name="TextBox 46">
            <a:extLst>
              <a:ext uri="{FF2B5EF4-FFF2-40B4-BE49-F238E27FC236}">
                <a16:creationId xmlns:a16="http://schemas.microsoft.com/office/drawing/2014/main" id="{74D25F5C-9950-4FA5-BA9D-2A80FBDA016F}"/>
              </a:ext>
            </a:extLst>
          </p:cNvPr>
          <p:cNvSpPr txBox="1"/>
          <p:nvPr/>
        </p:nvSpPr>
        <p:spPr>
          <a:xfrm>
            <a:off x="8303384" y="4733763"/>
            <a:ext cx="1289135" cy="307777"/>
          </a:xfrm>
          <a:prstGeom prst="rect">
            <a:avLst/>
          </a:prstGeom>
          <a:noFill/>
        </p:spPr>
        <p:txBody>
          <a:bodyPr wrap="none" rtlCol="0" anchor="t" anchorCtr="0">
            <a:spAutoFit/>
          </a:bodyPr>
          <a:lstStyle/>
          <a:p>
            <a:pPr algn="ctr"/>
            <a:r>
              <a:rPr lang="en-US" sz="1400" b="1" dirty="0">
                <a:solidFill>
                  <a:schemeClr val="tx2"/>
                </a:solidFill>
                <a:ea typeface="League Spartan" charset="0"/>
                <a:cs typeface="Poppins" pitchFamily="2" charset="77"/>
              </a:rPr>
              <a:t>DEPLOYMENT</a:t>
            </a:r>
          </a:p>
        </p:txBody>
      </p:sp>
      <p:sp>
        <p:nvSpPr>
          <p:cNvPr id="48" name="TextBox 47">
            <a:extLst>
              <a:ext uri="{FF2B5EF4-FFF2-40B4-BE49-F238E27FC236}">
                <a16:creationId xmlns:a16="http://schemas.microsoft.com/office/drawing/2014/main" id="{FF83D5E2-ADBD-4B08-AC60-DC2AD713B428}"/>
              </a:ext>
            </a:extLst>
          </p:cNvPr>
          <p:cNvSpPr txBox="1"/>
          <p:nvPr/>
        </p:nvSpPr>
        <p:spPr>
          <a:xfrm>
            <a:off x="4838909" y="4556485"/>
            <a:ext cx="824265" cy="451406"/>
          </a:xfrm>
          <a:prstGeom prst="rect">
            <a:avLst/>
          </a:prstGeom>
          <a:noFill/>
        </p:spPr>
        <p:txBody>
          <a:bodyPr wrap="none" rtlCol="0" anchor="t" anchorCtr="0">
            <a:spAutoFit/>
          </a:bodyPr>
          <a:lstStyle/>
          <a:p>
            <a:pPr algn="ctr">
              <a:lnSpc>
                <a:spcPts val="1400"/>
              </a:lnSpc>
            </a:pPr>
            <a:r>
              <a:rPr lang="en-US" sz="1400" b="1" dirty="0">
                <a:solidFill>
                  <a:schemeClr val="tx2"/>
                </a:solidFill>
                <a:ea typeface="League Spartan" charset="0"/>
                <a:cs typeface="Poppins" pitchFamily="2" charset="77"/>
              </a:rPr>
              <a:t>SPRINT</a:t>
            </a:r>
          </a:p>
          <a:p>
            <a:pPr algn="ctr">
              <a:lnSpc>
                <a:spcPts val="1400"/>
              </a:lnSpc>
            </a:pPr>
            <a:r>
              <a:rPr lang="en-US" sz="1400" b="1" dirty="0">
                <a:solidFill>
                  <a:schemeClr val="tx2"/>
                </a:solidFill>
                <a:ea typeface="League Spartan" charset="0"/>
                <a:cs typeface="Poppins" pitchFamily="2" charset="77"/>
              </a:rPr>
              <a:t>REVIEW</a:t>
            </a:r>
          </a:p>
        </p:txBody>
      </p:sp>
      <p:sp>
        <p:nvSpPr>
          <p:cNvPr id="49" name="TextBox 48">
            <a:extLst>
              <a:ext uri="{FF2B5EF4-FFF2-40B4-BE49-F238E27FC236}">
                <a16:creationId xmlns:a16="http://schemas.microsoft.com/office/drawing/2014/main" id="{6A0831FF-4C67-4E6D-8E75-7D788D5434AA}"/>
              </a:ext>
            </a:extLst>
          </p:cNvPr>
          <p:cNvSpPr txBox="1"/>
          <p:nvPr/>
        </p:nvSpPr>
        <p:spPr>
          <a:xfrm>
            <a:off x="5434586" y="5185115"/>
            <a:ext cx="1518364" cy="451406"/>
          </a:xfrm>
          <a:prstGeom prst="rect">
            <a:avLst/>
          </a:prstGeom>
          <a:noFill/>
        </p:spPr>
        <p:txBody>
          <a:bodyPr wrap="none" rtlCol="0" anchor="t" anchorCtr="0">
            <a:spAutoFit/>
          </a:bodyPr>
          <a:lstStyle/>
          <a:p>
            <a:pPr algn="ctr">
              <a:lnSpc>
                <a:spcPts val="1400"/>
              </a:lnSpc>
            </a:pPr>
            <a:r>
              <a:rPr lang="en-US" sz="1400" b="1" dirty="0">
                <a:solidFill>
                  <a:schemeClr val="tx2"/>
                </a:solidFill>
                <a:ea typeface="League Spartan" charset="0"/>
                <a:cs typeface="Poppins" pitchFamily="2" charset="77"/>
              </a:rPr>
              <a:t>SPRINT</a:t>
            </a:r>
          </a:p>
          <a:p>
            <a:pPr algn="ctr">
              <a:lnSpc>
                <a:spcPts val="1400"/>
              </a:lnSpc>
            </a:pPr>
            <a:r>
              <a:rPr lang="en-US" sz="1400" b="1" dirty="0">
                <a:solidFill>
                  <a:schemeClr val="tx2"/>
                </a:solidFill>
                <a:ea typeface="League Spartan" charset="0"/>
                <a:cs typeface="Poppins" pitchFamily="2" charset="77"/>
              </a:rPr>
              <a:t>RETROSPECTIVE</a:t>
            </a:r>
          </a:p>
        </p:txBody>
      </p:sp>
      <p:sp>
        <p:nvSpPr>
          <p:cNvPr id="50" name="TextBox 49">
            <a:extLst>
              <a:ext uri="{FF2B5EF4-FFF2-40B4-BE49-F238E27FC236}">
                <a16:creationId xmlns:a16="http://schemas.microsoft.com/office/drawing/2014/main" id="{0E07AF2A-7D62-47EC-A587-44E0441F662B}"/>
              </a:ext>
            </a:extLst>
          </p:cNvPr>
          <p:cNvSpPr txBox="1"/>
          <p:nvPr/>
        </p:nvSpPr>
        <p:spPr>
          <a:xfrm>
            <a:off x="8277312" y="5717589"/>
            <a:ext cx="1733167" cy="415498"/>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POTENTIALLY SHIPPABLE</a:t>
            </a:r>
          </a:p>
          <a:p>
            <a:pPr algn="ctr"/>
            <a:r>
              <a:rPr lang="en-US" sz="1050" b="1" dirty="0">
                <a:solidFill>
                  <a:schemeClr val="tx2"/>
                </a:solidFill>
                <a:ea typeface="League Spartan" charset="0"/>
                <a:cs typeface="Poppins" pitchFamily="2" charset="77"/>
              </a:rPr>
              <a:t>SOFTWARE</a:t>
            </a:r>
          </a:p>
        </p:txBody>
      </p:sp>
      <p:sp>
        <p:nvSpPr>
          <p:cNvPr id="55" name="TextBox 54">
            <a:extLst>
              <a:ext uri="{FF2B5EF4-FFF2-40B4-BE49-F238E27FC236}">
                <a16:creationId xmlns:a16="http://schemas.microsoft.com/office/drawing/2014/main" id="{4793A088-2EF3-4AE7-B243-974943786D16}"/>
              </a:ext>
            </a:extLst>
          </p:cNvPr>
          <p:cNvSpPr txBox="1"/>
          <p:nvPr/>
        </p:nvSpPr>
        <p:spPr>
          <a:xfrm>
            <a:off x="3712656" y="2441595"/>
            <a:ext cx="691216" cy="415498"/>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SCRUM</a:t>
            </a:r>
          </a:p>
          <a:p>
            <a:pPr algn="ctr"/>
            <a:r>
              <a:rPr lang="en-US" sz="1050" b="1" dirty="0">
                <a:solidFill>
                  <a:schemeClr val="tx2"/>
                </a:solidFill>
                <a:ea typeface="League Spartan" charset="0"/>
                <a:cs typeface="Poppins" pitchFamily="2" charset="77"/>
              </a:rPr>
              <a:t>MASTER</a:t>
            </a:r>
          </a:p>
        </p:txBody>
      </p:sp>
      <p:sp>
        <p:nvSpPr>
          <p:cNvPr id="56" name="TextBox 55">
            <a:extLst>
              <a:ext uri="{FF2B5EF4-FFF2-40B4-BE49-F238E27FC236}">
                <a16:creationId xmlns:a16="http://schemas.microsoft.com/office/drawing/2014/main" id="{ECC871AB-D5AE-4028-82F0-AA4F7A819846}"/>
              </a:ext>
            </a:extLst>
          </p:cNvPr>
          <p:cNvSpPr txBox="1"/>
          <p:nvPr/>
        </p:nvSpPr>
        <p:spPr>
          <a:xfrm>
            <a:off x="4698330" y="2441595"/>
            <a:ext cx="631904" cy="415498"/>
          </a:xfrm>
          <a:prstGeom prst="rect">
            <a:avLst/>
          </a:prstGeom>
          <a:noFill/>
        </p:spPr>
        <p:txBody>
          <a:bodyPr wrap="none" rtlCol="0" anchor="ctr" anchorCtr="0">
            <a:spAutoFit/>
          </a:bodyPr>
          <a:lstStyle/>
          <a:p>
            <a:pPr algn="ctr"/>
            <a:r>
              <a:rPr lang="en-US" sz="1050" b="1" dirty="0">
                <a:solidFill>
                  <a:schemeClr val="tx2"/>
                </a:solidFill>
                <a:ea typeface="League Spartan" charset="0"/>
                <a:cs typeface="Poppins" pitchFamily="2" charset="77"/>
              </a:rPr>
              <a:t>SCRUM</a:t>
            </a:r>
          </a:p>
          <a:p>
            <a:pPr algn="ctr"/>
            <a:r>
              <a:rPr lang="en-US" sz="1050" b="1" dirty="0">
                <a:solidFill>
                  <a:schemeClr val="tx2"/>
                </a:solidFill>
                <a:ea typeface="League Spartan" charset="0"/>
                <a:cs typeface="Poppins" pitchFamily="2" charset="77"/>
              </a:rPr>
              <a:t>TEAM</a:t>
            </a:r>
          </a:p>
        </p:txBody>
      </p:sp>
      <p:pic>
        <p:nvPicPr>
          <p:cNvPr id="57" name="Graphic 56" descr="User">
            <a:extLst>
              <a:ext uri="{FF2B5EF4-FFF2-40B4-BE49-F238E27FC236}">
                <a16:creationId xmlns:a16="http://schemas.microsoft.com/office/drawing/2014/main" id="{EF5CFCB5-C665-45CE-9495-028EC95596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7505" y="2035499"/>
            <a:ext cx="914400" cy="914400"/>
          </a:xfrm>
          <a:prstGeom prst="rect">
            <a:avLst/>
          </a:prstGeom>
        </p:spPr>
      </p:pic>
      <p:pic>
        <p:nvPicPr>
          <p:cNvPr id="58" name="Graphic 57" descr="User">
            <a:extLst>
              <a:ext uri="{FF2B5EF4-FFF2-40B4-BE49-F238E27FC236}">
                <a16:creationId xmlns:a16="http://schemas.microsoft.com/office/drawing/2014/main" id="{2B9E4DC8-129C-4956-BCE5-9D55D3E6FD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1063" y="1664897"/>
            <a:ext cx="914400" cy="914400"/>
          </a:xfrm>
          <a:prstGeom prst="rect">
            <a:avLst/>
          </a:prstGeom>
        </p:spPr>
      </p:pic>
      <p:grpSp>
        <p:nvGrpSpPr>
          <p:cNvPr id="62" name="Group 61">
            <a:extLst>
              <a:ext uri="{FF2B5EF4-FFF2-40B4-BE49-F238E27FC236}">
                <a16:creationId xmlns:a16="http://schemas.microsoft.com/office/drawing/2014/main" id="{BCF5A2BC-2AD6-4B22-AC7A-FC15147C92EE}"/>
              </a:ext>
            </a:extLst>
          </p:cNvPr>
          <p:cNvGrpSpPr/>
          <p:nvPr/>
        </p:nvGrpSpPr>
        <p:grpSpPr>
          <a:xfrm>
            <a:off x="4384956" y="1808365"/>
            <a:ext cx="1278257" cy="720033"/>
            <a:chOff x="5376053" y="1569073"/>
            <a:chExt cx="1719940" cy="968830"/>
          </a:xfrm>
        </p:grpSpPr>
        <p:pic>
          <p:nvPicPr>
            <p:cNvPr id="59" name="Graphic 58" descr="User">
              <a:extLst>
                <a:ext uri="{FF2B5EF4-FFF2-40B4-BE49-F238E27FC236}">
                  <a16:creationId xmlns:a16="http://schemas.microsoft.com/office/drawing/2014/main" id="{83127528-C704-4322-8C17-6F7CE93653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76053" y="1569073"/>
              <a:ext cx="914400" cy="914400"/>
            </a:xfrm>
            <a:prstGeom prst="rect">
              <a:avLst/>
            </a:prstGeom>
          </p:spPr>
        </p:pic>
        <p:pic>
          <p:nvPicPr>
            <p:cNvPr id="61" name="Graphic 60" descr="User">
              <a:extLst>
                <a:ext uri="{FF2B5EF4-FFF2-40B4-BE49-F238E27FC236}">
                  <a16:creationId xmlns:a16="http://schemas.microsoft.com/office/drawing/2014/main" id="{D3ED5E3D-E53C-454A-BE9F-6D84C34FB2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1593" y="1569073"/>
              <a:ext cx="914400" cy="914400"/>
            </a:xfrm>
            <a:prstGeom prst="rect">
              <a:avLst/>
            </a:prstGeom>
          </p:spPr>
        </p:pic>
        <p:pic>
          <p:nvPicPr>
            <p:cNvPr id="60" name="Graphic 59" descr="User">
              <a:extLst>
                <a:ext uri="{FF2B5EF4-FFF2-40B4-BE49-F238E27FC236}">
                  <a16:creationId xmlns:a16="http://schemas.microsoft.com/office/drawing/2014/main" id="{CD2AD204-44A3-4AC7-95E9-B2225E1F6B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8823" y="1623503"/>
              <a:ext cx="914400" cy="914400"/>
            </a:xfrm>
            <a:prstGeom prst="rect">
              <a:avLst/>
            </a:prstGeom>
          </p:spPr>
        </p:pic>
      </p:grpSp>
    </p:spTree>
    <p:extLst>
      <p:ext uri="{BB962C8B-B14F-4D97-AF65-F5344CB8AC3E}">
        <p14:creationId xmlns:p14="http://schemas.microsoft.com/office/powerpoint/2010/main" val="112705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DB127-A3E0-414A-97B3-C11E43B6F29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382EABF4-CD1F-48EE-9885-C908901C52C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B3E6CB9E-D08F-4444-8EF6-EF705EB8FEDA}"/>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696EFCB6-329F-4C01-862F-7705B46AE38F}"/>
              </a:ext>
            </a:extLst>
          </p:cNvPr>
          <p:cNvSpPr>
            <a:spLocks noGrp="1"/>
          </p:cNvSpPr>
          <p:nvPr>
            <p:ph type="title"/>
          </p:nvPr>
        </p:nvSpPr>
        <p:spPr/>
        <p:txBody>
          <a:bodyPr/>
          <a:lstStyle/>
          <a:p>
            <a:r>
              <a:rPr lang="en-ZA" dirty="0"/>
              <a:t>SCRUM Core Values</a:t>
            </a:r>
          </a:p>
        </p:txBody>
      </p:sp>
      <p:sp>
        <p:nvSpPr>
          <p:cNvPr id="6" name="Text Placeholder 5">
            <a:extLst>
              <a:ext uri="{FF2B5EF4-FFF2-40B4-BE49-F238E27FC236}">
                <a16:creationId xmlns:a16="http://schemas.microsoft.com/office/drawing/2014/main" id="{54E835DA-6D9A-4CE8-BD54-9C0D80C5998F}"/>
              </a:ext>
            </a:extLst>
          </p:cNvPr>
          <p:cNvSpPr>
            <a:spLocks noGrp="1"/>
          </p:cNvSpPr>
          <p:nvPr>
            <p:ph type="body" sz="quarter" idx="13"/>
          </p:nvPr>
        </p:nvSpPr>
        <p:spPr/>
        <p:txBody>
          <a:bodyPr/>
          <a:lstStyle/>
          <a:p>
            <a:endParaRPr lang="en-ZA"/>
          </a:p>
        </p:txBody>
      </p:sp>
      <p:grpSp>
        <p:nvGrpSpPr>
          <p:cNvPr id="53" name="Group 52">
            <a:extLst>
              <a:ext uri="{FF2B5EF4-FFF2-40B4-BE49-F238E27FC236}">
                <a16:creationId xmlns:a16="http://schemas.microsoft.com/office/drawing/2014/main" id="{73CB6B38-A33B-4ADD-A3A6-65793581C6BC}"/>
              </a:ext>
            </a:extLst>
          </p:cNvPr>
          <p:cNvGrpSpPr/>
          <p:nvPr/>
        </p:nvGrpSpPr>
        <p:grpSpPr>
          <a:xfrm>
            <a:off x="370115" y="1654622"/>
            <a:ext cx="10879263" cy="4626428"/>
            <a:chOff x="873042" y="1926772"/>
            <a:chExt cx="9676132" cy="4114794"/>
          </a:xfrm>
        </p:grpSpPr>
        <p:sp>
          <p:nvSpPr>
            <p:cNvPr id="7" name="Freeform 1">
              <a:extLst>
                <a:ext uri="{FF2B5EF4-FFF2-40B4-BE49-F238E27FC236}">
                  <a16:creationId xmlns:a16="http://schemas.microsoft.com/office/drawing/2014/main" id="{CB6C3E38-BC91-41D2-B8A8-7DFD5AB75D5E}"/>
                </a:ext>
              </a:extLst>
            </p:cNvPr>
            <p:cNvSpPr>
              <a:spLocks noChangeArrowheads="1"/>
            </p:cNvSpPr>
            <p:nvPr/>
          </p:nvSpPr>
          <p:spPr bwMode="auto">
            <a:xfrm>
              <a:off x="1379790" y="2095688"/>
              <a:ext cx="4003306" cy="1007352"/>
            </a:xfrm>
            <a:custGeom>
              <a:avLst/>
              <a:gdLst>
                <a:gd name="T0" fmla="*/ 11169 w 11494"/>
                <a:gd name="T1" fmla="*/ 2891 h 2892"/>
                <a:gd name="T2" fmla="*/ 532 w 11494"/>
                <a:gd name="T3" fmla="*/ 2891 h 2892"/>
                <a:gd name="T4" fmla="*/ 532 w 11494"/>
                <a:gd name="T5" fmla="*/ 2891 h 2892"/>
                <a:gd name="T6" fmla="*/ 0 w 11494"/>
                <a:gd name="T7" fmla="*/ 2359 h 2892"/>
                <a:gd name="T8" fmla="*/ 0 w 11494"/>
                <a:gd name="T9" fmla="*/ 532 h 2892"/>
                <a:gd name="T10" fmla="*/ 0 w 11494"/>
                <a:gd name="T11" fmla="*/ 532 h 2892"/>
                <a:gd name="T12" fmla="*/ 532 w 11494"/>
                <a:gd name="T13" fmla="*/ 0 h 2892"/>
                <a:gd name="T14" fmla="*/ 8642 w 11494"/>
                <a:gd name="T15" fmla="*/ 0 h 2892"/>
                <a:gd name="T16" fmla="*/ 8642 w 11494"/>
                <a:gd name="T17" fmla="*/ 0 h 2892"/>
                <a:gd name="T18" fmla="*/ 9018 w 11494"/>
                <a:gd name="T19" fmla="*/ 156 h 2892"/>
                <a:gd name="T20" fmla="*/ 11340 w 11494"/>
                <a:gd name="T21" fmla="*/ 2478 h 2892"/>
                <a:gd name="T22" fmla="*/ 11340 w 11494"/>
                <a:gd name="T23" fmla="*/ 2478 h 2892"/>
                <a:gd name="T24" fmla="*/ 11169 w 11494"/>
                <a:gd name="T25" fmla="*/ 2891 h 2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94" h="2892">
                  <a:moveTo>
                    <a:pt x="11169" y="2891"/>
                  </a:moveTo>
                  <a:lnTo>
                    <a:pt x="532" y="2891"/>
                  </a:lnTo>
                  <a:lnTo>
                    <a:pt x="532" y="2891"/>
                  </a:lnTo>
                  <a:cubicBezTo>
                    <a:pt x="238" y="2891"/>
                    <a:pt x="0" y="2653"/>
                    <a:pt x="0" y="2359"/>
                  </a:cubicBezTo>
                  <a:lnTo>
                    <a:pt x="0" y="532"/>
                  </a:lnTo>
                  <a:lnTo>
                    <a:pt x="0" y="532"/>
                  </a:lnTo>
                  <a:cubicBezTo>
                    <a:pt x="0" y="238"/>
                    <a:pt x="238" y="0"/>
                    <a:pt x="532" y="0"/>
                  </a:cubicBezTo>
                  <a:lnTo>
                    <a:pt x="8642" y="0"/>
                  </a:lnTo>
                  <a:lnTo>
                    <a:pt x="8642" y="0"/>
                  </a:lnTo>
                  <a:cubicBezTo>
                    <a:pt x="8783" y="0"/>
                    <a:pt x="8918" y="56"/>
                    <a:pt x="9018" y="156"/>
                  </a:cubicBezTo>
                  <a:lnTo>
                    <a:pt x="11340" y="2478"/>
                  </a:lnTo>
                  <a:lnTo>
                    <a:pt x="11340" y="2478"/>
                  </a:lnTo>
                  <a:cubicBezTo>
                    <a:pt x="11493" y="2630"/>
                    <a:pt x="11385" y="2891"/>
                    <a:pt x="11169" y="2891"/>
                  </a:cubicBezTo>
                </a:path>
              </a:pathLst>
            </a:custGeom>
            <a:solidFill>
              <a:schemeClr val="accent1"/>
            </a:solidFill>
            <a:ln>
              <a:noFill/>
            </a:ln>
            <a:effectLst/>
          </p:spPr>
          <p:txBody>
            <a:bodyPr wrap="none" anchor="ctr"/>
            <a:lstStyle/>
            <a:p>
              <a:endParaRPr lang="en-US" sz="3600" dirty="0"/>
            </a:p>
          </p:txBody>
        </p:sp>
        <p:sp>
          <p:nvSpPr>
            <p:cNvPr id="8" name="Freeform 2">
              <a:extLst>
                <a:ext uri="{FF2B5EF4-FFF2-40B4-BE49-F238E27FC236}">
                  <a16:creationId xmlns:a16="http://schemas.microsoft.com/office/drawing/2014/main" id="{FF40CD65-9C75-430F-B459-E5A37EA8952E}"/>
                </a:ext>
              </a:extLst>
            </p:cNvPr>
            <p:cNvSpPr>
              <a:spLocks noChangeArrowheads="1"/>
            </p:cNvSpPr>
            <p:nvPr/>
          </p:nvSpPr>
          <p:spPr bwMode="auto">
            <a:xfrm>
              <a:off x="873043" y="1926772"/>
              <a:ext cx="1282225" cy="1282225"/>
            </a:xfrm>
            <a:custGeom>
              <a:avLst/>
              <a:gdLst>
                <a:gd name="T0" fmla="*/ 1842 w 3684"/>
                <a:gd name="T1" fmla="*/ 3683 h 3684"/>
                <a:gd name="T2" fmla="*/ 0 w 3684"/>
                <a:gd name="T3" fmla="*/ 1842 h 3684"/>
                <a:gd name="T4" fmla="*/ 1842 w 3684"/>
                <a:gd name="T5" fmla="*/ 0 h 3684"/>
                <a:gd name="T6" fmla="*/ 3683 w 3684"/>
                <a:gd name="T7" fmla="*/ 1842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2"/>
                  </a:lnTo>
                  <a:lnTo>
                    <a:pt x="1842" y="0"/>
                  </a:lnTo>
                  <a:lnTo>
                    <a:pt x="3683" y="1842"/>
                  </a:lnTo>
                  <a:lnTo>
                    <a:pt x="1842" y="3683"/>
                  </a:lnTo>
                </a:path>
              </a:pathLst>
            </a:custGeom>
            <a:solidFill>
              <a:schemeClr val="accent1">
                <a:lumMod val="75000"/>
              </a:schemeClr>
            </a:solidFill>
            <a:ln>
              <a:noFill/>
            </a:ln>
            <a:effectLst/>
          </p:spPr>
          <p:txBody>
            <a:bodyPr wrap="none" anchor="ctr"/>
            <a:lstStyle/>
            <a:p>
              <a:endParaRPr lang="en-US" sz="3600" dirty="0"/>
            </a:p>
          </p:txBody>
        </p:sp>
        <p:sp>
          <p:nvSpPr>
            <p:cNvPr id="9" name="Freeform 3">
              <a:extLst>
                <a:ext uri="{FF2B5EF4-FFF2-40B4-BE49-F238E27FC236}">
                  <a16:creationId xmlns:a16="http://schemas.microsoft.com/office/drawing/2014/main" id="{FE26A789-A2F5-442D-8FDE-4B3B960B74E7}"/>
                </a:ext>
              </a:extLst>
            </p:cNvPr>
            <p:cNvSpPr>
              <a:spLocks noChangeArrowheads="1"/>
            </p:cNvSpPr>
            <p:nvPr/>
          </p:nvSpPr>
          <p:spPr bwMode="auto">
            <a:xfrm>
              <a:off x="1058850" y="2112579"/>
              <a:ext cx="910610" cy="910610"/>
            </a:xfrm>
            <a:custGeom>
              <a:avLst/>
              <a:gdLst>
                <a:gd name="T0" fmla="*/ 1308 w 2616"/>
                <a:gd name="T1" fmla="*/ 2616 h 2617"/>
                <a:gd name="T2" fmla="*/ 0 w 2616"/>
                <a:gd name="T3" fmla="*/ 1309 h 2617"/>
                <a:gd name="T4" fmla="*/ 1308 w 2616"/>
                <a:gd name="T5" fmla="*/ 0 h 2617"/>
                <a:gd name="T6" fmla="*/ 2615 w 2616"/>
                <a:gd name="T7" fmla="*/ 1309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9"/>
                  </a:lnTo>
                  <a:lnTo>
                    <a:pt x="1308" y="0"/>
                  </a:lnTo>
                  <a:lnTo>
                    <a:pt x="2615" y="1309"/>
                  </a:lnTo>
                  <a:lnTo>
                    <a:pt x="1308" y="2616"/>
                  </a:lnTo>
                </a:path>
              </a:pathLst>
            </a:custGeom>
            <a:solidFill>
              <a:schemeClr val="accent1"/>
            </a:solidFill>
            <a:ln>
              <a:noFill/>
            </a:ln>
            <a:effectLst/>
          </p:spPr>
          <p:txBody>
            <a:bodyPr wrap="none" anchor="ctr"/>
            <a:lstStyle/>
            <a:p>
              <a:endParaRPr lang="en-US" sz="3600" dirty="0"/>
            </a:p>
          </p:txBody>
        </p:sp>
        <p:sp>
          <p:nvSpPr>
            <p:cNvPr id="10" name="Freeform 4">
              <a:extLst>
                <a:ext uri="{FF2B5EF4-FFF2-40B4-BE49-F238E27FC236}">
                  <a16:creationId xmlns:a16="http://schemas.microsoft.com/office/drawing/2014/main" id="{39F20D76-9416-414C-9864-DD99D4D50FFB}"/>
                </a:ext>
              </a:extLst>
            </p:cNvPr>
            <p:cNvSpPr>
              <a:spLocks noChangeArrowheads="1"/>
            </p:cNvSpPr>
            <p:nvPr/>
          </p:nvSpPr>
          <p:spPr bwMode="auto">
            <a:xfrm>
              <a:off x="5046800" y="2854274"/>
              <a:ext cx="390041" cy="390041"/>
            </a:xfrm>
            <a:custGeom>
              <a:avLst/>
              <a:gdLst>
                <a:gd name="T0" fmla="*/ 1117 w 1118"/>
                <a:gd name="T1" fmla="*/ 558 h 1118"/>
                <a:gd name="T2" fmla="*/ 1117 w 1118"/>
                <a:gd name="T3" fmla="*/ 558 h 1118"/>
                <a:gd name="T4" fmla="*/ 558 w 1118"/>
                <a:gd name="T5" fmla="*/ 0 h 1118"/>
                <a:gd name="T6" fmla="*/ 558 w 1118"/>
                <a:gd name="T7" fmla="*/ 0 h 1118"/>
                <a:gd name="T8" fmla="*/ 0 w 1118"/>
                <a:gd name="T9" fmla="*/ 558 h 1118"/>
                <a:gd name="T10" fmla="*/ 0 w 1118"/>
                <a:gd name="T11" fmla="*/ 558 h 1118"/>
                <a:gd name="T12" fmla="*/ 558 w 1118"/>
                <a:gd name="T13" fmla="*/ 1117 h 1118"/>
                <a:gd name="T14" fmla="*/ 558 w 1118"/>
                <a:gd name="T15" fmla="*/ 1117 h 1118"/>
                <a:gd name="T16" fmla="*/ 1117 w 1118"/>
                <a:gd name="T17" fmla="*/ 558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8" h="1118">
                  <a:moveTo>
                    <a:pt x="1117" y="558"/>
                  </a:moveTo>
                  <a:lnTo>
                    <a:pt x="1117" y="558"/>
                  </a:lnTo>
                  <a:cubicBezTo>
                    <a:pt x="1117" y="250"/>
                    <a:pt x="867" y="0"/>
                    <a:pt x="558" y="0"/>
                  </a:cubicBezTo>
                  <a:lnTo>
                    <a:pt x="558" y="0"/>
                  </a:lnTo>
                  <a:cubicBezTo>
                    <a:pt x="249" y="0"/>
                    <a:pt x="0" y="250"/>
                    <a:pt x="0" y="558"/>
                  </a:cubicBezTo>
                  <a:lnTo>
                    <a:pt x="0" y="558"/>
                  </a:lnTo>
                  <a:cubicBezTo>
                    <a:pt x="0" y="867"/>
                    <a:pt x="249" y="1117"/>
                    <a:pt x="558" y="1117"/>
                  </a:cubicBezTo>
                  <a:lnTo>
                    <a:pt x="558" y="1117"/>
                  </a:lnTo>
                  <a:cubicBezTo>
                    <a:pt x="867" y="1117"/>
                    <a:pt x="1117" y="867"/>
                    <a:pt x="1117" y="558"/>
                  </a:cubicBezTo>
                </a:path>
              </a:pathLst>
            </a:custGeom>
            <a:solidFill>
              <a:schemeClr val="accent1">
                <a:lumMod val="75000"/>
              </a:schemeClr>
            </a:solidFill>
            <a:ln>
              <a:noFill/>
            </a:ln>
            <a:effectLst/>
          </p:spPr>
          <p:txBody>
            <a:bodyPr wrap="none" anchor="ctr"/>
            <a:lstStyle/>
            <a:p>
              <a:endParaRPr lang="en-US" sz="3600" dirty="0"/>
            </a:p>
          </p:txBody>
        </p:sp>
        <p:sp>
          <p:nvSpPr>
            <p:cNvPr id="11" name="Freeform 5">
              <a:extLst>
                <a:ext uri="{FF2B5EF4-FFF2-40B4-BE49-F238E27FC236}">
                  <a16:creationId xmlns:a16="http://schemas.microsoft.com/office/drawing/2014/main" id="{1BF355F4-6571-4613-B2BB-F8DEB9B55CE9}"/>
                </a:ext>
              </a:extLst>
            </p:cNvPr>
            <p:cNvSpPr>
              <a:spLocks noChangeArrowheads="1"/>
            </p:cNvSpPr>
            <p:nvPr/>
          </p:nvSpPr>
          <p:spPr bwMode="auto">
            <a:xfrm>
              <a:off x="5112831" y="2921841"/>
              <a:ext cx="254909" cy="254909"/>
            </a:xfrm>
            <a:custGeom>
              <a:avLst/>
              <a:gdLst>
                <a:gd name="T0" fmla="*/ 733 w 734"/>
                <a:gd name="T1" fmla="*/ 366 h 734"/>
                <a:gd name="T2" fmla="*/ 733 w 734"/>
                <a:gd name="T3" fmla="*/ 366 h 734"/>
                <a:gd name="T4" fmla="*/ 366 w 734"/>
                <a:gd name="T5" fmla="*/ 0 h 734"/>
                <a:gd name="T6" fmla="*/ 366 w 734"/>
                <a:gd name="T7" fmla="*/ 0 h 734"/>
                <a:gd name="T8" fmla="*/ 0 w 734"/>
                <a:gd name="T9" fmla="*/ 366 h 734"/>
                <a:gd name="T10" fmla="*/ 0 w 734"/>
                <a:gd name="T11" fmla="*/ 366 h 734"/>
                <a:gd name="T12" fmla="*/ 366 w 734"/>
                <a:gd name="T13" fmla="*/ 733 h 734"/>
                <a:gd name="T14" fmla="*/ 366 w 734"/>
                <a:gd name="T15" fmla="*/ 733 h 734"/>
                <a:gd name="T16" fmla="*/ 733 w 734"/>
                <a:gd name="T17" fmla="*/ 3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4" h="734">
                  <a:moveTo>
                    <a:pt x="733" y="366"/>
                  </a:moveTo>
                  <a:lnTo>
                    <a:pt x="733" y="366"/>
                  </a:lnTo>
                  <a:cubicBezTo>
                    <a:pt x="733" y="164"/>
                    <a:pt x="568" y="0"/>
                    <a:pt x="366" y="0"/>
                  </a:cubicBezTo>
                  <a:lnTo>
                    <a:pt x="366" y="0"/>
                  </a:lnTo>
                  <a:cubicBezTo>
                    <a:pt x="163" y="0"/>
                    <a:pt x="0" y="164"/>
                    <a:pt x="0" y="366"/>
                  </a:cubicBezTo>
                  <a:lnTo>
                    <a:pt x="0" y="366"/>
                  </a:lnTo>
                  <a:cubicBezTo>
                    <a:pt x="0" y="569"/>
                    <a:pt x="163" y="733"/>
                    <a:pt x="366" y="733"/>
                  </a:cubicBezTo>
                  <a:lnTo>
                    <a:pt x="366" y="733"/>
                  </a:lnTo>
                  <a:cubicBezTo>
                    <a:pt x="568" y="733"/>
                    <a:pt x="733" y="569"/>
                    <a:pt x="733" y="366"/>
                  </a:cubicBezTo>
                </a:path>
              </a:pathLst>
            </a:custGeom>
            <a:solidFill>
              <a:schemeClr val="accent1"/>
            </a:solidFill>
            <a:ln>
              <a:noFill/>
            </a:ln>
            <a:effectLst/>
          </p:spPr>
          <p:txBody>
            <a:bodyPr wrap="none" anchor="ctr"/>
            <a:lstStyle/>
            <a:p>
              <a:endParaRPr lang="en-US" sz="3600" dirty="0"/>
            </a:p>
          </p:txBody>
        </p:sp>
        <p:sp>
          <p:nvSpPr>
            <p:cNvPr id="12" name="Freeform 1">
              <a:extLst>
                <a:ext uri="{FF2B5EF4-FFF2-40B4-BE49-F238E27FC236}">
                  <a16:creationId xmlns:a16="http://schemas.microsoft.com/office/drawing/2014/main" id="{BC63B343-430A-46E4-BB28-201446F9FFA9}"/>
                </a:ext>
              </a:extLst>
            </p:cNvPr>
            <p:cNvSpPr>
              <a:spLocks noChangeArrowheads="1"/>
            </p:cNvSpPr>
            <p:nvPr/>
          </p:nvSpPr>
          <p:spPr bwMode="auto">
            <a:xfrm>
              <a:off x="6492124" y="2095688"/>
              <a:ext cx="4003306" cy="1007352"/>
            </a:xfrm>
            <a:custGeom>
              <a:avLst/>
              <a:gdLst>
                <a:gd name="T0" fmla="*/ 11169 w 11494"/>
                <a:gd name="T1" fmla="*/ 2891 h 2892"/>
                <a:gd name="T2" fmla="*/ 532 w 11494"/>
                <a:gd name="T3" fmla="*/ 2891 h 2892"/>
                <a:gd name="T4" fmla="*/ 532 w 11494"/>
                <a:gd name="T5" fmla="*/ 2891 h 2892"/>
                <a:gd name="T6" fmla="*/ 0 w 11494"/>
                <a:gd name="T7" fmla="*/ 2359 h 2892"/>
                <a:gd name="T8" fmla="*/ 0 w 11494"/>
                <a:gd name="T9" fmla="*/ 532 h 2892"/>
                <a:gd name="T10" fmla="*/ 0 w 11494"/>
                <a:gd name="T11" fmla="*/ 532 h 2892"/>
                <a:gd name="T12" fmla="*/ 532 w 11494"/>
                <a:gd name="T13" fmla="*/ 0 h 2892"/>
                <a:gd name="T14" fmla="*/ 8642 w 11494"/>
                <a:gd name="T15" fmla="*/ 0 h 2892"/>
                <a:gd name="T16" fmla="*/ 8642 w 11494"/>
                <a:gd name="T17" fmla="*/ 0 h 2892"/>
                <a:gd name="T18" fmla="*/ 9018 w 11494"/>
                <a:gd name="T19" fmla="*/ 156 h 2892"/>
                <a:gd name="T20" fmla="*/ 11340 w 11494"/>
                <a:gd name="T21" fmla="*/ 2478 h 2892"/>
                <a:gd name="T22" fmla="*/ 11340 w 11494"/>
                <a:gd name="T23" fmla="*/ 2478 h 2892"/>
                <a:gd name="T24" fmla="*/ 11169 w 11494"/>
                <a:gd name="T25" fmla="*/ 2891 h 2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94" h="2892">
                  <a:moveTo>
                    <a:pt x="11169" y="2891"/>
                  </a:moveTo>
                  <a:lnTo>
                    <a:pt x="532" y="2891"/>
                  </a:lnTo>
                  <a:lnTo>
                    <a:pt x="532" y="2891"/>
                  </a:lnTo>
                  <a:cubicBezTo>
                    <a:pt x="238" y="2891"/>
                    <a:pt x="0" y="2653"/>
                    <a:pt x="0" y="2359"/>
                  </a:cubicBezTo>
                  <a:lnTo>
                    <a:pt x="0" y="532"/>
                  </a:lnTo>
                  <a:lnTo>
                    <a:pt x="0" y="532"/>
                  </a:lnTo>
                  <a:cubicBezTo>
                    <a:pt x="0" y="238"/>
                    <a:pt x="238" y="0"/>
                    <a:pt x="532" y="0"/>
                  </a:cubicBezTo>
                  <a:lnTo>
                    <a:pt x="8642" y="0"/>
                  </a:lnTo>
                  <a:lnTo>
                    <a:pt x="8642" y="0"/>
                  </a:lnTo>
                  <a:cubicBezTo>
                    <a:pt x="8783" y="0"/>
                    <a:pt x="8918" y="56"/>
                    <a:pt x="9018" y="156"/>
                  </a:cubicBezTo>
                  <a:lnTo>
                    <a:pt x="11340" y="2478"/>
                  </a:lnTo>
                  <a:lnTo>
                    <a:pt x="11340" y="2478"/>
                  </a:lnTo>
                  <a:cubicBezTo>
                    <a:pt x="11493" y="2630"/>
                    <a:pt x="11385" y="2891"/>
                    <a:pt x="11169" y="2891"/>
                  </a:cubicBezTo>
                </a:path>
              </a:pathLst>
            </a:custGeom>
            <a:solidFill>
              <a:schemeClr val="accent2"/>
            </a:solidFill>
            <a:ln>
              <a:noFill/>
            </a:ln>
            <a:effectLst/>
          </p:spPr>
          <p:txBody>
            <a:bodyPr wrap="none" anchor="ctr"/>
            <a:lstStyle/>
            <a:p>
              <a:endParaRPr lang="en-US" sz="3600" dirty="0"/>
            </a:p>
          </p:txBody>
        </p:sp>
        <p:sp>
          <p:nvSpPr>
            <p:cNvPr id="13" name="Freeform 2">
              <a:extLst>
                <a:ext uri="{FF2B5EF4-FFF2-40B4-BE49-F238E27FC236}">
                  <a16:creationId xmlns:a16="http://schemas.microsoft.com/office/drawing/2014/main" id="{467FABE0-10B5-41EA-8629-D68F64669A43}"/>
                </a:ext>
              </a:extLst>
            </p:cNvPr>
            <p:cNvSpPr>
              <a:spLocks noChangeArrowheads="1"/>
            </p:cNvSpPr>
            <p:nvPr/>
          </p:nvSpPr>
          <p:spPr bwMode="auto">
            <a:xfrm>
              <a:off x="5985375" y="1926772"/>
              <a:ext cx="1282225" cy="1282225"/>
            </a:xfrm>
            <a:custGeom>
              <a:avLst/>
              <a:gdLst>
                <a:gd name="T0" fmla="*/ 1842 w 3684"/>
                <a:gd name="T1" fmla="*/ 3683 h 3684"/>
                <a:gd name="T2" fmla="*/ 0 w 3684"/>
                <a:gd name="T3" fmla="*/ 1842 h 3684"/>
                <a:gd name="T4" fmla="*/ 1842 w 3684"/>
                <a:gd name="T5" fmla="*/ 0 h 3684"/>
                <a:gd name="T6" fmla="*/ 3683 w 3684"/>
                <a:gd name="T7" fmla="*/ 1842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2"/>
                  </a:lnTo>
                  <a:lnTo>
                    <a:pt x="1842" y="0"/>
                  </a:lnTo>
                  <a:lnTo>
                    <a:pt x="3683" y="1842"/>
                  </a:lnTo>
                  <a:lnTo>
                    <a:pt x="1842" y="3683"/>
                  </a:lnTo>
                </a:path>
              </a:pathLst>
            </a:custGeom>
            <a:solidFill>
              <a:schemeClr val="accent2">
                <a:lumMod val="75000"/>
              </a:schemeClr>
            </a:solidFill>
            <a:ln>
              <a:noFill/>
            </a:ln>
            <a:effectLst/>
          </p:spPr>
          <p:txBody>
            <a:bodyPr wrap="none" anchor="ctr"/>
            <a:lstStyle/>
            <a:p>
              <a:endParaRPr lang="en-US" sz="3600" dirty="0"/>
            </a:p>
          </p:txBody>
        </p:sp>
        <p:sp>
          <p:nvSpPr>
            <p:cNvPr id="14" name="Freeform 3">
              <a:extLst>
                <a:ext uri="{FF2B5EF4-FFF2-40B4-BE49-F238E27FC236}">
                  <a16:creationId xmlns:a16="http://schemas.microsoft.com/office/drawing/2014/main" id="{99FA647E-6783-4FCC-8CB2-315ED6D9D956}"/>
                </a:ext>
              </a:extLst>
            </p:cNvPr>
            <p:cNvSpPr>
              <a:spLocks noChangeArrowheads="1"/>
            </p:cNvSpPr>
            <p:nvPr/>
          </p:nvSpPr>
          <p:spPr bwMode="auto">
            <a:xfrm>
              <a:off x="6171182" y="2112579"/>
              <a:ext cx="910610" cy="910610"/>
            </a:xfrm>
            <a:custGeom>
              <a:avLst/>
              <a:gdLst>
                <a:gd name="T0" fmla="*/ 1308 w 2616"/>
                <a:gd name="T1" fmla="*/ 2616 h 2617"/>
                <a:gd name="T2" fmla="*/ 0 w 2616"/>
                <a:gd name="T3" fmla="*/ 1309 h 2617"/>
                <a:gd name="T4" fmla="*/ 1308 w 2616"/>
                <a:gd name="T5" fmla="*/ 0 h 2617"/>
                <a:gd name="T6" fmla="*/ 2615 w 2616"/>
                <a:gd name="T7" fmla="*/ 1309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9"/>
                  </a:lnTo>
                  <a:lnTo>
                    <a:pt x="1308" y="0"/>
                  </a:lnTo>
                  <a:lnTo>
                    <a:pt x="2615" y="1309"/>
                  </a:lnTo>
                  <a:lnTo>
                    <a:pt x="1308" y="2616"/>
                  </a:lnTo>
                </a:path>
              </a:pathLst>
            </a:custGeom>
            <a:solidFill>
              <a:schemeClr val="accent2"/>
            </a:solidFill>
            <a:ln>
              <a:noFill/>
            </a:ln>
            <a:effectLst/>
          </p:spPr>
          <p:txBody>
            <a:bodyPr wrap="none" anchor="ctr"/>
            <a:lstStyle/>
            <a:p>
              <a:endParaRPr lang="en-US" sz="3600" dirty="0"/>
            </a:p>
          </p:txBody>
        </p:sp>
        <p:sp>
          <p:nvSpPr>
            <p:cNvPr id="15" name="Freeform 4">
              <a:extLst>
                <a:ext uri="{FF2B5EF4-FFF2-40B4-BE49-F238E27FC236}">
                  <a16:creationId xmlns:a16="http://schemas.microsoft.com/office/drawing/2014/main" id="{A397EE64-4B1B-436C-B9E3-E3F8D857477B}"/>
                </a:ext>
              </a:extLst>
            </p:cNvPr>
            <p:cNvSpPr>
              <a:spLocks noChangeArrowheads="1"/>
            </p:cNvSpPr>
            <p:nvPr/>
          </p:nvSpPr>
          <p:spPr bwMode="auto">
            <a:xfrm>
              <a:off x="10159133" y="2854274"/>
              <a:ext cx="390041" cy="390041"/>
            </a:xfrm>
            <a:custGeom>
              <a:avLst/>
              <a:gdLst>
                <a:gd name="T0" fmla="*/ 1117 w 1118"/>
                <a:gd name="T1" fmla="*/ 558 h 1118"/>
                <a:gd name="T2" fmla="*/ 1117 w 1118"/>
                <a:gd name="T3" fmla="*/ 558 h 1118"/>
                <a:gd name="T4" fmla="*/ 558 w 1118"/>
                <a:gd name="T5" fmla="*/ 0 h 1118"/>
                <a:gd name="T6" fmla="*/ 558 w 1118"/>
                <a:gd name="T7" fmla="*/ 0 h 1118"/>
                <a:gd name="T8" fmla="*/ 0 w 1118"/>
                <a:gd name="T9" fmla="*/ 558 h 1118"/>
                <a:gd name="T10" fmla="*/ 0 w 1118"/>
                <a:gd name="T11" fmla="*/ 558 h 1118"/>
                <a:gd name="T12" fmla="*/ 558 w 1118"/>
                <a:gd name="T13" fmla="*/ 1117 h 1118"/>
                <a:gd name="T14" fmla="*/ 558 w 1118"/>
                <a:gd name="T15" fmla="*/ 1117 h 1118"/>
                <a:gd name="T16" fmla="*/ 1117 w 1118"/>
                <a:gd name="T17" fmla="*/ 558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8" h="1118">
                  <a:moveTo>
                    <a:pt x="1117" y="558"/>
                  </a:moveTo>
                  <a:lnTo>
                    <a:pt x="1117" y="558"/>
                  </a:lnTo>
                  <a:cubicBezTo>
                    <a:pt x="1117" y="250"/>
                    <a:pt x="867" y="0"/>
                    <a:pt x="558" y="0"/>
                  </a:cubicBezTo>
                  <a:lnTo>
                    <a:pt x="558" y="0"/>
                  </a:lnTo>
                  <a:cubicBezTo>
                    <a:pt x="249" y="0"/>
                    <a:pt x="0" y="250"/>
                    <a:pt x="0" y="558"/>
                  </a:cubicBezTo>
                  <a:lnTo>
                    <a:pt x="0" y="558"/>
                  </a:lnTo>
                  <a:cubicBezTo>
                    <a:pt x="0" y="867"/>
                    <a:pt x="249" y="1117"/>
                    <a:pt x="558" y="1117"/>
                  </a:cubicBezTo>
                  <a:lnTo>
                    <a:pt x="558" y="1117"/>
                  </a:lnTo>
                  <a:cubicBezTo>
                    <a:pt x="867" y="1117"/>
                    <a:pt x="1117" y="867"/>
                    <a:pt x="1117" y="558"/>
                  </a:cubicBezTo>
                </a:path>
              </a:pathLst>
            </a:custGeom>
            <a:solidFill>
              <a:schemeClr val="accent2">
                <a:lumMod val="75000"/>
              </a:schemeClr>
            </a:solidFill>
            <a:ln>
              <a:noFill/>
            </a:ln>
            <a:effectLst/>
          </p:spPr>
          <p:txBody>
            <a:bodyPr wrap="none" anchor="ctr"/>
            <a:lstStyle/>
            <a:p>
              <a:endParaRPr lang="en-US" sz="3600" dirty="0"/>
            </a:p>
          </p:txBody>
        </p:sp>
        <p:sp>
          <p:nvSpPr>
            <p:cNvPr id="16" name="Freeform 5">
              <a:extLst>
                <a:ext uri="{FF2B5EF4-FFF2-40B4-BE49-F238E27FC236}">
                  <a16:creationId xmlns:a16="http://schemas.microsoft.com/office/drawing/2014/main" id="{6828A1D5-4E57-49B4-BEC1-914B73A94D55}"/>
                </a:ext>
              </a:extLst>
            </p:cNvPr>
            <p:cNvSpPr>
              <a:spLocks noChangeArrowheads="1"/>
            </p:cNvSpPr>
            <p:nvPr/>
          </p:nvSpPr>
          <p:spPr bwMode="auto">
            <a:xfrm>
              <a:off x="10225164" y="2921841"/>
              <a:ext cx="254909" cy="254909"/>
            </a:xfrm>
            <a:custGeom>
              <a:avLst/>
              <a:gdLst>
                <a:gd name="T0" fmla="*/ 733 w 734"/>
                <a:gd name="T1" fmla="*/ 366 h 734"/>
                <a:gd name="T2" fmla="*/ 733 w 734"/>
                <a:gd name="T3" fmla="*/ 366 h 734"/>
                <a:gd name="T4" fmla="*/ 366 w 734"/>
                <a:gd name="T5" fmla="*/ 0 h 734"/>
                <a:gd name="T6" fmla="*/ 366 w 734"/>
                <a:gd name="T7" fmla="*/ 0 h 734"/>
                <a:gd name="T8" fmla="*/ 0 w 734"/>
                <a:gd name="T9" fmla="*/ 366 h 734"/>
                <a:gd name="T10" fmla="*/ 0 w 734"/>
                <a:gd name="T11" fmla="*/ 366 h 734"/>
                <a:gd name="T12" fmla="*/ 366 w 734"/>
                <a:gd name="T13" fmla="*/ 733 h 734"/>
                <a:gd name="T14" fmla="*/ 366 w 734"/>
                <a:gd name="T15" fmla="*/ 733 h 734"/>
                <a:gd name="T16" fmla="*/ 733 w 734"/>
                <a:gd name="T17" fmla="*/ 3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4" h="734">
                  <a:moveTo>
                    <a:pt x="733" y="366"/>
                  </a:moveTo>
                  <a:lnTo>
                    <a:pt x="733" y="366"/>
                  </a:lnTo>
                  <a:cubicBezTo>
                    <a:pt x="733" y="164"/>
                    <a:pt x="568" y="0"/>
                    <a:pt x="366" y="0"/>
                  </a:cubicBezTo>
                  <a:lnTo>
                    <a:pt x="366" y="0"/>
                  </a:lnTo>
                  <a:cubicBezTo>
                    <a:pt x="163" y="0"/>
                    <a:pt x="0" y="164"/>
                    <a:pt x="0" y="366"/>
                  </a:cubicBezTo>
                  <a:lnTo>
                    <a:pt x="0" y="366"/>
                  </a:lnTo>
                  <a:cubicBezTo>
                    <a:pt x="0" y="569"/>
                    <a:pt x="163" y="733"/>
                    <a:pt x="366" y="733"/>
                  </a:cubicBezTo>
                  <a:lnTo>
                    <a:pt x="366" y="733"/>
                  </a:lnTo>
                  <a:cubicBezTo>
                    <a:pt x="568" y="733"/>
                    <a:pt x="733" y="569"/>
                    <a:pt x="733" y="366"/>
                  </a:cubicBezTo>
                </a:path>
              </a:pathLst>
            </a:custGeom>
            <a:solidFill>
              <a:schemeClr val="accent2"/>
            </a:solidFill>
            <a:ln>
              <a:noFill/>
            </a:ln>
            <a:effectLst/>
          </p:spPr>
          <p:txBody>
            <a:bodyPr wrap="none" anchor="ctr"/>
            <a:lstStyle/>
            <a:p>
              <a:endParaRPr lang="en-US" sz="3600" dirty="0"/>
            </a:p>
          </p:txBody>
        </p:sp>
        <p:sp>
          <p:nvSpPr>
            <p:cNvPr id="19" name="TextBox 18">
              <a:extLst>
                <a:ext uri="{FF2B5EF4-FFF2-40B4-BE49-F238E27FC236}">
                  <a16:creationId xmlns:a16="http://schemas.microsoft.com/office/drawing/2014/main" id="{2D1CBFF1-7932-4E61-8F46-4D29631F0FCF}"/>
                </a:ext>
              </a:extLst>
            </p:cNvPr>
            <p:cNvSpPr txBox="1"/>
            <p:nvPr/>
          </p:nvSpPr>
          <p:spPr>
            <a:xfrm>
              <a:off x="2181729" y="2237314"/>
              <a:ext cx="1101584" cy="338553"/>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COURAGE</a:t>
              </a:r>
            </a:p>
          </p:txBody>
        </p:sp>
        <p:sp>
          <p:nvSpPr>
            <p:cNvPr id="20" name="Subtitle 2">
              <a:extLst>
                <a:ext uri="{FF2B5EF4-FFF2-40B4-BE49-F238E27FC236}">
                  <a16:creationId xmlns:a16="http://schemas.microsoft.com/office/drawing/2014/main" id="{43501D77-924C-4D5B-88B8-EE169CD8199E}"/>
                </a:ext>
              </a:extLst>
            </p:cNvPr>
            <p:cNvSpPr txBox="1">
              <a:spLocks/>
            </p:cNvSpPr>
            <p:nvPr/>
          </p:nvSpPr>
          <p:spPr>
            <a:xfrm>
              <a:off x="2236654" y="2530959"/>
              <a:ext cx="2690369"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bg1"/>
                </a:solidFill>
                <a:latin typeface="+mn-lt"/>
                <a:ea typeface="Lato Light" panose="020F0502020204030203" pitchFamily="34" charset="0"/>
                <a:cs typeface="Mukta ExtraLight" panose="020B0000000000000000" pitchFamily="34" charset="77"/>
              </a:endParaRPr>
            </a:p>
          </p:txBody>
        </p:sp>
        <p:sp>
          <p:nvSpPr>
            <p:cNvPr id="21" name="TextBox 20">
              <a:extLst>
                <a:ext uri="{FF2B5EF4-FFF2-40B4-BE49-F238E27FC236}">
                  <a16:creationId xmlns:a16="http://schemas.microsoft.com/office/drawing/2014/main" id="{AEF2B9A7-8058-41DA-9CD6-BAB13A655428}"/>
                </a:ext>
              </a:extLst>
            </p:cNvPr>
            <p:cNvSpPr txBox="1"/>
            <p:nvPr/>
          </p:nvSpPr>
          <p:spPr>
            <a:xfrm>
              <a:off x="7313504" y="2237314"/>
              <a:ext cx="821059" cy="338553"/>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FOCUS</a:t>
              </a:r>
            </a:p>
          </p:txBody>
        </p:sp>
        <p:sp>
          <p:nvSpPr>
            <p:cNvPr id="22" name="Subtitle 2">
              <a:extLst>
                <a:ext uri="{FF2B5EF4-FFF2-40B4-BE49-F238E27FC236}">
                  <a16:creationId xmlns:a16="http://schemas.microsoft.com/office/drawing/2014/main" id="{35362F41-1E09-478C-91DD-FCD6AAEA9C41}"/>
                </a:ext>
              </a:extLst>
            </p:cNvPr>
            <p:cNvSpPr txBox="1">
              <a:spLocks/>
            </p:cNvSpPr>
            <p:nvPr/>
          </p:nvSpPr>
          <p:spPr>
            <a:xfrm>
              <a:off x="7368429" y="2530959"/>
              <a:ext cx="2690369"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bg1"/>
                </a:solidFill>
                <a:latin typeface="+mn-lt"/>
                <a:ea typeface="Lato Light" panose="020F0502020204030203" pitchFamily="34" charset="0"/>
                <a:cs typeface="Mukta ExtraLight" panose="020B0000000000000000" pitchFamily="34" charset="77"/>
              </a:endParaRPr>
            </a:p>
          </p:txBody>
        </p:sp>
        <p:sp>
          <p:nvSpPr>
            <p:cNvPr id="23" name="Freeform 6">
              <a:extLst>
                <a:ext uri="{FF2B5EF4-FFF2-40B4-BE49-F238E27FC236}">
                  <a16:creationId xmlns:a16="http://schemas.microsoft.com/office/drawing/2014/main" id="{723011DC-CCFB-4E01-AE1F-6C91F8AFED40}"/>
                </a:ext>
              </a:extLst>
            </p:cNvPr>
            <p:cNvSpPr>
              <a:spLocks noChangeArrowheads="1"/>
            </p:cNvSpPr>
            <p:nvPr/>
          </p:nvSpPr>
          <p:spPr bwMode="auto">
            <a:xfrm>
              <a:off x="1379789" y="4892939"/>
              <a:ext cx="4003306" cy="1007352"/>
            </a:xfrm>
            <a:custGeom>
              <a:avLst/>
              <a:gdLst>
                <a:gd name="T0" fmla="*/ 11169 w 11494"/>
                <a:gd name="T1" fmla="*/ 2891 h 2892"/>
                <a:gd name="T2" fmla="*/ 532 w 11494"/>
                <a:gd name="T3" fmla="*/ 2891 h 2892"/>
                <a:gd name="T4" fmla="*/ 532 w 11494"/>
                <a:gd name="T5" fmla="*/ 2891 h 2892"/>
                <a:gd name="T6" fmla="*/ 0 w 11494"/>
                <a:gd name="T7" fmla="*/ 2359 h 2892"/>
                <a:gd name="T8" fmla="*/ 0 w 11494"/>
                <a:gd name="T9" fmla="*/ 532 h 2892"/>
                <a:gd name="T10" fmla="*/ 0 w 11494"/>
                <a:gd name="T11" fmla="*/ 532 h 2892"/>
                <a:gd name="T12" fmla="*/ 532 w 11494"/>
                <a:gd name="T13" fmla="*/ 0 h 2892"/>
                <a:gd name="T14" fmla="*/ 8642 w 11494"/>
                <a:gd name="T15" fmla="*/ 0 h 2892"/>
                <a:gd name="T16" fmla="*/ 8642 w 11494"/>
                <a:gd name="T17" fmla="*/ 0 h 2892"/>
                <a:gd name="T18" fmla="*/ 9018 w 11494"/>
                <a:gd name="T19" fmla="*/ 155 h 2892"/>
                <a:gd name="T20" fmla="*/ 11340 w 11494"/>
                <a:gd name="T21" fmla="*/ 2478 h 2892"/>
                <a:gd name="T22" fmla="*/ 11340 w 11494"/>
                <a:gd name="T23" fmla="*/ 2478 h 2892"/>
                <a:gd name="T24" fmla="*/ 11169 w 11494"/>
                <a:gd name="T25" fmla="*/ 2891 h 2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94" h="2892">
                  <a:moveTo>
                    <a:pt x="11169" y="2891"/>
                  </a:moveTo>
                  <a:lnTo>
                    <a:pt x="532" y="2891"/>
                  </a:lnTo>
                  <a:lnTo>
                    <a:pt x="532" y="2891"/>
                  </a:lnTo>
                  <a:cubicBezTo>
                    <a:pt x="238" y="2891"/>
                    <a:pt x="0" y="2653"/>
                    <a:pt x="0" y="2359"/>
                  </a:cubicBezTo>
                  <a:lnTo>
                    <a:pt x="0" y="532"/>
                  </a:lnTo>
                  <a:lnTo>
                    <a:pt x="0" y="532"/>
                  </a:lnTo>
                  <a:cubicBezTo>
                    <a:pt x="0" y="237"/>
                    <a:pt x="238" y="0"/>
                    <a:pt x="532" y="0"/>
                  </a:cubicBezTo>
                  <a:lnTo>
                    <a:pt x="8642" y="0"/>
                  </a:lnTo>
                  <a:lnTo>
                    <a:pt x="8642" y="0"/>
                  </a:lnTo>
                  <a:cubicBezTo>
                    <a:pt x="8783" y="0"/>
                    <a:pt x="8918" y="55"/>
                    <a:pt x="9018" y="155"/>
                  </a:cubicBezTo>
                  <a:lnTo>
                    <a:pt x="11340" y="2478"/>
                  </a:lnTo>
                  <a:lnTo>
                    <a:pt x="11340" y="2478"/>
                  </a:lnTo>
                  <a:cubicBezTo>
                    <a:pt x="11493" y="2630"/>
                    <a:pt x="11385" y="2891"/>
                    <a:pt x="11169" y="2891"/>
                  </a:cubicBezTo>
                </a:path>
              </a:pathLst>
            </a:custGeom>
            <a:solidFill>
              <a:schemeClr val="accent4"/>
            </a:solidFill>
            <a:ln>
              <a:noFill/>
            </a:ln>
            <a:effectLst/>
          </p:spPr>
          <p:txBody>
            <a:bodyPr wrap="none" anchor="ctr"/>
            <a:lstStyle/>
            <a:p>
              <a:endParaRPr lang="en-US" sz="3600" dirty="0"/>
            </a:p>
          </p:txBody>
        </p:sp>
        <p:sp>
          <p:nvSpPr>
            <p:cNvPr id="24" name="Freeform 7">
              <a:extLst>
                <a:ext uri="{FF2B5EF4-FFF2-40B4-BE49-F238E27FC236}">
                  <a16:creationId xmlns:a16="http://schemas.microsoft.com/office/drawing/2014/main" id="{81CD3C1D-489B-477D-A9F1-57A6AB1015CA}"/>
                </a:ext>
              </a:extLst>
            </p:cNvPr>
            <p:cNvSpPr>
              <a:spLocks noChangeArrowheads="1"/>
            </p:cNvSpPr>
            <p:nvPr/>
          </p:nvSpPr>
          <p:spPr bwMode="auto">
            <a:xfrm>
              <a:off x="873042" y="4724023"/>
              <a:ext cx="1282225" cy="1282225"/>
            </a:xfrm>
            <a:custGeom>
              <a:avLst/>
              <a:gdLst>
                <a:gd name="T0" fmla="*/ 1842 w 3684"/>
                <a:gd name="T1" fmla="*/ 3683 h 3684"/>
                <a:gd name="T2" fmla="*/ 0 w 3684"/>
                <a:gd name="T3" fmla="*/ 1841 h 3684"/>
                <a:gd name="T4" fmla="*/ 1842 w 3684"/>
                <a:gd name="T5" fmla="*/ 0 h 3684"/>
                <a:gd name="T6" fmla="*/ 3683 w 3684"/>
                <a:gd name="T7" fmla="*/ 1841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1"/>
                  </a:lnTo>
                  <a:lnTo>
                    <a:pt x="1842" y="0"/>
                  </a:lnTo>
                  <a:lnTo>
                    <a:pt x="3683" y="1841"/>
                  </a:lnTo>
                  <a:lnTo>
                    <a:pt x="1842" y="3683"/>
                  </a:lnTo>
                </a:path>
              </a:pathLst>
            </a:custGeom>
            <a:solidFill>
              <a:schemeClr val="accent4">
                <a:lumMod val="75000"/>
              </a:schemeClr>
            </a:solidFill>
            <a:ln>
              <a:noFill/>
            </a:ln>
            <a:effectLst/>
          </p:spPr>
          <p:txBody>
            <a:bodyPr wrap="none" anchor="ctr"/>
            <a:lstStyle/>
            <a:p>
              <a:endParaRPr lang="en-US" sz="3600" dirty="0"/>
            </a:p>
          </p:txBody>
        </p:sp>
        <p:sp>
          <p:nvSpPr>
            <p:cNvPr id="25" name="Freeform 8">
              <a:extLst>
                <a:ext uri="{FF2B5EF4-FFF2-40B4-BE49-F238E27FC236}">
                  <a16:creationId xmlns:a16="http://schemas.microsoft.com/office/drawing/2014/main" id="{7EA41AC8-B510-41B8-AA53-8836C6D0D808}"/>
                </a:ext>
              </a:extLst>
            </p:cNvPr>
            <p:cNvSpPr>
              <a:spLocks noChangeArrowheads="1"/>
            </p:cNvSpPr>
            <p:nvPr/>
          </p:nvSpPr>
          <p:spPr bwMode="auto">
            <a:xfrm>
              <a:off x="1058849" y="4909831"/>
              <a:ext cx="910610" cy="910610"/>
            </a:xfrm>
            <a:custGeom>
              <a:avLst/>
              <a:gdLst>
                <a:gd name="T0" fmla="*/ 1308 w 2616"/>
                <a:gd name="T1" fmla="*/ 2616 h 2617"/>
                <a:gd name="T2" fmla="*/ 0 w 2616"/>
                <a:gd name="T3" fmla="*/ 1308 h 2617"/>
                <a:gd name="T4" fmla="*/ 1308 w 2616"/>
                <a:gd name="T5" fmla="*/ 0 h 2617"/>
                <a:gd name="T6" fmla="*/ 2615 w 2616"/>
                <a:gd name="T7" fmla="*/ 1308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8"/>
                  </a:lnTo>
                  <a:lnTo>
                    <a:pt x="1308" y="0"/>
                  </a:lnTo>
                  <a:lnTo>
                    <a:pt x="2615" y="1308"/>
                  </a:lnTo>
                  <a:lnTo>
                    <a:pt x="1308" y="2616"/>
                  </a:lnTo>
                </a:path>
              </a:pathLst>
            </a:custGeom>
            <a:solidFill>
              <a:schemeClr val="accent4"/>
            </a:solidFill>
            <a:ln>
              <a:noFill/>
            </a:ln>
            <a:effectLst/>
          </p:spPr>
          <p:txBody>
            <a:bodyPr wrap="none" anchor="ctr"/>
            <a:lstStyle/>
            <a:p>
              <a:endParaRPr lang="en-US" sz="3600" dirty="0"/>
            </a:p>
          </p:txBody>
        </p:sp>
        <p:sp>
          <p:nvSpPr>
            <p:cNvPr id="26" name="Freeform 9">
              <a:extLst>
                <a:ext uri="{FF2B5EF4-FFF2-40B4-BE49-F238E27FC236}">
                  <a16:creationId xmlns:a16="http://schemas.microsoft.com/office/drawing/2014/main" id="{A975E01B-F71C-4F50-8C20-D6248F08DDA5}"/>
                </a:ext>
              </a:extLst>
            </p:cNvPr>
            <p:cNvSpPr>
              <a:spLocks noChangeArrowheads="1"/>
            </p:cNvSpPr>
            <p:nvPr/>
          </p:nvSpPr>
          <p:spPr bwMode="auto">
            <a:xfrm>
              <a:off x="5046799" y="5651525"/>
              <a:ext cx="390041" cy="390041"/>
            </a:xfrm>
            <a:custGeom>
              <a:avLst/>
              <a:gdLst>
                <a:gd name="T0" fmla="*/ 1117 w 1118"/>
                <a:gd name="T1" fmla="*/ 559 h 1119"/>
                <a:gd name="T2" fmla="*/ 1117 w 1118"/>
                <a:gd name="T3" fmla="*/ 559 h 1119"/>
                <a:gd name="T4" fmla="*/ 558 w 1118"/>
                <a:gd name="T5" fmla="*/ 0 h 1119"/>
                <a:gd name="T6" fmla="*/ 558 w 1118"/>
                <a:gd name="T7" fmla="*/ 0 h 1119"/>
                <a:gd name="T8" fmla="*/ 0 w 1118"/>
                <a:gd name="T9" fmla="*/ 559 h 1119"/>
                <a:gd name="T10" fmla="*/ 0 w 1118"/>
                <a:gd name="T11" fmla="*/ 559 h 1119"/>
                <a:gd name="T12" fmla="*/ 558 w 1118"/>
                <a:gd name="T13" fmla="*/ 1118 h 1119"/>
                <a:gd name="T14" fmla="*/ 558 w 1118"/>
                <a:gd name="T15" fmla="*/ 1118 h 1119"/>
                <a:gd name="T16" fmla="*/ 1117 w 1118"/>
                <a:gd name="T17" fmla="*/ 55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8" h="1119">
                  <a:moveTo>
                    <a:pt x="1117" y="559"/>
                  </a:moveTo>
                  <a:lnTo>
                    <a:pt x="1117" y="559"/>
                  </a:lnTo>
                  <a:cubicBezTo>
                    <a:pt x="1117" y="251"/>
                    <a:pt x="867" y="0"/>
                    <a:pt x="558" y="0"/>
                  </a:cubicBezTo>
                  <a:lnTo>
                    <a:pt x="558" y="0"/>
                  </a:lnTo>
                  <a:cubicBezTo>
                    <a:pt x="249" y="0"/>
                    <a:pt x="0" y="251"/>
                    <a:pt x="0" y="559"/>
                  </a:cubicBezTo>
                  <a:lnTo>
                    <a:pt x="0" y="559"/>
                  </a:lnTo>
                  <a:cubicBezTo>
                    <a:pt x="0" y="868"/>
                    <a:pt x="249" y="1118"/>
                    <a:pt x="558" y="1118"/>
                  </a:cubicBezTo>
                  <a:lnTo>
                    <a:pt x="558" y="1118"/>
                  </a:lnTo>
                  <a:cubicBezTo>
                    <a:pt x="867" y="1118"/>
                    <a:pt x="1117" y="868"/>
                    <a:pt x="1117" y="559"/>
                  </a:cubicBezTo>
                </a:path>
              </a:pathLst>
            </a:custGeom>
            <a:solidFill>
              <a:schemeClr val="accent4">
                <a:lumMod val="75000"/>
              </a:schemeClr>
            </a:solidFill>
            <a:ln>
              <a:noFill/>
            </a:ln>
            <a:effectLst/>
          </p:spPr>
          <p:txBody>
            <a:bodyPr wrap="none" anchor="ctr"/>
            <a:lstStyle/>
            <a:p>
              <a:endParaRPr lang="en-US" sz="3600" dirty="0"/>
            </a:p>
          </p:txBody>
        </p:sp>
        <p:sp>
          <p:nvSpPr>
            <p:cNvPr id="27" name="Freeform 10">
              <a:extLst>
                <a:ext uri="{FF2B5EF4-FFF2-40B4-BE49-F238E27FC236}">
                  <a16:creationId xmlns:a16="http://schemas.microsoft.com/office/drawing/2014/main" id="{5196B384-F410-4317-B492-D5CBAAD378AC}"/>
                </a:ext>
              </a:extLst>
            </p:cNvPr>
            <p:cNvSpPr>
              <a:spLocks noChangeArrowheads="1"/>
            </p:cNvSpPr>
            <p:nvPr/>
          </p:nvSpPr>
          <p:spPr bwMode="auto">
            <a:xfrm>
              <a:off x="5112830" y="5719091"/>
              <a:ext cx="254909" cy="254909"/>
            </a:xfrm>
            <a:custGeom>
              <a:avLst/>
              <a:gdLst>
                <a:gd name="T0" fmla="*/ 733 w 734"/>
                <a:gd name="T1" fmla="*/ 366 h 734"/>
                <a:gd name="T2" fmla="*/ 733 w 734"/>
                <a:gd name="T3" fmla="*/ 366 h 734"/>
                <a:gd name="T4" fmla="*/ 366 w 734"/>
                <a:gd name="T5" fmla="*/ 0 h 734"/>
                <a:gd name="T6" fmla="*/ 366 w 734"/>
                <a:gd name="T7" fmla="*/ 0 h 734"/>
                <a:gd name="T8" fmla="*/ 0 w 734"/>
                <a:gd name="T9" fmla="*/ 366 h 734"/>
                <a:gd name="T10" fmla="*/ 0 w 734"/>
                <a:gd name="T11" fmla="*/ 366 h 734"/>
                <a:gd name="T12" fmla="*/ 366 w 734"/>
                <a:gd name="T13" fmla="*/ 733 h 734"/>
                <a:gd name="T14" fmla="*/ 366 w 734"/>
                <a:gd name="T15" fmla="*/ 733 h 734"/>
                <a:gd name="T16" fmla="*/ 733 w 734"/>
                <a:gd name="T17" fmla="*/ 3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4" h="734">
                  <a:moveTo>
                    <a:pt x="733" y="366"/>
                  </a:moveTo>
                  <a:lnTo>
                    <a:pt x="733" y="366"/>
                  </a:lnTo>
                  <a:cubicBezTo>
                    <a:pt x="733" y="164"/>
                    <a:pt x="568" y="0"/>
                    <a:pt x="366" y="0"/>
                  </a:cubicBezTo>
                  <a:lnTo>
                    <a:pt x="366" y="0"/>
                  </a:lnTo>
                  <a:cubicBezTo>
                    <a:pt x="163" y="0"/>
                    <a:pt x="0" y="164"/>
                    <a:pt x="0" y="366"/>
                  </a:cubicBezTo>
                  <a:lnTo>
                    <a:pt x="0" y="366"/>
                  </a:lnTo>
                  <a:cubicBezTo>
                    <a:pt x="0" y="569"/>
                    <a:pt x="163" y="733"/>
                    <a:pt x="366" y="733"/>
                  </a:cubicBezTo>
                  <a:lnTo>
                    <a:pt x="366" y="733"/>
                  </a:lnTo>
                  <a:cubicBezTo>
                    <a:pt x="568" y="733"/>
                    <a:pt x="733" y="569"/>
                    <a:pt x="733" y="366"/>
                  </a:cubicBezTo>
                </a:path>
              </a:pathLst>
            </a:custGeom>
            <a:solidFill>
              <a:schemeClr val="accent4"/>
            </a:solidFill>
            <a:ln>
              <a:noFill/>
            </a:ln>
            <a:effectLst/>
          </p:spPr>
          <p:txBody>
            <a:bodyPr wrap="none" anchor="ctr"/>
            <a:lstStyle/>
            <a:p>
              <a:endParaRPr lang="en-US" sz="3600" dirty="0"/>
            </a:p>
          </p:txBody>
        </p:sp>
        <p:sp>
          <p:nvSpPr>
            <p:cNvPr id="28" name="Freeform 6">
              <a:extLst>
                <a:ext uri="{FF2B5EF4-FFF2-40B4-BE49-F238E27FC236}">
                  <a16:creationId xmlns:a16="http://schemas.microsoft.com/office/drawing/2014/main" id="{C252E587-8E57-43EE-85D8-E6AB86B5E292}"/>
                </a:ext>
              </a:extLst>
            </p:cNvPr>
            <p:cNvSpPr>
              <a:spLocks noChangeArrowheads="1"/>
            </p:cNvSpPr>
            <p:nvPr/>
          </p:nvSpPr>
          <p:spPr bwMode="auto">
            <a:xfrm>
              <a:off x="6492124" y="4892939"/>
              <a:ext cx="4003306" cy="1007352"/>
            </a:xfrm>
            <a:custGeom>
              <a:avLst/>
              <a:gdLst>
                <a:gd name="T0" fmla="*/ 11169 w 11494"/>
                <a:gd name="T1" fmla="*/ 2891 h 2892"/>
                <a:gd name="T2" fmla="*/ 532 w 11494"/>
                <a:gd name="T3" fmla="*/ 2891 h 2892"/>
                <a:gd name="T4" fmla="*/ 532 w 11494"/>
                <a:gd name="T5" fmla="*/ 2891 h 2892"/>
                <a:gd name="T6" fmla="*/ 0 w 11494"/>
                <a:gd name="T7" fmla="*/ 2359 h 2892"/>
                <a:gd name="T8" fmla="*/ 0 w 11494"/>
                <a:gd name="T9" fmla="*/ 532 h 2892"/>
                <a:gd name="T10" fmla="*/ 0 w 11494"/>
                <a:gd name="T11" fmla="*/ 532 h 2892"/>
                <a:gd name="T12" fmla="*/ 532 w 11494"/>
                <a:gd name="T13" fmla="*/ 0 h 2892"/>
                <a:gd name="T14" fmla="*/ 8642 w 11494"/>
                <a:gd name="T15" fmla="*/ 0 h 2892"/>
                <a:gd name="T16" fmla="*/ 8642 w 11494"/>
                <a:gd name="T17" fmla="*/ 0 h 2892"/>
                <a:gd name="T18" fmla="*/ 9018 w 11494"/>
                <a:gd name="T19" fmla="*/ 155 h 2892"/>
                <a:gd name="T20" fmla="*/ 11340 w 11494"/>
                <a:gd name="T21" fmla="*/ 2478 h 2892"/>
                <a:gd name="T22" fmla="*/ 11340 w 11494"/>
                <a:gd name="T23" fmla="*/ 2478 h 2892"/>
                <a:gd name="T24" fmla="*/ 11169 w 11494"/>
                <a:gd name="T25" fmla="*/ 2891 h 2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94" h="2892">
                  <a:moveTo>
                    <a:pt x="11169" y="2891"/>
                  </a:moveTo>
                  <a:lnTo>
                    <a:pt x="532" y="2891"/>
                  </a:lnTo>
                  <a:lnTo>
                    <a:pt x="532" y="2891"/>
                  </a:lnTo>
                  <a:cubicBezTo>
                    <a:pt x="238" y="2891"/>
                    <a:pt x="0" y="2653"/>
                    <a:pt x="0" y="2359"/>
                  </a:cubicBezTo>
                  <a:lnTo>
                    <a:pt x="0" y="532"/>
                  </a:lnTo>
                  <a:lnTo>
                    <a:pt x="0" y="532"/>
                  </a:lnTo>
                  <a:cubicBezTo>
                    <a:pt x="0" y="237"/>
                    <a:pt x="238" y="0"/>
                    <a:pt x="532" y="0"/>
                  </a:cubicBezTo>
                  <a:lnTo>
                    <a:pt x="8642" y="0"/>
                  </a:lnTo>
                  <a:lnTo>
                    <a:pt x="8642" y="0"/>
                  </a:lnTo>
                  <a:cubicBezTo>
                    <a:pt x="8783" y="0"/>
                    <a:pt x="8918" y="55"/>
                    <a:pt x="9018" y="155"/>
                  </a:cubicBezTo>
                  <a:lnTo>
                    <a:pt x="11340" y="2478"/>
                  </a:lnTo>
                  <a:lnTo>
                    <a:pt x="11340" y="2478"/>
                  </a:lnTo>
                  <a:cubicBezTo>
                    <a:pt x="11493" y="2630"/>
                    <a:pt x="11385" y="2891"/>
                    <a:pt x="11169" y="2891"/>
                  </a:cubicBezTo>
                </a:path>
              </a:pathLst>
            </a:custGeom>
            <a:solidFill>
              <a:schemeClr val="accent5"/>
            </a:solidFill>
            <a:ln>
              <a:noFill/>
            </a:ln>
            <a:effectLst/>
          </p:spPr>
          <p:txBody>
            <a:bodyPr wrap="none" anchor="ctr"/>
            <a:lstStyle/>
            <a:p>
              <a:endParaRPr lang="en-US" sz="3600" dirty="0"/>
            </a:p>
          </p:txBody>
        </p:sp>
        <p:sp>
          <p:nvSpPr>
            <p:cNvPr id="29" name="Freeform 7">
              <a:extLst>
                <a:ext uri="{FF2B5EF4-FFF2-40B4-BE49-F238E27FC236}">
                  <a16:creationId xmlns:a16="http://schemas.microsoft.com/office/drawing/2014/main" id="{77C54CFF-6A94-46C6-891D-4F11D898D152}"/>
                </a:ext>
              </a:extLst>
            </p:cNvPr>
            <p:cNvSpPr>
              <a:spLocks noChangeArrowheads="1"/>
            </p:cNvSpPr>
            <p:nvPr/>
          </p:nvSpPr>
          <p:spPr bwMode="auto">
            <a:xfrm>
              <a:off x="5985375" y="4724023"/>
              <a:ext cx="1282225" cy="1282225"/>
            </a:xfrm>
            <a:custGeom>
              <a:avLst/>
              <a:gdLst>
                <a:gd name="T0" fmla="*/ 1842 w 3684"/>
                <a:gd name="T1" fmla="*/ 3683 h 3684"/>
                <a:gd name="T2" fmla="*/ 0 w 3684"/>
                <a:gd name="T3" fmla="*/ 1841 h 3684"/>
                <a:gd name="T4" fmla="*/ 1842 w 3684"/>
                <a:gd name="T5" fmla="*/ 0 h 3684"/>
                <a:gd name="T6" fmla="*/ 3683 w 3684"/>
                <a:gd name="T7" fmla="*/ 1841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1"/>
                  </a:lnTo>
                  <a:lnTo>
                    <a:pt x="1842" y="0"/>
                  </a:lnTo>
                  <a:lnTo>
                    <a:pt x="3683" y="1841"/>
                  </a:lnTo>
                  <a:lnTo>
                    <a:pt x="1842" y="3683"/>
                  </a:lnTo>
                </a:path>
              </a:pathLst>
            </a:custGeom>
            <a:solidFill>
              <a:schemeClr val="accent5">
                <a:lumMod val="90000"/>
                <a:lumOff val="10000"/>
              </a:schemeClr>
            </a:solidFill>
            <a:ln>
              <a:noFill/>
            </a:ln>
            <a:effectLst/>
          </p:spPr>
          <p:txBody>
            <a:bodyPr wrap="none" anchor="ctr"/>
            <a:lstStyle/>
            <a:p>
              <a:endParaRPr lang="en-US" sz="3600" dirty="0"/>
            </a:p>
          </p:txBody>
        </p:sp>
        <p:sp>
          <p:nvSpPr>
            <p:cNvPr id="30" name="Freeform 8">
              <a:extLst>
                <a:ext uri="{FF2B5EF4-FFF2-40B4-BE49-F238E27FC236}">
                  <a16:creationId xmlns:a16="http://schemas.microsoft.com/office/drawing/2014/main" id="{A34927E8-44C3-4F84-94E0-A257F61D1880}"/>
                </a:ext>
              </a:extLst>
            </p:cNvPr>
            <p:cNvSpPr>
              <a:spLocks noChangeArrowheads="1"/>
            </p:cNvSpPr>
            <p:nvPr/>
          </p:nvSpPr>
          <p:spPr bwMode="auto">
            <a:xfrm>
              <a:off x="6171182" y="4909831"/>
              <a:ext cx="910610" cy="910610"/>
            </a:xfrm>
            <a:custGeom>
              <a:avLst/>
              <a:gdLst>
                <a:gd name="T0" fmla="*/ 1308 w 2616"/>
                <a:gd name="T1" fmla="*/ 2616 h 2617"/>
                <a:gd name="T2" fmla="*/ 0 w 2616"/>
                <a:gd name="T3" fmla="*/ 1308 h 2617"/>
                <a:gd name="T4" fmla="*/ 1308 w 2616"/>
                <a:gd name="T5" fmla="*/ 0 h 2617"/>
                <a:gd name="T6" fmla="*/ 2615 w 2616"/>
                <a:gd name="T7" fmla="*/ 1308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8"/>
                  </a:lnTo>
                  <a:lnTo>
                    <a:pt x="1308" y="0"/>
                  </a:lnTo>
                  <a:lnTo>
                    <a:pt x="2615" y="1308"/>
                  </a:lnTo>
                  <a:lnTo>
                    <a:pt x="1308" y="2616"/>
                  </a:lnTo>
                </a:path>
              </a:pathLst>
            </a:custGeom>
            <a:solidFill>
              <a:schemeClr val="accent5"/>
            </a:solidFill>
            <a:ln>
              <a:noFill/>
            </a:ln>
            <a:effectLst/>
          </p:spPr>
          <p:txBody>
            <a:bodyPr wrap="none" anchor="ctr"/>
            <a:lstStyle/>
            <a:p>
              <a:endParaRPr lang="en-US" sz="3600" dirty="0"/>
            </a:p>
          </p:txBody>
        </p:sp>
        <p:sp>
          <p:nvSpPr>
            <p:cNvPr id="31" name="Freeform 9">
              <a:extLst>
                <a:ext uri="{FF2B5EF4-FFF2-40B4-BE49-F238E27FC236}">
                  <a16:creationId xmlns:a16="http://schemas.microsoft.com/office/drawing/2014/main" id="{A3C7C770-9F38-4B1E-865D-FEF4B0FA4EAB}"/>
                </a:ext>
              </a:extLst>
            </p:cNvPr>
            <p:cNvSpPr>
              <a:spLocks noChangeArrowheads="1"/>
            </p:cNvSpPr>
            <p:nvPr/>
          </p:nvSpPr>
          <p:spPr bwMode="auto">
            <a:xfrm>
              <a:off x="10159133" y="5651525"/>
              <a:ext cx="390041" cy="390041"/>
            </a:xfrm>
            <a:custGeom>
              <a:avLst/>
              <a:gdLst>
                <a:gd name="T0" fmla="*/ 1117 w 1118"/>
                <a:gd name="T1" fmla="*/ 559 h 1119"/>
                <a:gd name="T2" fmla="*/ 1117 w 1118"/>
                <a:gd name="T3" fmla="*/ 559 h 1119"/>
                <a:gd name="T4" fmla="*/ 558 w 1118"/>
                <a:gd name="T5" fmla="*/ 0 h 1119"/>
                <a:gd name="T6" fmla="*/ 558 w 1118"/>
                <a:gd name="T7" fmla="*/ 0 h 1119"/>
                <a:gd name="T8" fmla="*/ 0 w 1118"/>
                <a:gd name="T9" fmla="*/ 559 h 1119"/>
                <a:gd name="T10" fmla="*/ 0 w 1118"/>
                <a:gd name="T11" fmla="*/ 559 h 1119"/>
                <a:gd name="T12" fmla="*/ 558 w 1118"/>
                <a:gd name="T13" fmla="*/ 1118 h 1119"/>
                <a:gd name="T14" fmla="*/ 558 w 1118"/>
                <a:gd name="T15" fmla="*/ 1118 h 1119"/>
                <a:gd name="T16" fmla="*/ 1117 w 1118"/>
                <a:gd name="T17" fmla="*/ 55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8" h="1119">
                  <a:moveTo>
                    <a:pt x="1117" y="559"/>
                  </a:moveTo>
                  <a:lnTo>
                    <a:pt x="1117" y="559"/>
                  </a:lnTo>
                  <a:cubicBezTo>
                    <a:pt x="1117" y="251"/>
                    <a:pt x="867" y="0"/>
                    <a:pt x="558" y="0"/>
                  </a:cubicBezTo>
                  <a:lnTo>
                    <a:pt x="558" y="0"/>
                  </a:lnTo>
                  <a:cubicBezTo>
                    <a:pt x="249" y="0"/>
                    <a:pt x="0" y="251"/>
                    <a:pt x="0" y="559"/>
                  </a:cubicBezTo>
                  <a:lnTo>
                    <a:pt x="0" y="559"/>
                  </a:lnTo>
                  <a:cubicBezTo>
                    <a:pt x="0" y="868"/>
                    <a:pt x="249" y="1118"/>
                    <a:pt x="558" y="1118"/>
                  </a:cubicBezTo>
                  <a:lnTo>
                    <a:pt x="558" y="1118"/>
                  </a:lnTo>
                  <a:cubicBezTo>
                    <a:pt x="867" y="1118"/>
                    <a:pt x="1117" y="868"/>
                    <a:pt x="1117" y="559"/>
                  </a:cubicBezTo>
                </a:path>
              </a:pathLst>
            </a:custGeom>
            <a:solidFill>
              <a:schemeClr val="accent5">
                <a:lumMod val="90000"/>
                <a:lumOff val="10000"/>
              </a:schemeClr>
            </a:solidFill>
            <a:ln>
              <a:noFill/>
            </a:ln>
            <a:effectLst/>
          </p:spPr>
          <p:txBody>
            <a:bodyPr wrap="none" anchor="ctr"/>
            <a:lstStyle/>
            <a:p>
              <a:endParaRPr lang="en-US" sz="3600" dirty="0"/>
            </a:p>
          </p:txBody>
        </p:sp>
        <p:sp>
          <p:nvSpPr>
            <p:cNvPr id="32" name="Freeform 10">
              <a:extLst>
                <a:ext uri="{FF2B5EF4-FFF2-40B4-BE49-F238E27FC236}">
                  <a16:creationId xmlns:a16="http://schemas.microsoft.com/office/drawing/2014/main" id="{FC9A001C-32D1-46A9-B2BC-9CEA449FA358}"/>
                </a:ext>
              </a:extLst>
            </p:cNvPr>
            <p:cNvSpPr>
              <a:spLocks noChangeArrowheads="1"/>
            </p:cNvSpPr>
            <p:nvPr/>
          </p:nvSpPr>
          <p:spPr bwMode="auto">
            <a:xfrm>
              <a:off x="10225164" y="5719091"/>
              <a:ext cx="254909" cy="254909"/>
            </a:xfrm>
            <a:custGeom>
              <a:avLst/>
              <a:gdLst>
                <a:gd name="T0" fmla="*/ 733 w 734"/>
                <a:gd name="T1" fmla="*/ 366 h 734"/>
                <a:gd name="T2" fmla="*/ 733 w 734"/>
                <a:gd name="T3" fmla="*/ 366 h 734"/>
                <a:gd name="T4" fmla="*/ 366 w 734"/>
                <a:gd name="T5" fmla="*/ 0 h 734"/>
                <a:gd name="T6" fmla="*/ 366 w 734"/>
                <a:gd name="T7" fmla="*/ 0 h 734"/>
                <a:gd name="T8" fmla="*/ 0 w 734"/>
                <a:gd name="T9" fmla="*/ 366 h 734"/>
                <a:gd name="T10" fmla="*/ 0 w 734"/>
                <a:gd name="T11" fmla="*/ 366 h 734"/>
                <a:gd name="T12" fmla="*/ 366 w 734"/>
                <a:gd name="T13" fmla="*/ 733 h 734"/>
                <a:gd name="T14" fmla="*/ 366 w 734"/>
                <a:gd name="T15" fmla="*/ 733 h 734"/>
                <a:gd name="T16" fmla="*/ 733 w 734"/>
                <a:gd name="T17" fmla="*/ 3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4" h="734">
                  <a:moveTo>
                    <a:pt x="733" y="366"/>
                  </a:moveTo>
                  <a:lnTo>
                    <a:pt x="733" y="366"/>
                  </a:lnTo>
                  <a:cubicBezTo>
                    <a:pt x="733" y="164"/>
                    <a:pt x="568" y="0"/>
                    <a:pt x="366" y="0"/>
                  </a:cubicBezTo>
                  <a:lnTo>
                    <a:pt x="366" y="0"/>
                  </a:lnTo>
                  <a:cubicBezTo>
                    <a:pt x="163" y="0"/>
                    <a:pt x="0" y="164"/>
                    <a:pt x="0" y="366"/>
                  </a:cubicBezTo>
                  <a:lnTo>
                    <a:pt x="0" y="366"/>
                  </a:lnTo>
                  <a:cubicBezTo>
                    <a:pt x="0" y="569"/>
                    <a:pt x="163" y="733"/>
                    <a:pt x="366" y="733"/>
                  </a:cubicBezTo>
                  <a:lnTo>
                    <a:pt x="366" y="733"/>
                  </a:lnTo>
                  <a:cubicBezTo>
                    <a:pt x="568" y="733"/>
                    <a:pt x="733" y="569"/>
                    <a:pt x="733" y="366"/>
                  </a:cubicBezTo>
                </a:path>
              </a:pathLst>
            </a:custGeom>
            <a:solidFill>
              <a:schemeClr val="accent5"/>
            </a:solidFill>
            <a:ln>
              <a:noFill/>
            </a:ln>
            <a:effectLst/>
          </p:spPr>
          <p:txBody>
            <a:bodyPr wrap="none" anchor="ctr"/>
            <a:lstStyle/>
            <a:p>
              <a:endParaRPr lang="en-US" sz="3600" dirty="0"/>
            </a:p>
          </p:txBody>
        </p:sp>
        <p:sp>
          <p:nvSpPr>
            <p:cNvPr id="35" name="TextBox 34">
              <a:extLst>
                <a:ext uri="{FF2B5EF4-FFF2-40B4-BE49-F238E27FC236}">
                  <a16:creationId xmlns:a16="http://schemas.microsoft.com/office/drawing/2014/main" id="{DB85E61B-7105-40C5-808E-2A3BA01117AE}"/>
                </a:ext>
              </a:extLst>
            </p:cNvPr>
            <p:cNvSpPr txBox="1"/>
            <p:nvPr/>
          </p:nvSpPr>
          <p:spPr>
            <a:xfrm>
              <a:off x="2181729" y="5029544"/>
              <a:ext cx="1045479" cy="338553"/>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RESPECT</a:t>
              </a:r>
            </a:p>
          </p:txBody>
        </p:sp>
        <p:sp>
          <p:nvSpPr>
            <p:cNvPr id="36" name="Subtitle 2">
              <a:extLst>
                <a:ext uri="{FF2B5EF4-FFF2-40B4-BE49-F238E27FC236}">
                  <a16:creationId xmlns:a16="http://schemas.microsoft.com/office/drawing/2014/main" id="{02317E0E-97E3-4C34-80DD-EC188FBA5544}"/>
                </a:ext>
              </a:extLst>
            </p:cNvPr>
            <p:cNvSpPr txBox="1">
              <a:spLocks/>
            </p:cNvSpPr>
            <p:nvPr/>
          </p:nvSpPr>
          <p:spPr>
            <a:xfrm>
              <a:off x="2236654" y="5323189"/>
              <a:ext cx="2690369"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bg1"/>
                </a:solidFill>
                <a:latin typeface="+mn-lt"/>
                <a:ea typeface="Lato Light" panose="020F0502020204030203" pitchFamily="34" charset="0"/>
                <a:cs typeface="Mukta ExtraLight" panose="020B0000000000000000" pitchFamily="34" charset="77"/>
              </a:endParaRPr>
            </a:p>
          </p:txBody>
        </p:sp>
        <p:sp>
          <p:nvSpPr>
            <p:cNvPr id="37" name="TextBox 36">
              <a:extLst>
                <a:ext uri="{FF2B5EF4-FFF2-40B4-BE49-F238E27FC236}">
                  <a16:creationId xmlns:a16="http://schemas.microsoft.com/office/drawing/2014/main" id="{37825F1C-39D6-40BD-907A-4F5D8D9A6A40}"/>
                </a:ext>
              </a:extLst>
            </p:cNvPr>
            <p:cNvSpPr txBox="1"/>
            <p:nvPr/>
          </p:nvSpPr>
          <p:spPr>
            <a:xfrm>
              <a:off x="7313504" y="5029544"/>
              <a:ext cx="1107996" cy="338553"/>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OPENNES</a:t>
              </a:r>
            </a:p>
          </p:txBody>
        </p:sp>
        <p:sp>
          <p:nvSpPr>
            <p:cNvPr id="38" name="Subtitle 2">
              <a:extLst>
                <a:ext uri="{FF2B5EF4-FFF2-40B4-BE49-F238E27FC236}">
                  <a16:creationId xmlns:a16="http://schemas.microsoft.com/office/drawing/2014/main" id="{395A1B46-49D1-451A-AFD3-A34549481874}"/>
                </a:ext>
              </a:extLst>
            </p:cNvPr>
            <p:cNvSpPr txBox="1">
              <a:spLocks/>
            </p:cNvSpPr>
            <p:nvPr/>
          </p:nvSpPr>
          <p:spPr>
            <a:xfrm>
              <a:off x="7368429" y="5323189"/>
              <a:ext cx="2690369"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bg1"/>
                </a:solidFill>
                <a:latin typeface="+mn-lt"/>
                <a:ea typeface="Lato Light" panose="020F0502020204030203" pitchFamily="34" charset="0"/>
                <a:cs typeface="Mukta ExtraLight" panose="020B0000000000000000" pitchFamily="34" charset="77"/>
              </a:endParaRPr>
            </a:p>
          </p:txBody>
        </p:sp>
        <p:sp>
          <p:nvSpPr>
            <p:cNvPr id="39" name="Freeform 6">
              <a:extLst>
                <a:ext uri="{FF2B5EF4-FFF2-40B4-BE49-F238E27FC236}">
                  <a16:creationId xmlns:a16="http://schemas.microsoft.com/office/drawing/2014/main" id="{2B911F84-7E4B-4578-BC6A-EBD570C0B73B}"/>
                </a:ext>
              </a:extLst>
            </p:cNvPr>
            <p:cNvSpPr>
              <a:spLocks noChangeArrowheads="1"/>
            </p:cNvSpPr>
            <p:nvPr/>
          </p:nvSpPr>
          <p:spPr bwMode="auto">
            <a:xfrm>
              <a:off x="3909084" y="3462833"/>
              <a:ext cx="4003306" cy="1007352"/>
            </a:xfrm>
            <a:custGeom>
              <a:avLst/>
              <a:gdLst>
                <a:gd name="T0" fmla="*/ 11169 w 11494"/>
                <a:gd name="T1" fmla="*/ 2891 h 2892"/>
                <a:gd name="T2" fmla="*/ 532 w 11494"/>
                <a:gd name="T3" fmla="*/ 2891 h 2892"/>
                <a:gd name="T4" fmla="*/ 532 w 11494"/>
                <a:gd name="T5" fmla="*/ 2891 h 2892"/>
                <a:gd name="T6" fmla="*/ 0 w 11494"/>
                <a:gd name="T7" fmla="*/ 2359 h 2892"/>
                <a:gd name="T8" fmla="*/ 0 w 11494"/>
                <a:gd name="T9" fmla="*/ 532 h 2892"/>
                <a:gd name="T10" fmla="*/ 0 w 11494"/>
                <a:gd name="T11" fmla="*/ 532 h 2892"/>
                <a:gd name="T12" fmla="*/ 532 w 11494"/>
                <a:gd name="T13" fmla="*/ 0 h 2892"/>
                <a:gd name="T14" fmla="*/ 8642 w 11494"/>
                <a:gd name="T15" fmla="*/ 0 h 2892"/>
                <a:gd name="T16" fmla="*/ 8642 w 11494"/>
                <a:gd name="T17" fmla="*/ 0 h 2892"/>
                <a:gd name="T18" fmla="*/ 9018 w 11494"/>
                <a:gd name="T19" fmla="*/ 155 h 2892"/>
                <a:gd name="T20" fmla="*/ 11340 w 11494"/>
                <a:gd name="T21" fmla="*/ 2478 h 2892"/>
                <a:gd name="T22" fmla="*/ 11340 w 11494"/>
                <a:gd name="T23" fmla="*/ 2478 h 2892"/>
                <a:gd name="T24" fmla="*/ 11169 w 11494"/>
                <a:gd name="T25" fmla="*/ 2891 h 2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94" h="2892">
                  <a:moveTo>
                    <a:pt x="11169" y="2891"/>
                  </a:moveTo>
                  <a:lnTo>
                    <a:pt x="532" y="2891"/>
                  </a:lnTo>
                  <a:lnTo>
                    <a:pt x="532" y="2891"/>
                  </a:lnTo>
                  <a:cubicBezTo>
                    <a:pt x="238" y="2891"/>
                    <a:pt x="0" y="2653"/>
                    <a:pt x="0" y="2359"/>
                  </a:cubicBezTo>
                  <a:lnTo>
                    <a:pt x="0" y="532"/>
                  </a:lnTo>
                  <a:lnTo>
                    <a:pt x="0" y="532"/>
                  </a:lnTo>
                  <a:cubicBezTo>
                    <a:pt x="0" y="237"/>
                    <a:pt x="238" y="0"/>
                    <a:pt x="532" y="0"/>
                  </a:cubicBezTo>
                  <a:lnTo>
                    <a:pt x="8642" y="0"/>
                  </a:lnTo>
                  <a:lnTo>
                    <a:pt x="8642" y="0"/>
                  </a:lnTo>
                  <a:cubicBezTo>
                    <a:pt x="8783" y="0"/>
                    <a:pt x="8918" y="55"/>
                    <a:pt x="9018" y="155"/>
                  </a:cubicBezTo>
                  <a:lnTo>
                    <a:pt x="11340" y="2478"/>
                  </a:lnTo>
                  <a:lnTo>
                    <a:pt x="11340" y="2478"/>
                  </a:lnTo>
                  <a:cubicBezTo>
                    <a:pt x="11493" y="2630"/>
                    <a:pt x="11385" y="2891"/>
                    <a:pt x="11169" y="2891"/>
                  </a:cubicBezTo>
                </a:path>
              </a:pathLst>
            </a:custGeom>
            <a:solidFill>
              <a:schemeClr val="accent3"/>
            </a:solidFill>
            <a:ln>
              <a:noFill/>
            </a:ln>
            <a:effectLst/>
          </p:spPr>
          <p:txBody>
            <a:bodyPr wrap="none" anchor="ctr"/>
            <a:lstStyle/>
            <a:p>
              <a:endParaRPr lang="en-US" sz="3600" dirty="0"/>
            </a:p>
          </p:txBody>
        </p:sp>
        <p:sp>
          <p:nvSpPr>
            <p:cNvPr id="40" name="Freeform 7">
              <a:extLst>
                <a:ext uri="{FF2B5EF4-FFF2-40B4-BE49-F238E27FC236}">
                  <a16:creationId xmlns:a16="http://schemas.microsoft.com/office/drawing/2014/main" id="{9A82F141-D794-485F-833A-331D958CB288}"/>
                </a:ext>
              </a:extLst>
            </p:cNvPr>
            <p:cNvSpPr>
              <a:spLocks noChangeArrowheads="1"/>
            </p:cNvSpPr>
            <p:nvPr/>
          </p:nvSpPr>
          <p:spPr bwMode="auto">
            <a:xfrm>
              <a:off x="3402337" y="3293917"/>
              <a:ext cx="1282225" cy="1282225"/>
            </a:xfrm>
            <a:custGeom>
              <a:avLst/>
              <a:gdLst>
                <a:gd name="T0" fmla="*/ 1842 w 3684"/>
                <a:gd name="T1" fmla="*/ 3683 h 3684"/>
                <a:gd name="T2" fmla="*/ 0 w 3684"/>
                <a:gd name="T3" fmla="*/ 1841 h 3684"/>
                <a:gd name="T4" fmla="*/ 1842 w 3684"/>
                <a:gd name="T5" fmla="*/ 0 h 3684"/>
                <a:gd name="T6" fmla="*/ 3683 w 3684"/>
                <a:gd name="T7" fmla="*/ 1841 h 3684"/>
                <a:gd name="T8" fmla="*/ 1842 w 3684"/>
                <a:gd name="T9" fmla="*/ 3683 h 3684"/>
              </a:gdLst>
              <a:ahLst/>
              <a:cxnLst>
                <a:cxn ang="0">
                  <a:pos x="T0" y="T1"/>
                </a:cxn>
                <a:cxn ang="0">
                  <a:pos x="T2" y="T3"/>
                </a:cxn>
                <a:cxn ang="0">
                  <a:pos x="T4" y="T5"/>
                </a:cxn>
                <a:cxn ang="0">
                  <a:pos x="T6" y="T7"/>
                </a:cxn>
                <a:cxn ang="0">
                  <a:pos x="T8" y="T9"/>
                </a:cxn>
              </a:cxnLst>
              <a:rect l="0" t="0" r="r" b="b"/>
              <a:pathLst>
                <a:path w="3684" h="3684">
                  <a:moveTo>
                    <a:pt x="1842" y="3683"/>
                  </a:moveTo>
                  <a:lnTo>
                    <a:pt x="0" y="1841"/>
                  </a:lnTo>
                  <a:lnTo>
                    <a:pt x="1842" y="0"/>
                  </a:lnTo>
                  <a:lnTo>
                    <a:pt x="3683" y="1841"/>
                  </a:lnTo>
                  <a:lnTo>
                    <a:pt x="1842" y="3683"/>
                  </a:lnTo>
                </a:path>
              </a:pathLst>
            </a:custGeom>
            <a:solidFill>
              <a:schemeClr val="accent3">
                <a:lumMod val="75000"/>
              </a:schemeClr>
            </a:solidFill>
            <a:ln>
              <a:noFill/>
            </a:ln>
            <a:effectLst/>
          </p:spPr>
          <p:txBody>
            <a:bodyPr wrap="none" anchor="ctr"/>
            <a:lstStyle/>
            <a:p>
              <a:endParaRPr lang="en-US" sz="3600" dirty="0"/>
            </a:p>
          </p:txBody>
        </p:sp>
        <p:sp>
          <p:nvSpPr>
            <p:cNvPr id="41" name="Freeform 8">
              <a:extLst>
                <a:ext uri="{FF2B5EF4-FFF2-40B4-BE49-F238E27FC236}">
                  <a16:creationId xmlns:a16="http://schemas.microsoft.com/office/drawing/2014/main" id="{7F41F38A-B573-4E09-A5E2-884E0DA5CAB3}"/>
                </a:ext>
              </a:extLst>
            </p:cNvPr>
            <p:cNvSpPr>
              <a:spLocks noChangeArrowheads="1"/>
            </p:cNvSpPr>
            <p:nvPr/>
          </p:nvSpPr>
          <p:spPr bwMode="auto">
            <a:xfrm>
              <a:off x="3588143" y="3479725"/>
              <a:ext cx="910610" cy="910610"/>
            </a:xfrm>
            <a:custGeom>
              <a:avLst/>
              <a:gdLst>
                <a:gd name="T0" fmla="*/ 1308 w 2616"/>
                <a:gd name="T1" fmla="*/ 2616 h 2617"/>
                <a:gd name="T2" fmla="*/ 0 w 2616"/>
                <a:gd name="T3" fmla="*/ 1308 h 2617"/>
                <a:gd name="T4" fmla="*/ 1308 w 2616"/>
                <a:gd name="T5" fmla="*/ 0 h 2617"/>
                <a:gd name="T6" fmla="*/ 2615 w 2616"/>
                <a:gd name="T7" fmla="*/ 1308 h 2617"/>
                <a:gd name="T8" fmla="*/ 1308 w 2616"/>
                <a:gd name="T9" fmla="*/ 2616 h 2617"/>
              </a:gdLst>
              <a:ahLst/>
              <a:cxnLst>
                <a:cxn ang="0">
                  <a:pos x="T0" y="T1"/>
                </a:cxn>
                <a:cxn ang="0">
                  <a:pos x="T2" y="T3"/>
                </a:cxn>
                <a:cxn ang="0">
                  <a:pos x="T4" y="T5"/>
                </a:cxn>
                <a:cxn ang="0">
                  <a:pos x="T6" y="T7"/>
                </a:cxn>
                <a:cxn ang="0">
                  <a:pos x="T8" y="T9"/>
                </a:cxn>
              </a:cxnLst>
              <a:rect l="0" t="0" r="r" b="b"/>
              <a:pathLst>
                <a:path w="2616" h="2617">
                  <a:moveTo>
                    <a:pt x="1308" y="2616"/>
                  </a:moveTo>
                  <a:lnTo>
                    <a:pt x="0" y="1308"/>
                  </a:lnTo>
                  <a:lnTo>
                    <a:pt x="1308" y="0"/>
                  </a:lnTo>
                  <a:lnTo>
                    <a:pt x="2615" y="1308"/>
                  </a:lnTo>
                  <a:lnTo>
                    <a:pt x="1308" y="2616"/>
                  </a:lnTo>
                </a:path>
              </a:pathLst>
            </a:custGeom>
            <a:solidFill>
              <a:schemeClr val="accent3"/>
            </a:solidFill>
            <a:ln>
              <a:noFill/>
            </a:ln>
            <a:effectLst/>
          </p:spPr>
          <p:txBody>
            <a:bodyPr wrap="none" anchor="ctr"/>
            <a:lstStyle/>
            <a:p>
              <a:endParaRPr lang="en-US" sz="3600" dirty="0"/>
            </a:p>
          </p:txBody>
        </p:sp>
        <p:sp>
          <p:nvSpPr>
            <p:cNvPr id="42" name="Freeform 9">
              <a:extLst>
                <a:ext uri="{FF2B5EF4-FFF2-40B4-BE49-F238E27FC236}">
                  <a16:creationId xmlns:a16="http://schemas.microsoft.com/office/drawing/2014/main" id="{00A8A87C-6F2D-4361-8249-C3C05D69CCCF}"/>
                </a:ext>
              </a:extLst>
            </p:cNvPr>
            <p:cNvSpPr>
              <a:spLocks noChangeArrowheads="1"/>
            </p:cNvSpPr>
            <p:nvPr/>
          </p:nvSpPr>
          <p:spPr bwMode="auto">
            <a:xfrm>
              <a:off x="7576094" y="4221419"/>
              <a:ext cx="390041" cy="390041"/>
            </a:xfrm>
            <a:custGeom>
              <a:avLst/>
              <a:gdLst>
                <a:gd name="T0" fmla="*/ 1117 w 1118"/>
                <a:gd name="T1" fmla="*/ 559 h 1119"/>
                <a:gd name="T2" fmla="*/ 1117 w 1118"/>
                <a:gd name="T3" fmla="*/ 559 h 1119"/>
                <a:gd name="T4" fmla="*/ 558 w 1118"/>
                <a:gd name="T5" fmla="*/ 0 h 1119"/>
                <a:gd name="T6" fmla="*/ 558 w 1118"/>
                <a:gd name="T7" fmla="*/ 0 h 1119"/>
                <a:gd name="T8" fmla="*/ 0 w 1118"/>
                <a:gd name="T9" fmla="*/ 559 h 1119"/>
                <a:gd name="T10" fmla="*/ 0 w 1118"/>
                <a:gd name="T11" fmla="*/ 559 h 1119"/>
                <a:gd name="T12" fmla="*/ 558 w 1118"/>
                <a:gd name="T13" fmla="*/ 1118 h 1119"/>
                <a:gd name="T14" fmla="*/ 558 w 1118"/>
                <a:gd name="T15" fmla="*/ 1118 h 1119"/>
                <a:gd name="T16" fmla="*/ 1117 w 1118"/>
                <a:gd name="T17" fmla="*/ 55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8" h="1119">
                  <a:moveTo>
                    <a:pt x="1117" y="559"/>
                  </a:moveTo>
                  <a:lnTo>
                    <a:pt x="1117" y="559"/>
                  </a:lnTo>
                  <a:cubicBezTo>
                    <a:pt x="1117" y="251"/>
                    <a:pt x="867" y="0"/>
                    <a:pt x="558" y="0"/>
                  </a:cubicBezTo>
                  <a:lnTo>
                    <a:pt x="558" y="0"/>
                  </a:lnTo>
                  <a:cubicBezTo>
                    <a:pt x="249" y="0"/>
                    <a:pt x="0" y="251"/>
                    <a:pt x="0" y="559"/>
                  </a:cubicBezTo>
                  <a:lnTo>
                    <a:pt x="0" y="559"/>
                  </a:lnTo>
                  <a:cubicBezTo>
                    <a:pt x="0" y="868"/>
                    <a:pt x="249" y="1118"/>
                    <a:pt x="558" y="1118"/>
                  </a:cubicBezTo>
                  <a:lnTo>
                    <a:pt x="558" y="1118"/>
                  </a:lnTo>
                  <a:cubicBezTo>
                    <a:pt x="867" y="1118"/>
                    <a:pt x="1117" y="868"/>
                    <a:pt x="1117" y="559"/>
                  </a:cubicBezTo>
                </a:path>
              </a:pathLst>
            </a:custGeom>
            <a:solidFill>
              <a:schemeClr val="accent3">
                <a:lumMod val="75000"/>
              </a:schemeClr>
            </a:solidFill>
            <a:ln>
              <a:noFill/>
            </a:ln>
            <a:effectLst/>
          </p:spPr>
          <p:txBody>
            <a:bodyPr wrap="none" anchor="ctr"/>
            <a:lstStyle/>
            <a:p>
              <a:endParaRPr lang="en-US" sz="3600" dirty="0"/>
            </a:p>
          </p:txBody>
        </p:sp>
        <p:sp>
          <p:nvSpPr>
            <p:cNvPr id="43" name="Freeform 10">
              <a:extLst>
                <a:ext uri="{FF2B5EF4-FFF2-40B4-BE49-F238E27FC236}">
                  <a16:creationId xmlns:a16="http://schemas.microsoft.com/office/drawing/2014/main" id="{01358E7C-E1B4-4D81-9188-20E4EC93F08F}"/>
                </a:ext>
              </a:extLst>
            </p:cNvPr>
            <p:cNvSpPr>
              <a:spLocks noChangeArrowheads="1"/>
            </p:cNvSpPr>
            <p:nvPr/>
          </p:nvSpPr>
          <p:spPr bwMode="auto">
            <a:xfrm>
              <a:off x="7642124" y="4288986"/>
              <a:ext cx="254909" cy="254909"/>
            </a:xfrm>
            <a:custGeom>
              <a:avLst/>
              <a:gdLst>
                <a:gd name="T0" fmla="*/ 733 w 734"/>
                <a:gd name="T1" fmla="*/ 366 h 734"/>
                <a:gd name="T2" fmla="*/ 733 w 734"/>
                <a:gd name="T3" fmla="*/ 366 h 734"/>
                <a:gd name="T4" fmla="*/ 366 w 734"/>
                <a:gd name="T5" fmla="*/ 0 h 734"/>
                <a:gd name="T6" fmla="*/ 366 w 734"/>
                <a:gd name="T7" fmla="*/ 0 h 734"/>
                <a:gd name="T8" fmla="*/ 0 w 734"/>
                <a:gd name="T9" fmla="*/ 366 h 734"/>
                <a:gd name="T10" fmla="*/ 0 w 734"/>
                <a:gd name="T11" fmla="*/ 366 h 734"/>
                <a:gd name="T12" fmla="*/ 366 w 734"/>
                <a:gd name="T13" fmla="*/ 733 h 734"/>
                <a:gd name="T14" fmla="*/ 366 w 734"/>
                <a:gd name="T15" fmla="*/ 733 h 734"/>
                <a:gd name="T16" fmla="*/ 733 w 734"/>
                <a:gd name="T17" fmla="*/ 3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4" h="734">
                  <a:moveTo>
                    <a:pt x="733" y="366"/>
                  </a:moveTo>
                  <a:lnTo>
                    <a:pt x="733" y="366"/>
                  </a:lnTo>
                  <a:cubicBezTo>
                    <a:pt x="733" y="164"/>
                    <a:pt x="568" y="0"/>
                    <a:pt x="366" y="0"/>
                  </a:cubicBezTo>
                  <a:lnTo>
                    <a:pt x="366" y="0"/>
                  </a:lnTo>
                  <a:cubicBezTo>
                    <a:pt x="163" y="0"/>
                    <a:pt x="0" y="164"/>
                    <a:pt x="0" y="366"/>
                  </a:cubicBezTo>
                  <a:lnTo>
                    <a:pt x="0" y="366"/>
                  </a:lnTo>
                  <a:cubicBezTo>
                    <a:pt x="0" y="569"/>
                    <a:pt x="163" y="733"/>
                    <a:pt x="366" y="733"/>
                  </a:cubicBezTo>
                  <a:lnTo>
                    <a:pt x="366" y="733"/>
                  </a:lnTo>
                  <a:cubicBezTo>
                    <a:pt x="568" y="733"/>
                    <a:pt x="733" y="569"/>
                    <a:pt x="733" y="366"/>
                  </a:cubicBezTo>
                </a:path>
              </a:pathLst>
            </a:custGeom>
            <a:solidFill>
              <a:schemeClr val="accent3"/>
            </a:solidFill>
            <a:ln>
              <a:noFill/>
            </a:ln>
            <a:effectLst/>
          </p:spPr>
          <p:txBody>
            <a:bodyPr wrap="none" anchor="ctr"/>
            <a:lstStyle/>
            <a:p>
              <a:endParaRPr lang="en-US" sz="3600" dirty="0"/>
            </a:p>
          </p:txBody>
        </p:sp>
        <p:sp>
          <p:nvSpPr>
            <p:cNvPr id="45" name="TextBox 44">
              <a:extLst>
                <a:ext uri="{FF2B5EF4-FFF2-40B4-BE49-F238E27FC236}">
                  <a16:creationId xmlns:a16="http://schemas.microsoft.com/office/drawing/2014/main" id="{626B23F9-3E45-4742-9837-34DCEC30CCD0}"/>
                </a:ext>
              </a:extLst>
            </p:cNvPr>
            <p:cNvSpPr txBox="1"/>
            <p:nvPr/>
          </p:nvSpPr>
          <p:spPr>
            <a:xfrm>
              <a:off x="4708387" y="3604458"/>
              <a:ext cx="1447832" cy="338553"/>
            </a:xfrm>
            <a:prstGeom prst="rect">
              <a:avLst/>
            </a:prstGeom>
            <a:noFill/>
          </p:spPr>
          <p:txBody>
            <a:bodyPr wrap="none" rtlCol="0" anchor="b" anchorCtr="0">
              <a:spAutoFit/>
            </a:bodyPr>
            <a:lstStyle/>
            <a:p>
              <a:r>
                <a:rPr lang="en-US" b="1" dirty="0">
                  <a:solidFill>
                    <a:schemeClr val="bg1"/>
                  </a:solidFill>
                  <a:ea typeface="League Spartan" charset="0"/>
                  <a:cs typeface="Poppins" pitchFamily="2" charset="77"/>
                </a:rPr>
                <a:t>COMMITMENT</a:t>
              </a:r>
            </a:p>
          </p:txBody>
        </p:sp>
        <p:sp>
          <p:nvSpPr>
            <p:cNvPr id="46" name="Subtitle 2">
              <a:extLst>
                <a:ext uri="{FF2B5EF4-FFF2-40B4-BE49-F238E27FC236}">
                  <a16:creationId xmlns:a16="http://schemas.microsoft.com/office/drawing/2014/main" id="{83AC6EB2-6D08-4392-8018-C5EA6BB3300F}"/>
                </a:ext>
              </a:extLst>
            </p:cNvPr>
            <p:cNvSpPr txBox="1">
              <a:spLocks/>
            </p:cNvSpPr>
            <p:nvPr/>
          </p:nvSpPr>
          <p:spPr>
            <a:xfrm>
              <a:off x="4763311" y="3898104"/>
              <a:ext cx="2690369"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pt-BR" sz="120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200" dirty="0">
                <a:solidFill>
                  <a:schemeClr val="bg1"/>
                </a:solidFill>
                <a:latin typeface="+mn-lt"/>
                <a:ea typeface="Lato Light" panose="020F0502020204030203" pitchFamily="34" charset="0"/>
                <a:cs typeface="Mukta ExtraLight" panose="020B0000000000000000" pitchFamily="34" charset="77"/>
              </a:endParaRPr>
            </a:p>
          </p:txBody>
        </p:sp>
        <p:pic>
          <p:nvPicPr>
            <p:cNvPr id="48" name="Graphic 47" descr="Magnifying glass">
              <a:extLst>
                <a:ext uri="{FF2B5EF4-FFF2-40B4-BE49-F238E27FC236}">
                  <a16:creationId xmlns:a16="http://schemas.microsoft.com/office/drawing/2014/main" id="{4236693E-9BFC-44CF-B682-40E51F4471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420518" y="2327397"/>
              <a:ext cx="450505" cy="450505"/>
            </a:xfrm>
            <a:prstGeom prst="rect">
              <a:avLst/>
            </a:prstGeom>
          </p:spPr>
        </p:pic>
        <p:pic>
          <p:nvPicPr>
            <p:cNvPr id="49" name="Graphic 48" descr="Social network">
              <a:extLst>
                <a:ext uri="{FF2B5EF4-FFF2-40B4-BE49-F238E27FC236}">
                  <a16:creationId xmlns:a16="http://schemas.microsoft.com/office/drawing/2014/main" id="{87B8087C-58AB-4114-AA1B-54A60ED111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6420517" y="5139882"/>
              <a:ext cx="450505" cy="450505"/>
            </a:xfrm>
            <a:prstGeom prst="rect">
              <a:avLst/>
            </a:prstGeom>
          </p:spPr>
        </p:pic>
        <p:pic>
          <p:nvPicPr>
            <p:cNvPr id="50" name="Graphic 49" descr="Handshake">
              <a:extLst>
                <a:ext uri="{FF2B5EF4-FFF2-40B4-BE49-F238E27FC236}">
                  <a16:creationId xmlns:a16="http://schemas.microsoft.com/office/drawing/2014/main" id="{6F1AD1C9-0607-4A20-81A9-87B111EA37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288901" y="5171362"/>
              <a:ext cx="450505" cy="450505"/>
            </a:xfrm>
            <a:prstGeom prst="rect">
              <a:avLst/>
            </a:prstGeom>
          </p:spPr>
        </p:pic>
        <p:pic>
          <p:nvPicPr>
            <p:cNvPr id="51" name="Graphic 50" descr="Lock">
              <a:extLst>
                <a:ext uri="{FF2B5EF4-FFF2-40B4-BE49-F238E27FC236}">
                  <a16:creationId xmlns:a16="http://schemas.microsoft.com/office/drawing/2014/main" id="{82C722F7-CC7C-4300-8B81-88130A07F2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3818195" y="3688279"/>
              <a:ext cx="450505" cy="450505"/>
            </a:xfrm>
            <a:prstGeom prst="rect">
              <a:avLst/>
            </a:prstGeom>
          </p:spPr>
        </p:pic>
        <p:pic>
          <p:nvPicPr>
            <p:cNvPr id="52" name="Graphic 51" descr="Heart">
              <a:extLst>
                <a:ext uri="{FF2B5EF4-FFF2-40B4-BE49-F238E27FC236}">
                  <a16:creationId xmlns:a16="http://schemas.microsoft.com/office/drawing/2014/main" id="{22632CEC-E04E-429F-AB1E-25C437F1B0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294592" y="2350614"/>
              <a:ext cx="450505" cy="450505"/>
            </a:xfrm>
            <a:prstGeom prst="rect">
              <a:avLst/>
            </a:prstGeom>
          </p:spPr>
        </p:pic>
      </p:grpSp>
    </p:spTree>
    <p:extLst>
      <p:ext uri="{BB962C8B-B14F-4D97-AF65-F5344CB8AC3E}">
        <p14:creationId xmlns:p14="http://schemas.microsoft.com/office/powerpoint/2010/main" val="93517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12</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13</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70715B-F86F-47AF-8A68-0C720BC4188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79B8CBC-0B3D-4CFD-ACFD-6AFFD778333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589C863-7016-4203-93A0-C8F274382614}"/>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68C47998-D9C2-4808-850D-F8EC78969A0A}"/>
              </a:ext>
            </a:extLst>
          </p:cNvPr>
          <p:cNvSpPr>
            <a:spLocks noGrp="1"/>
          </p:cNvSpPr>
          <p:nvPr>
            <p:ph type="title"/>
          </p:nvPr>
        </p:nvSpPr>
        <p:spPr/>
        <p:txBody>
          <a:bodyPr/>
          <a:lstStyle/>
          <a:p>
            <a:r>
              <a:rPr lang="en-ZA" dirty="0"/>
              <a:t>SCRUM Structure</a:t>
            </a:r>
          </a:p>
        </p:txBody>
      </p:sp>
      <p:sp>
        <p:nvSpPr>
          <p:cNvPr id="6" name="Text Placeholder 5">
            <a:extLst>
              <a:ext uri="{FF2B5EF4-FFF2-40B4-BE49-F238E27FC236}">
                <a16:creationId xmlns:a16="http://schemas.microsoft.com/office/drawing/2014/main" id="{9946064F-62C9-44B5-A833-0C3084AFFD7F}"/>
              </a:ext>
            </a:extLst>
          </p:cNvPr>
          <p:cNvSpPr>
            <a:spLocks noGrp="1"/>
          </p:cNvSpPr>
          <p:nvPr>
            <p:ph type="body" sz="quarter" idx="13"/>
          </p:nvPr>
        </p:nvSpPr>
        <p:spPr/>
        <p:txBody>
          <a:bodyPr/>
          <a:lstStyle/>
          <a:p>
            <a:endParaRPr lang="en-ZA"/>
          </a:p>
        </p:txBody>
      </p:sp>
      <p:sp>
        <p:nvSpPr>
          <p:cNvPr id="8" name="Freeform 9">
            <a:extLst>
              <a:ext uri="{FF2B5EF4-FFF2-40B4-BE49-F238E27FC236}">
                <a16:creationId xmlns:a16="http://schemas.microsoft.com/office/drawing/2014/main" id="{49169E03-DDBF-41A4-8CA6-ECA921E24C2E}"/>
              </a:ext>
            </a:extLst>
          </p:cNvPr>
          <p:cNvSpPr/>
          <p:nvPr/>
        </p:nvSpPr>
        <p:spPr>
          <a:xfrm>
            <a:off x="5592776" y="2571979"/>
            <a:ext cx="2781552" cy="2619933"/>
          </a:xfrm>
          <a:custGeom>
            <a:avLst/>
            <a:gdLst>
              <a:gd name="connsiteX0" fmla="*/ 3530736 w 6612229"/>
              <a:gd name="connsiteY0" fmla="*/ 195 h 6228031"/>
              <a:gd name="connsiteX1" fmla="*/ 5629685 w 6612229"/>
              <a:gd name="connsiteY1" fmla="*/ 844165 h 6228031"/>
              <a:gd name="connsiteX2" fmla="*/ 6393422 w 6612229"/>
              <a:gd name="connsiteY2" fmla="*/ 4258907 h 6228031"/>
              <a:gd name="connsiteX3" fmla="*/ 3500516 w 6612229"/>
              <a:gd name="connsiteY3" fmla="*/ 6226210 h 6228031"/>
              <a:gd name="connsiteX4" fmla="*/ 3500309 w 6612229"/>
              <a:gd name="connsiteY4" fmla="*/ 6063046 h 6228031"/>
              <a:gd name="connsiteX5" fmla="*/ 3500309 w 6612229"/>
              <a:gd name="connsiteY5" fmla="*/ 6228031 h 6228031"/>
              <a:gd name="connsiteX6" fmla="*/ 974850 w 6612229"/>
              <a:gd name="connsiteY6" fmla="*/ 6228031 h 6228031"/>
              <a:gd name="connsiteX7" fmla="*/ 974850 w 6612229"/>
              <a:gd name="connsiteY7" fmla="*/ 5630463 h 6228031"/>
              <a:gd name="connsiteX8" fmla="*/ 3500309 w 6612229"/>
              <a:gd name="connsiteY8" fmla="*/ 5630463 h 6228031"/>
              <a:gd name="connsiteX9" fmla="*/ 3500309 w 6612229"/>
              <a:gd name="connsiteY9" fmla="*/ 5634264 h 6228031"/>
              <a:gd name="connsiteX10" fmla="*/ 3690128 w 6612229"/>
              <a:gd name="connsiteY10" fmla="*/ 5626895 h 6228031"/>
              <a:gd name="connsiteX11" fmla="*/ 5830856 w 6612229"/>
              <a:gd name="connsiteY11" fmla="*/ 4071245 h 6228031"/>
              <a:gd name="connsiteX12" fmla="*/ 5270909 w 6612229"/>
              <a:gd name="connsiteY12" fmla="*/ 1320360 h 6228031"/>
              <a:gd name="connsiteX13" fmla="*/ 2515064 w 6612229"/>
              <a:gd name="connsiteY13" fmla="*/ 790484 h 6228031"/>
              <a:gd name="connsiteX14" fmla="*/ 973039 w 6612229"/>
              <a:gd name="connsiteY14" fmla="*/ 3136018 h 6228031"/>
              <a:gd name="connsiteX15" fmla="*/ 1357921 w 6612229"/>
              <a:gd name="connsiteY15" fmla="*/ 3027521 h 6228031"/>
              <a:gd name="connsiteX16" fmla="*/ 782916 w 6612229"/>
              <a:gd name="connsiteY16" fmla="*/ 3878112 h 6228031"/>
              <a:gd name="connsiteX17" fmla="*/ 0 w 6612229"/>
              <a:gd name="connsiteY17" fmla="*/ 3410316 h 6228031"/>
              <a:gd name="connsiteX18" fmla="*/ 386705 w 6612229"/>
              <a:gd name="connsiteY18" fmla="*/ 3301304 h 6228031"/>
              <a:gd name="connsiteX19" fmla="*/ 2175068 w 6612229"/>
              <a:gd name="connsiteY19" fmla="*/ 293982 h 6228031"/>
              <a:gd name="connsiteX20" fmla="*/ 3530736 w 6612229"/>
              <a:gd name="connsiteY20" fmla="*/ 195 h 6228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12229" h="6228031">
                <a:moveTo>
                  <a:pt x="3530736" y="195"/>
                </a:moveTo>
                <a:cubicBezTo>
                  <a:pt x="4295660" y="8752"/>
                  <a:pt x="5048371" y="298526"/>
                  <a:pt x="5629685" y="844165"/>
                </a:cubicBezTo>
                <a:cubicBezTo>
                  <a:pt x="6560926" y="1718255"/>
                  <a:pt x="6863672" y="3071861"/>
                  <a:pt x="6393422" y="4258907"/>
                </a:cubicBezTo>
                <a:cubicBezTo>
                  <a:pt x="5923566" y="5444959"/>
                  <a:pt x="4777122" y="6224591"/>
                  <a:pt x="3500516" y="6226210"/>
                </a:cubicBezTo>
                <a:lnTo>
                  <a:pt x="3500309" y="6063046"/>
                </a:lnTo>
                <a:lnTo>
                  <a:pt x="3500309" y="6228031"/>
                </a:lnTo>
                <a:lnTo>
                  <a:pt x="974850" y="6228031"/>
                </a:lnTo>
                <a:lnTo>
                  <a:pt x="974850" y="5630463"/>
                </a:lnTo>
                <a:lnTo>
                  <a:pt x="3500309" y="5630463"/>
                </a:lnTo>
                <a:lnTo>
                  <a:pt x="3500309" y="5634264"/>
                </a:lnTo>
                <a:lnTo>
                  <a:pt x="3690128" y="5626895"/>
                </a:lnTo>
                <a:cubicBezTo>
                  <a:pt x="4634928" y="5554563"/>
                  <a:pt x="5466676" y="4956777"/>
                  <a:pt x="5830856" y="4071245"/>
                </a:cubicBezTo>
                <a:cubicBezTo>
                  <a:pt x="6219727" y="3125674"/>
                  <a:pt x="5998555" y="2039109"/>
                  <a:pt x="5270909" y="1320360"/>
                </a:cubicBezTo>
                <a:cubicBezTo>
                  <a:pt x="4544362" y="602697"/>
                  <a:pt x="3456350" y="393501"/>
                  <a:pt x="2515064" y="790484"/>
                </a:cubicBezTo>
                <a:cubicBezTo>
                  <a:pt x="1572757" y="1187898"/>
                  <a:pt x="963757" y="2114231"/>
                  <a:pt x="973039" y="3136018"/>
                </a:cubicBezTo>
                <a:lnTo>
                  <a:pt x="1357921" y="3027521"/>
                </a:lnTo>
                <a:lnTo>
                  <a:pt x="782916" y="3878112"/>
                </a:lnTo>
                <a:lnTo>
                  <a:pt x="0" y="3410316"/>
                </a:lnTo>
                <a:lnTo>
                  <a:pt x="386705" y="3301304"/>
                </a:lnTo>
                <a:cubicBezTo>
                  <a:pt x="309500" y="2027336"/>
                  <a:pt x="1018345" y="835339"/>
                  <a:pt x="2175068" y="293982"/>
                </a:cubicBezTo>
                <a:cubicBezTo>
                  <a:pt x="2608431" y="91164"/>
                  <a:pt x="3071782" y="-4939"/>
                  <a:pt x="3530736" y="19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9" name="Freeform 16">
            <a:extLst>
              <a:ext uri="{FF2B5EF4-FFF2-40B4-BE49-F238E27FC236}">
                <a16:creationId xmlns:a16="http://schemas.microsoft.com/office/drawing/2014/main" id="{240D16F7-3E9F-4394-8E39-7AA6E635EC4A}"/>
              </a:ext>
            </a:extLst>
          </p:cNvPr>
          <p:cNvSpPr/>
          <p:nvPr/>
        </p:nvSpPr>
        <p:spPr>
          <a:xfrm rot="1800000" flipH="1">
            <a:off x="7649938" y="1725378"/>
            <a:ext cx="1853520" cy="1351142"/>
          </a:xfrm>
          <a:custGeom>
            <a:avLst/>
            <a:gdLst>
              <a:gd name="connsiteX0" fmla="*/ 3441125 w 4406136"/>
              <a:gd name="connsiteY0" fmla="*/ 322111 h 3211894"/>
              <a:gd name="connsiteX1" fmla="*/ 2352747 w 4406136"/>
              <a:gd name="connsiteY1" fmla="*/ 130 h 3211894"/>
              <a:gd name="connsiteX2" fmla="*/ 1449382 w 4406136"/>
              <a:gd name="connsiteY2" fmla="*/ 195931 h 3211894"/>
              <a:gd name="connsiteX3" fmla="*/ 257686 w 4406136"/>
              <a:gd name="connsiteY3" fmla="*/ 2200233 h 3211894"/>
              <a:gd name="connsiteX4" fmla="*/ 0 w 4406136"/>
              <a:gd name="connsiteY4" fmla="*/ 2272886 h 3211894"/>
              <a:gd name="connsiteX5" fmla="*/ 521705 w 4406136"/>
              <a:gd name="connsiteY5" fmla="*/ 2584660 h 3211894"/>
              <a:gd name="connsiteX6" fmla="*/ 904866 w 4406136"/>
              <a:gd name="connsiteY6" fmla="*/ 2017763 h 3211894"/>
              <a:gd name="connsiteX7" fmla="*/ 648396 w 4406136"/>
              <a:gd name="connsiteY7" fmla="*/ 2090074 h 3211894"/>
              <a:gd name="connsiteX8" fmla="*/ 1675942 w 4406136"/>
              <a:gd name="connsiteY8" fmla="*/ 526837 h 3211894"/>
              <a:gd name="connsiteX9" fmla="*/ 3512331 w 4406136"/>
              <a:gd name="connsiteY9" fmla="*/ 879985 h 3211894"/>
              <a:gd name="connsiteX10" fmla="*/ 3885459 w 4406136"/>
              <a:gd name="connsiteY10" fmla="*/ 2713379 h 3211894"/>
              <a:gd name="connsiteX11" fmla="*/ 3648724 w 4406136"/>
              <a:gd name="connsiteY11" fmla="*/ 3117583 h 3211894"/>
              <a:gd name="connsiteX12" fmla="*/ 3609582 w 4406136"/>
              <a:gd name="connsiteY12" fmla="*/ 3163644 h 3211894"/>
              <a:gd name="connsiteX13" fmla="*/ 3739619 w 4406136"/>
              <a:gd name="connsiteY13" fmla="*/ 3169790 h 3211894"/>
              <a:gd name="connsiteX14" fmla="*/ 3909073 w 4406136"/>
              <a:gd name="connsiteY14" fmla="*/ 3187147 h 3211894"/>
              <a:gd name="connsiteX15" fmla="*/ 4065138 w 4406136"/>
              <a:gd name="connsiteY15" fmla="*/ 3211894 h 3211894"/>
              <a:gd name="connsiteX16" fmla="*/ 4122498 w 4406136"/>
              <a:gd name="connsiteY16" fmla="*/ 3121697 h 3211894"/>
              <a:gd name="connsiteX17" fmla="*/ 4260331 w 4406136"/>
              <a:gd name="connsiteY17" fmla="*/ 2838450 h 3211894"/>
              <a:gd name="connsiteX18" fmla="*/ 3751406 w 4406136"/>
              <a:gd name="connsiteY18" fmla="*/ 562614 h 3211894"/>
              <a:gd name="connsiteX19" fmla="*/ 3441125 w 4406136"/>
              <a:gd name="connsiteY19" fmla="*/ 322111 h 3211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06136" h="3211894">
                <a:moveTo>
                  <a:pt x="3441125" y="322111"/>
                </a:moveTo>
                <a:cubicBezTo>
                  <a:pt x="3112743" y="114110"/>
                  <a:pt x="2735034" y="4407"/>
                  <a:pt x="2352747" y="130"/>
                </a:cubicBezTo>
                <a:cubicBezTo>
                  <a:pt x="2046918" y="-3292"/>
                  <a:pt x="1738159" y="60758"/>
                  <a:pt x="1449382" y="195931"/>
                </a:cubicBezTo>
                <a:cubicBezTo>
                  <a:pt x="678586" y="556732"/>
                  <a:pt x="206239" y="1351167"/>
                  <a:pt x="257686" y="2200233"/>
                </a:cubicBezTo>
                <a:lnTo>
                  <a:pt x="0" y="2272886"/>
                </a:lnTo>
                <a:lnTo>
                  <a:pt x="521705" y="2584660"/>
                </a:lnTo>
                <a:lnTo>
                  <a:pt x="904866" y="2017763"/>
                </a:lnTo>
                <a:lnTo>
                  <a:pt x="648396" y="2090074"/>
                </a:lnTo>
                <a:cubicBezTo>
                  <a:pt x="642211" y="1409080"/>
                  <a:pt x="1048025" y="791703"/>
                  <a:pt x="1675942" y="526837"/>
                </a:cubicBezTo>
                <a:cubicBezTo>
                  <a:pt x="2303179" y="262258"/>
                  <a:pt x="3028188" y="401682"/>
                  <a:pt x="3512331" y="879985"/>
                </a:cubicBezTo>
                <a:cubicBezTo>
                  <a:pt x="3997207" y="1359013"/>
                  <a:pt x="4144588" y="2083180"/>
                  <a:pt x="3885459" y="2713379"/>
                </a:cubicBezTo>
                <a:cubicBezTo>
                  <a:pt x="3824790" y="2860925"/>
                  <a:pt x="3744648" y="2996485"/>
                  <a:pt x="3648724" y="3117583"/>
                </a:cubicBezTo>
                <a:lnTo>
                  <a:pt x="3609582" y="3163644"/>
                </a:lnTo>
                <a:lnTo>
                  <a:pt x="3739619" y="3169790"/>
                </a:lnTo>
                <a:cubicBezTo>
                  <a:pt x="3796130" y="3174012"/>
                  <a:pt x="3852636" y="3179792"/>
                  <a:pt x="3909073" y="3187147"/>
                </a:cubicBezTo>
                <a:lnTo>
                  <a:pt x="4065138" y="3211894"/>
                </a:lnTo>
                <a:lnTo>
                  <a:pt x="4122498" y="3121697"/>
                </a:lnTo>
                <a:cubicBezTo>
                  <a:pt x="4175013" y="3031836"/>
                  <a:pt x="4221195" y="2937259"/>
                  <a:pt x="4260331" y="2838450"/>
                </a:cubicBezTo>
                <a:cubicBezTo>
                  <a:pt x="4573688" y="2047315"/>
                  <a:pt x="4371950" y="1145172"/>
                  <a:pt x="3751406" y="562614"/>
                </a:cubicBezTo>
                <a:cubicBezTo>
                  <a:pt x="3654564" y="471700"/>
                  <a:pt x="3550586" y="391445"/>
                  <a:pt x="3441125" y="3221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Freeform 21">
            <a:extLst>
              <a:ext uri="{FF2B5EF4-FFF2-40B4-BE49-F238E27FC236}">
                <a16:creationId xmlns:a16="http://schemas.microsoft.com/office/drawing/2014/main" id="{5E430993-CC50-4C02-9A44-0F6CAB27A45E}"/>
              </a:ext>
            </a:extLst>
          </p:cNvPr>
          <p:cNvSpPr/>
          <p:nvPr/>
        </p:nvSpPr>
        <p:spPr>
          <a:xfrm>
            <a:off x="7509444" y="4820604"/>
            <a:ext cx="2194052" cy="489858"/>
          </a:xfrm>
          <a:custGeom>
            <a:avLst/>
            <a:gdLst>
              <a:gd name="connsiteX0" fmla="*/ 4633396 w 5215635"/>
              <a:gd name="connsiteY0" fmla="*/ 0 h 1164478"/>
              <a:gd name="connsiteX1" fmla="*/ 5215635 w 5215635"/>
              <a:gd name="connsiteY1" fmla="*/ 582239 h 1164478"/>
              <a:gd name="connsiteX2" fmla="*/ 4633396 w 5215635"/>
              <a:gd name="connsiteY2" fmla="*/ 1164478 h 1164478"/>
              <a:gd name="connsiteX3" fmla="*/ 4633396 w 5215635"/>
              <a:gd name="connsiteY3" fmla="*/ 873359 h 1164478"/>
              <a:gd name="connsiteX4" fmla="*/ 0 w 5215635"/>
              <a:gd name="connsiteY4" fmla="*/ 873359 h 1164478"/>
              <a:gd name="connsiteX5" fmla="*/ 154293 w 5215635"/>
              <a:gd name="connsiteY5" fmla="*/ 824336 h 1164478"/>
              <a:gd name="connsiteX6" fmla="*/ 1064393 w 5215635"/>
              <a:gd name="connsiteY6" fmla="*/ 302204 h 1164478"/>
              <a:gd name="connsiteX7" fmla="*/ 1076736 w 5215635"/>
              <a:gd name="connsiteY7" fmla="*/ 291120 h 1164478"/>
              <a:gd name="connsiteX8" fmla="*/ 4633396 w 5215635"/>
              <a:gd name="connsiteY8" fmla="*/ 291120 h 116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5635" h="1164478">
                <a:moveTo>
                  <a:pt x="4633396" y="0"/>
                </a:moveTo>
                <a:lnTo>
                  <a:pt x="5215635" y="582239"/>
                </a:lnTo>
                <a:lnTo>
                  <a:pt x="4633396" y="1164478"/>
                </a:lnTo>
                <a:lnTo>
                  <a:pt x="4633396" y="873359"/>
                </a:lnTo>
                <a:lnTo>
                  <a:pt x="0" y="873359"/>
                </a:lnTo>
                <a:lnTo>
                  <a:pt x="154293" y="824336"/>
                </a:lnTo>
                <a:cubicBezTo>
                  <a:pt x="488155" y="702093"/>
                  <a:pt x="795250" y="524321"/>
                  <a:pt x="1064393" y="302204"/>
                </a:cubicBezTo>
                <a:lnTo>
                  <a:pt x="1076736" y="291120"/>
                </a:lnTo>
                <a:lnTo>
                  <a:pt x="4633396" y="2911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1" name="Right Arrow 33">
            <a:extLst>
              <a:ext uri="{FF2B5EF4-FFF2-40B4-BE49-F238E27FC236}">
                <a16:creationId xmlns:a16="http://schemas.microsoft.com/office/drawing/2014/main" id="{0944EBA6-0F41-4431-851C-253E4F5AA75C}"/>
              </a:ext>
            </a:extLst>
          </p:cNvPr>
          <p:cNvSpPr/>
          <p:nvPr/>
        </p:nvSpPr>
        <p:spPr>
          <a:xfrm>
            <a:off x="3954280" y="4820604"/>
            <a:ext cx="982575" cy="48985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Right Arrow 34">
            <a:extLst>
              <a:ext uri="{FF2B5EF4-FFF2-40B4-BE49-F238E27FC236}">
                <a16:creationId xmlns:a16="http://schemas.microsoft.com/office/drawing/2014/main" id="{DAC1C19E-9D80-4152-97A6-100AEBA2B207}"/>
              </a:ext>
            </a:extLst>
          </p:cNvPr>
          <p:cNvSpPr/>
          <p:nvPr/>
        </p:nvSpPr>
        <p:spPr>
          <a:xfrm>
            <a:off x="1893768" y="4820604"/>
            <a:ext cx="982575" cy="48985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TextBox 13">
            <a:extLst>
              <a:ext uri="{FF2B5EF4-FFF2-40B4-BE49-F238E27FC236}">
                <a16:creationId xmlns:a16="http://schemas.microsoft.com/office/drawing/2014/main" id="{92A1E80F-0175-4944-8F82-D7B94700E191}"/>
              </a:ext>
            </a:extLst>
          </p:cNvPr>
          <p:cNvSpPr txBox="1"/>
          <p:nvPr/>
        </p:nvSpPr>
        <p:spPr>
          <a:xfrm>
            <a:off x="9714881" y="5491946"/>
            <a:ext cx="1074333" cy="338554"/>
          </a:xfrm>
          <a:prstGeom prst="rect">
            <a:avLst/>
          </a:prstGeom>
          <a:noFill/>
        </p:spPr>
        <p:txBody>
          <a:bodyPr wrap="none" rtlCol="0" anchor="t" anchorCtr="0">
            <a:spAutoFit/>
          </a:bodyPr>
          <a:lstStyle/>
          <a:p>
            <a:pPr algn="ctr"/>
            <a:r>
              <a:rPr lang="en-US" sz="1600" b="1" dirty="0">
                <a:solidFill>
                  <a:schemeClr val="tx2"/>
                </a:solidFill>
                <a:ea typeface="League Spartan" charset="0"/>
                <a:cs typeface="Poppins" pitchFamily="2" charset="77"/>
              </a:rPr>
              <a:t>PRODUCT</a:t>
            </a:r>
          </a:p>
        </p:txBody>
      </p:sp>
      <p:sp>
        <p:nvSpPr>
          <p:cNvPr id="15" name="TextBox 14">
            <a:extLst>
              <a:ext uri="{FF2B5EF4-FFF2-40B4-BE49-F238E27FC236}">
                <a16:creationId xmlns:a16="http://schemas.microsoft.com/office/drawing/2014/main" id="{5CB7FACA-6F05-4BA2-B786-6A6434C1D86B}"/>
              </a:ext>
            </a:extLst>
          </p:cNvPr>
          <p:cNvSpPr txBox="1"/>
          <p:nvPr/>
        </p:nvSpPr>
        <p:spPr>
          <a:xfrm>
            <a:off x="4901096" y="5491946"/>
            <a:ext cx="1091966" cy="584775"/>
          </a:xfrm>
          <a:prstGeom prst="rect">
            <a:avLst/>
          </a:prstGeom>
          <a:noFill/>
        </p:spPr>
        <p:txBody>
          <a:bodyPr wrap="none" rtlCol="0" anchor="t" anchorCtr="0">
            <a:spAutoFit/>
          </a:bodyPr>
          <a:lstStyle/>
          <a:p>
            <a:pPr algn="ctr"/>
            <a:r>
              <a:rPr lang="en-US" sz="1600" b="1" dirty="0">
                <a:solidFill>
                  <a:schemeClr val="tx2"/>
                </a:solidFill>
                <a:ea typeface="League Spartan" charset="0"/>
                <a:cs typeface="Poppins" pitchFamily="2" charset="77"/>
              </a:rPr>
              <a:t>SPRINT</a:t>
            </a:r>
          </a:p>
          <a:p>
            <a:pPr algn="ctr"/>
            <a:r>
              <a:rPr lang="en-US" sz="1600" b="1" dirty="0">
                <a:solidFill>
                  <a:schemeClr val="tx2"/>
                </a:solidFill>
                <a:ea typeface="League Spartan" charset="0"/>
                <a:cs typeface="Poppins" pitchFamily="2" charset="77"/>
              </a:rPr>
              <a:t>BACKLOG</a:t>
            </a:r>
          </a:p>
        </p:txBody>
      </p:sp>
      <p:sp>
        <p:nvSpPr>
          <p:cNvPr id="16" name="TextBox 15">
            <a:extLst>
              <a:ext uri="{FF2B5EF4-FFF2-40B4-BE49-F238E27FC236}">
                <a16:creationId xmlns:a16="http://schemas.microsoft.com/office/drawing/2014/main" id="{A490E039-6498-4B1A-A2C2-CDBFF5E39673}"/>
              </a:ext>
            </a:extLst>
          </p:cNvPr>
          <p:cNvSpPr txBox="1"/>
          <p:nvPr/>
        </p:nvSpPr>
        <p:spPr>
          <a:xfrm>
            <a:off x="2859748" y="5491946"/>
            <a:ext cx="1091966" cy="584775"/>
          </a:xfrm>
          <a:prstGeom prst="rect">
            <a:avLst/>
          </a:prstGeom>
          <a:noFill/>
        </p:spPr>
        <p:txBody>
          <a:bodyPr wrap="none" rtlCol="0" anchor="t" anchorCtr="0">
            <a:spAutoFit/>
          </a:bodyPr>
          <a:lstStyle/>
          <a:p>
            <a:pPr algn="ctr"/>
            <a:r>
              <a:rPr lang="en-US" sz="1600" b="1" dirty="0">
                <a:solidFill>
                  <a:schemeClr val="tx2"/>
                </a:solidFill>
                <a:ea typeface="League Spartan" charset="0"/>
                <a:cs typeface="Poppins" pitchFamily="2" charset="77"/>
              </a:rPr>
              <a:t>PRODUCT</a:t>
            </a:r>
          </a:p>
          <a:p>
            <a:pPr algn="ctr"/>
            <a:r>
              <a:rPr lang="en-US" sz="1600" b="1" dirty="0">
                <a:solidFill>
                  <a:schemeClr val="tx2"/>
                </a:solidFill>
                <a:ea typeface="League Spartan" charset="0"/>
                <a:cs typeface="Poppins" pitchFamily="2" charset="77"/>
              </a:rPr>
              <a:t>BACKLOG</a:t>
            </a:r>
          </a:p>
        </p:txBody>
      </p:sp>
      <p:sp>
        <p:nvSpPr>
          <p:cNvPr id="17" name="TextBox 16">
            <a:extLst>
              <a:ext uri="{FF2B5EF4-FFF2-40B4-BE49-F238E27FC236}">
                <a16:creationId xmlns:a16="http://schemas.microsoft.com/office/drawing/2014/main" id="{B0410349-68B8-49F1-AC4C-B8A03220D26C}"/>
              </a:ext>
            </a:extLst>
          </p:cNvPr>
          <p:cNvSpPr txBox="1"/>
          <p:nvPr/>
        </p:nvSpPr>
        <p:spPr>
          <a:xfrm>
            <a:off x="775836" y="5491946"/>
            <a:ext cx="1074333" cy="584775"/>
          </a:xfrm>
          <a:prstGeom prst="rect">
            <a:avLst/>
          </a:prstGeom>
          <a:noFill/>
        </p:spPr>
        <p:txBody>
          <a:bodyPr wrap="none" rtlCol="0" anchor="t" anchorCtr="0">
            <a:spAutoFit/>
          </a:bodyPr>
          <a:lstStyle/>
          <a:p>
            <a:pPr algn="ctr"/>
            <a:r>
              <a:rPr lang="en-US" sz="1600" b="1" dirty="0">
                <a:solidFill>
                  <a:schemeClr val="tx2"/>
                </a:solidFill>
                <a:ea typeface="League Spartan" charset="0"/>
                <a:cs typeface="Poppins" pitchFamily="2" charset="77"/>
              </a:rPr>
              <a:t>PRODUCT</a:t>
            </a:r>
          </a:p>
          <a:p>
            <a:pPr algn="ctr"/>
            <a:r>
              <a:rPr lang="en-US" sz="1600" b="1" dirty="0">
                <a:solidFill>
                  <a:schemeClr val="tx2"/>
                </a:solidFill>
                <a:ea typeface="League Spartan" charset="0"/>
                <a:cs typeface="Poppins" pitchFamily="2" charset="77"/>
              </a:rPr>
              <a:t>OWNER</a:t>
            </a:r>
          </a:p>
        </p:txBody>
      </p:sp>
      <p:sp>
        <p:nvSpPr>
          <p:cNvPr id="18" name="TextBox 17">
            <a:extLst>
              <a:ext uri="{FF2B5EF4-FFF2-40B4-BE49-F238E27FC236}">
                <a16:creationId xmlns:a16="http://schemas.microsoft.com/office/drawing/2014/main" id="{C3276687-3EF5-4D6F-BD5A-CF26B9A6B408}"/>
              </a:ext>
            </a:extLst>
          </p:cNvPr>
          <p:cNvSpPr txBox="1"/>
          <p:nvPr/>
        </p:nvSpPr>
        <p:spPr>
          <a:xfrm>
            <a:off x="7058190" y="3630426"/>
            <a:ext cx="872355" cy="338554"/>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SPRINT</a:t>
            </a:r>
          </a:p>
        </p:txBody>
      </p:sp>
      <p:sp>
        <p:nvSpPr>
          <p:cNvPr id="22" name="TextBox 21">
            <a:extLst>
              <a:ext uri="{FF2B5EF4-FFF2-40B4-BE49-F238E27FC236}">
                <a16:creationId xmlns:a16="http://schemas.microsoft.com/office/drawing/2014/main" id="{5810F205-F0C4-4667-978B-2A31972386D4}"/>
              </a:ext>
            </a:extLst>
          </p:cNvPr>
          <p:cNvSpPr txBox="1"/>
          <p:nvPr/>
        </p:nvSpPr>
        <p:spPr>
          <a:xfrm>
            <a:off x="4255032" y="2359643"/>
            <a:ext cx="960519" cy="584775"/>
          </a:xfrm>
          <a:prstGeom prst="rect">
            <a:avLst/>
          </a:prstGeom>
          <a:noFill/>
        </p:spPr>
        <p:txBody>
          <a:bodyPr wrap="none" rtlCol="0" anchor="ctr" anchorCtr="0">
            <a:spAutoFit/>
          </a:bodyPr>
          <a:lstStyle/>
          <a:p>
            <a:pPr algn="r"/>
            <a:r>
              <a:rPr lang="en-US" sz="1600" b="1" dirty="0">
                <a:solidFill>
                  <a:schemeClr val="tx2"/>
                </a:solidFill>
                <a:ea typeface="League Spartan" charset="0"/>
                <a:cs typeface="Poppins" pitchFamily="2" charset="77"/>
              </a:rPr>
              <a:t>SCRUM</a:t>
            </a:r>
          </a:p>
          <a:p>
            <a:pPr algn="r"/>
            <a:r>
              <a:rPr lang="en-US" sz="1600" b="1" dirty="0">
                <a:solidFill>
                  <a:schemeClr val="tx2"/>
                </a:solidFill>
                <a:ea typeface="League Spartan" charset="0"/>
                <a:cs typeface="Poppins" pitchFamily="2" charset="77"/>
              </a:rPr>
              <a:t>MASTER</a:t>
            </a:r>
          </a:p>
        </p:txBody>
      </p:sp>
      <p:pic>
        <p:nvPicPr>
          <p:cNvPr id="36" name="Graphic 35" descr="Dress">
            <a:extLst>
              <a:ext uri="{FF2B5EF4-FFF2-40B4-BE49-F238E27FC236}">
                <a16:creationId xmlns:a16="http://schemas.microsoft.com/office/drawing/2014/main" id="{DFC18C9E-4F29-4D21-AFCD-DA4FFE4C99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4846" y="4604662"/>
            <a:ext cx="914400" cy="914400"/>
          </a:xfrm>
          <a:prstGeom prst="rect">
            <a:avLst/>
          </a:prstGeom>
        </p:spPr>
      </p:pic>
      <p:pic>
        <p:nvPicPr>
          <p:cNvPr id="37" name="Graphic 36" descr="Shopping basket">
            <a:extLst>
              <a:ext uri="{FF2B5EF4-FFF2-40B4-BE49-F238E27FC236}">
                <a16:creationId xmlns:a16="http://schemas.microsoft.com/office/drawing/2014/main" id="{C16EFF79-F6CF-4868-A089-08BB1215F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5071" y="4604662"/>
            <a:ext cx="914400" cy="914400"/>
          </a:xfrm>
          <a:prstGeom prst="rect">
            <a:avLst/>
          </a:prstGeom>
        </p:spPr>
      </p:pic>
      <p:pic>
        <p:nvPicPr>
          <p:cNvPr id="38" name="Graphic 37" descr="User">
            <a:extLst>
              <a:ext uri="{FF2B5EF4-FFF2-40B4-BE49-F238E27FC236}">
                <a16:creationId xmlns:a16="http://schemas.microsoft.com/office/drawing/2014/main" id="{16ED71C7-5625-4C08-A8C0-8722005D04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7557" y="4648306"/>
            <a:ext cx="914400" cy="914400"/>
          </a:xfrm>
          <a:prstGeom prst="rect">
            <a:avLst/>
          </a:prstGeom>
        </p:spPr>
      </p:pic>
      <p:pic>
        <p:nvPicPr>
          <p:cNvPr id="39" name="Graphic 38" descr="Circle with right arrow">
            <a:extLst>
              <a:ext uri="{FF2B5EF4-FFF2-40B4-BE49-F238E27FC236}">
                <a16:creationId xmlns:a16="http://schemas.microsoft.com/office/drawing/2014/main" id="{8952F2B5-EB36-412B-84C9-ADA42E04E4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8363" y="4668612"/>
            <a:ext cx="914400" cy="914400"/>
          </a:xfrm>
          <a:prstGeom prst="rect">
            <a:avLst/>
          </a:prstGeom>
        </p:spPr>
      </p:pic>
      <p:pic>
        <p:nvPicPr>
          <p:cNvPr id="40" name="Graphic 39" descr="User">
            <a:extLst>
              <a:ext uri="{FF2B5EF4-FFF2-40B4-BE49-F238E27FC236}">
                <a16:creationId xmlns:a16="http://schemas.microsoft.com/office/drawing/2014/main" id="{678100F9-49D4-432B-B364-E3BD094D32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44773" y="2189244"/>
            <a:ext cx="914400" cy="914400"/>
          </a:xfrm>
          <a:prstGeom prst="rect">
            <a:avLst/>
          </a:prstGeom>
        </p:spPr>
      </p:pic>
    </p:spTree>
    <p:extLst>
      <p:ext uri="{BB962C8B-B14F-4D97-AF65-F5344CB8AC3E}">
        <p14:creationId xmlns:p14="http://schemas.microsoft.com/office/powerpoint/2010/main" val="423437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01BA0-F632-4A5B-B875-2942822F37A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5E0AB7B-4FAC-490D-A2AD-5DC346F561D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B1C7B3A-061E-48CD-8602-D215BBE4220C}"/>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8E446ECB-2271-4185-BC44-D98F647D4217}"/>
              </a:ext>
            </a:extLst>
          </p:cNvPr>
          <p:cNvSpPr>
            <a:spLocks noGrp="1"/>
          </p:cNvSpPr>
          <p:nvPr>
            <p:ph type="title"/>
          </p:nvPr>
        </p:nvSpPr>
        <p:spPr/>
        <p:txBody>
          <a:bodyPr/>
          <a:lstStyle/>
          <a:p>
            <a:r>
              <a:rPr lang="en-ZA" dirty="0"/>
              <a:t>SCRUM Core Values</a:t>
            </a:r>
          </a:p>
        </p:txBody>
      </p:sp>
      <p:sp>
        <p:nvSpPr>
          <p:cNvPr id="6" name="Text Placeholder 5">
            <a:extLst>
              <a:ext uri="{FF2B5EF4-FFF2-40B4-BE49-F238E27FC236}">
                <a16:creationId xmlns:a16="http://schemas.microsoft.com/office/drawing/2014/main" id="{5876CE65-41DD-4D03-89F9-35EA1DF8F09F}"/>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7073426B-D21D-48CC-A79D-ACB0C844ECD6}"/>
              </a:ext>
            </a:extLst>
          </p:cNvPr>
          <p:cNvSpPr>
            <a:spLocks noChangeArrowheads="1"/>
          </p:cNvSpPr>
          <p:nvPr/>
        </p:nvSpPr>
        <p:spPr bwMode="auto">
          <a:xfrm>
            <a:off x="637257" y="3688483"/>
            <a:ext cx="1606340" cy="845442"/>
          </a:xfrm>
          <a:custGeom>
            <a:avLst/>
            <a:gdLst>
              <a:gd name="T0" fmla="*/ 0 w 3519"/>
              <a:gd name="T1" fmla="*/ 0 h 1853"/>
              <a:gd name="T2" fmla="*/ 0 w 3519"/>
              <a:gd name="T3" fmla="*/ 1235 h 1853"/>
              <a:gd name="T4" fmla="*/ 0 w 3519"/>
              <a:gd name="T5" fmla="*/ 1235 h 1853"/>
              <a:gd name="T6" fmla="*/ 1759 w 3519"/>
              <a:gd name="T7" fmla="*/ 1852 h 1853"/>
              <a:gd name="T8" fmla="*/ 1759 w 3519"/>
              <a:gd name="T9" fmla="*/ 1852 h 1853"/>
              <a:gd name="T10" fmla="*/ 3518 w 3519"/>
              <a:gd name="T11" fmla="*/ 1235 h 1853"/>
              <a:gd name="T12" fmla="*/ 3518 w 3519"/>
              <a:gd name="T13" fmla="*/ 0 h 1853"/>
              <a:gd name="T14" fmla="*/ 0 w 3519"/>
              <a:gd name="T15" fmla="*/ 0 h 18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9" h="1853">
                <a:moveTo>
                  <a:pt x="0" y="0"/>
                </a:moveTo>
                <a:lnTo>
                  <a:pt x="0" y="1235"/>
                </a:lnTo>
                <a:lnTo>
                  <a:pt x="0" y="1235"/>
                </a:lnTo>
                <a:cubicBezTo>
                  <a:pt x="0" y="1575"/>
                  <a:pt x="787" y="1852"/>
                  <a:pt x="1759" y="1852"/>
                </a:cubicBezTo>
                <a:lnTo>
                  <a:pt x="1759" y="1852"/>
                </a:lnTo>
                <a:cubicBezTo>
                  <a:pt x="2731" y="1852"/>
                  <a:pt x="3518" y="1575"/>
                  <a:pt x="3518" y="1235"/>
                </a:cubicBezTo>
                <a:lnTo>
                  <a:pt x="3518" y="0"/>
                </a:lnTo>
                <a:lnTo>
                  <a:pt x="0" y="0"/>
                </a:lnTo>
              </a:path>
            </a:pathLst>
          </a:custGeom>
          <a:solidFill>
            <a:schemeClr val="accent1"/>
          </a:solidFill>
          <a:ln>
            <a:noFill/>
          </a:ln>
          <a:effectLst/>
        </p:spPr>
        <p:txBody>
          <a:bodyPr wrap="none" anchor="ctr"/>
          <a:lstStyle/>
          <a:p>
            <a:endParaRPr lang="en-US" sz="3200" dirty="0"/>
          </a:p>
        </p:txBody>
      </p:sp>
      <p:sp>
        <p:nvSpPr>
          <p:cNvPr id="8" name="Freeform 2">
            <a:extLst>
              <a:ext uri="{FF2B5EF4-FFF2-40B4-BE49-F238E27FC236}">
                <a16:creationId xmlns:a16="http://schemas.microsoft.com/office/drawing/2014/main" id="{18E2E1C4-4817-42E5-A17B-A42D8696E9D1}"/>
              </a:ext>
            </a:extLst>
          </p:cNvPr>
          <p:cNvSpPr>
            <a:spLocks noChangeArrowheads="1"/>
          </p:cNvSpPr>
          <p:nvPr/>
        </p:nvSpPr>
        <p:spPr bwMode="auto">
          <a:xfrm>
            <a:off x="637257" y="3406668"/>
            <a:ext cx="1606340" cy="563628"/>
          </a:xfrm>
          <a:custGeom>
            <a:avLst/>
            <a:gdLst>
              <a:gd name="T0" fmla="*/ 3518 w 3519"/>
              <a:gd name="T1" fmla="*/ 617 h 1236"/>
              <a:gd name="T2" fmla="*/ 3518 w 3519"/>
              <a:gd name="T3" fmla="*/ 617 h 1236"/>
              <a:gd name="T4" fmla="*/ 1759 w 3519"/>
              <a:gd name="T5" fmla="*/ 1235 h 1236"/>
              <a:gd name="T6" fmla="*/ 1759 w 3519"/>
              <a:gd name="T7" fmla="*/ 1235 h 1236"/>
              <a:gd name="T8" fmla="*/ 0 w 3519"/>
              <a:gd name="T9" fmla="*/ 617 h 1236"/>
              <a:gd name="T10" fmla="*/ 0 w 3519"/>
              <a:gd name="T11" fmla="*/ 617 h 1236"/>
              <a:gd name="T12" fmla="*/ 1759 w 3519"/>
              <a:gd name="T13" fmla="*/ 0 h 1236"/>
              <a:gd name="T14" fmla="*/ 1759 w 3519"/>
              <a:gd name="T15" fmla="*/ 0 h 1236"/>
              <a:gd name="T16" fmla="*/ 3518 w 3519"/>
              <a:gd name="T17" fmla="*/ 61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9" h="1236">
                <a:moveTo>
                  <a:pt x="3518" y="617"/>
                </a:moveTo>
                <a:lnTo>
                  <a:pt x="3518" y="617"/>
                </a:lnTo>
                <a:cubicBezTo>
                  <a:pt x="3518" y="958"/>
                  <a:pt x="2731" y="1235"/>
                  <a:pt x="1759" y="1235"/>
                </a:cubicBezTo>
                <a:lnTo>
                  <a:pt x="1759" y="1235"/>
                </a:lnTo>
                <a:cubicBezTo>
                  <a:pt x="787" y="1235"/>
                  <a:pt x="0" y="958"/>
                  <a:pt x="0" y="617"/>
                </a:cubicBezTo>
                <a:lnTo>
                  <a:pt x="0" y="617"/>
                </a:lnTo>
                <a:cubicBezTo>
                  <a:pt x="0" y="277"/>
                  <a:pt x="787" y="0"/>
                  <a:pt x="1759" y="0"/>
                </a:cubicBezTo>
                <a:lnTo>
                  <a:pt x="1759" y="0"/>
                </a:lnTo>
                <a:cubicBezTo>
                  <a:pt x="2731" y="0"/>
                  <a:pt x="3518" y="277"/>
                  <a:pt x="3518" y="617"/>
                </a:cubicBezTo>
              </a:path>
            </a:pathLst>
          </a:custGeom>
          <a:solidFill>
            <a:schemeClr val="accent1">
              <a:lumMod val="75000"/>
            </a:schemeClr>
          </a:solidFill>
          <a:ln>
            <a:noFill/>
          </a:ln>
          <a:effectLst/>
        </p:spPr>
        <p:txBody>
          <a:bodyPr wrap="none" anchor="ctr"/>
          <a:lstStyle/>
          <a:p>
            <a:endParaRPr lang="en-US" sz="3200" dirty="0"/>
          </a:p>
        </p:txBody>
      </p:sp>
      <p:sp useBgFill="1">
        <p:nvSpPr>
          <p:cNvPr id="9" name="Freeform 3">
            <a:extLst>
              <a:ext uri="{FF2B5EF4-FFF2-40B4-BE49-F238E27FC236}">
                <a16:creationId xmlns:a16="http://schemas.microsoft.com/office/drawing/2014/main" id="{C67CCCDD-19C2-4229-9F24-5E9EF667D814}"/>
              </a:ext>
            </a:extLst>
          </p:cNvPr>
          <p:cNvSpPr>
            <a:spLocks noChangeArrowheads="1"/>
          </p:cNvSpPr>
          <p:nvPr/>
        </p:nvSpPr>
        <p:spPr bwMode="auto">
          <a:xfrm>
            <a:off x="677516" y="2235127"/>
            <a:ext cx="1527835" cy="1527835"/>
          </a:xfrm>
          <a:custGeom>
            <a:avLst/>
            <a:gdLst>
              <a:gd name="T0" fmla="*/ 3346 w 3347"/>
              <a:gd name="T1" fmla="*/ 1673 h 3347"/>
              <a:gd name="T2" fmla="*/ 3346 w 3347"/>
              <a:gd name="T3" fmla="*/ 1673 h 3347"/>
              <a:gd name="T4" fmla="*/ 1673 w 3347"/>
              <a:gd name="T5" fmla="*/ 0 h 3347"/>
              <a:gd name="T6" fmla="*/ 1673 w 3347"/>
              <a:gd name="T7" fmla="*/ 0 h 3347"/>
              <a:gd name="T8" fmla="*/ 0 w 3347"/>
              <a:gd name="T9" fmla="*/ 1673 h 3347"/>
              <a:gd name="T10" fmla="*/ 0 w 3347"/>
              <a:gd name="T11" fmla="*/ 1673 h 3347"/>
              <a:gd name="T12" fmla="*/ 1673 w 3347"/>
              <a:gd name="T13" fmla="*/ 3346 h 3347"/>
              <a:gd name="T14" fmla="*/ 1673 w 3347"/>
              <a:gd name="T15" fmla="*/ 3346 h 3347"/>
              <a:gd name="T16" fmla="*/ 3346 w 3347"/>
              <a:gd name="T17" fmla="*/ 1673 h 3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7" h="3347">
                <a:moveTo>
                  <a:pt x="3346" y="1673"/>
                </a:moveTo>
                <a:lnTo>
                  <a:pt x="3346" y="1673"/>
                </a:lnTo>
                <a:cubicBezTo>
                  <a:pt x="3346" y="749"/>
                  <a:pt x="2597" y="0"/>
                  <a:pt x="1673" y="0"/>
                </a:cubicBezTo>
                <a:lnTo>
                  <a:pt x="1673" y="0"/>
                </a:lnTo>
                <a:cubicBezTo>
                  <a:pt x="749" y="0"/>
                  <a:pt x="0" y="749"/>
                  <a:pt x="0" y="1673"/>
                </a:cubicBezTo>
                <a:lnTo>
                  <a:pt x="0" y="1673"/>
                </a:lnTo>
                <a:cubicBezTo>
                  <a:pt x="0" y="2597"/>
                  <a:pt x="749" y="3346"/>
                  <a:pt x="1673" y="3346"/>
                </a:cubicBezTo>
                <a:lnTo>
                  <a:pt x="1673" y="3346"/>
                </a:lnTo>
                <a:cubicBezTo>
                  <a:pt x="2597" y="3346"/>
                  <a:pt x="3346" y="2597"/>
                  <a:pt x="3346" y="1673"/>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0" name="Freeform 4">
            <a:extLst>
              <a:ext uri="{FF2B5EF4-FFF2-40B4-BE49-F238E27FC236}">
                <a16:creationId xmlns:a16="http://schemas.microsoft.com/office/drawing/2014/main" id="{38DB09C2-40CF-4080-BC42-41859C9C26E1}"/>
              </a:ext>
            </a:extLst>
          </p:cNvPr>
          <p:cNvSpPr>
            <a:spLocks noChangeArrowheads="1"/>
          </p:cNvSpPr>
          <p:nvPr/>
        </p:nvSpPr>
        <p:spPr bwMode="auto">
          <a:xfrm>
            <a:off x="844592" y="2404217"/>
            <a:ext cx="1191671" cy="1191671"/>
          </a:xfrm>
          <a:custGeom>
            <a:avLst/>
            <a:gdLst>
              <a:gd name="T0" fmla="*/ 2608 w 2609"/>
              <a:gd name="T1" fmla="*/ 1304 h 2609"/>
              <a:gd name="T2" fmla="*/ 2608 w 2609"/>
              <a:gd name="T3" fmla="*/ 1304 h 2609"/>
              <a:gd name="T4" fmla="*/ 1304 w 2609"/>
              <a:gd name="T5" fmla="*/ 0 h 2609"/>
              <a:gd name="T6" fmla="*/ 1304 w 2609"/>
              <a:gd name="T7" fmla="*/ 0 h 2609"/>
              <a:gd name="T8" fmla="*/ 0 w 2609"/>
              <a:gd name="T9" fmla="*/ 1304 h 2609"/>
              <a:gd name="T10" fmla="*/ 0 w 2609"/>
              <a:gd name="T11" fmla="*/ 1304 h 2609"/>
              <a:gd name="T12" fmla="*/ 1304 w 2609"/>
              <a:gd name="T13" fmla="*/ 2608 h 2609"/>
              <a:gd name="T14" fmla="*/ 1304 w 2609"/>
              <a:gd name="T15" fmla="*/ 2608 h 2609"/>
              <a:gd name="T16" fmla="*/ 2608 w 2609"/>
              <a:gd name="T17" fmla="*/ 1304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9" h="2609">
                <a:moveTo>
                  <a:pt x="2608" y="1304"/>
                </a:moveTo>
                <a:lnTo>
                  <a:pt x="2608" y="1304"/>
                </a:lnTo>
                <a:cubicBezTo>
                  <a:pt x="2608" y="584"/>
                  <a:pt x="2024" y="0"/>
                  <a:pt x="1304" y="0"/>
                </a:cubicBezTo>
                <a:lnTo>
                  <a:pt x="1304" y="0"/>
                </a:lnTo>
                <a:cubicBezTo>
                  <a:pt x="584" y="0"/>
                  <a:pt x="0" y="584"/>
                  <a:pt x="0" y="1304"/>
                </a:cubicBezTo>
                <a:lnTo>
                  <a:pt x="0" y="1304"/>
                </a:lnTo>
                <a:cubicBezTo>
                  <a:pt x="0" y="2024"/>
                  <a:pt x="584" y="2608"/>
                  <a:pt x="1304" y="2608"/>
                </a:cubicBezTo>
                <a:lnTo>
                  <a:pt x="1304" y="2608"/>
                </a:lnTo>
                <a:cubicBezTo>
                  <a:pt x="2024" y="2608"/>
                  <a:pt x="2608" y="2024"/>
                  <a:pt x="2608" y="1304"/>
                </a:cubicBezTo>
              </a:path>
            </a:pathLst>
          </a:custGeom>
          <a:solidFill>
            <a:schemeClr val="accent1"/>
          </a:solidFill>
          <a:ln>
            <a:noFill/>
          </a:ln>
          <a:effectLst/>
        </p:spPr>
        <p:txBody>
          <a:bodyPr wrap="none" anchor="ctr"/>
          <a:lstStyle/>
          <a:p>
            <a:endParaRPr lang="en-US" sz="3200" dirty="0"/>
          </a:p>
        </p:txBody>
      </p:sp>
      <p:sp>
        <p:nvSpPr>
          <p:cNvPr id="11" name="Freeform 5">
            <a:extLst>
              <a:ext uri="{FF2B5EF4-FFF2-40B4-BE49-F238E27FC236}">
                <a16:creationId xmlns:a16="http://schemas.microsoft.com/office/drawing/2014/main" id="{096957FF-1720-434B-93B8-38AC44BDBBCD}"/>
              </a:ext>
            </a:extLst>
          </p:cNvPr>
          <p:cNvSpPr>
            <a:spLocks noChangeArrowheads="1"/>
          </p:cNvSpPr>
          <p:nvPr/>
        </p:nvSpPr>
        <p:spPr bwMode="auto">
          <a:xfrm>
            <a:off x="2788142" y="3688483"/>
            <a:ext cx="1606340" cy="845442"/>
          </a:xfrm>
          <a:custGeom>
            <a:avLst/>
            <a:gdLst>
              <a:gd name="T0" fmla="*/ 0 w 3521"/>
              <a:gd name="T1" fmla="*/ 0 h 1853"/>
              <a:gd name="T2" fmla="*/ 0 w 3521"/>
              <a:gd name="T3" fmla="*/ 1235 h 1853"/>
              <a:gd name="T4" fmla="*/ 0 w 3521"/>
              <a:gd name="T5" fmla="*/ 1235 h 1853"/>
              <a:gd name="T6" fmla="*/ 1760 w 3521"/>
              <a:gd name="T7" fmla="*/ 1852 h 1853"/>
              <a:gd name="T8" fmla="*/ 1760 w 3521"/>
              <a:gd name="T9" fmla="*/ 1852 h 1853"/>
              <a:gd name="T10" fmla="*/ 3520 w 3521"/>
              <a:gd name="T11" fmla="*/ 1235 h 1853"/>
              <a:gd name="T12" fmla="*/ 3520 w 3521"/>
              <a:gd name="T13" fmla="*/ 0 h 1853"/>
              <a:gd name="T14" fmla="*/ 0 w 3521"/>
              <a:gd name="T15" fmla="*/ 0 h 18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1" h="1853">
                <a:moveTo>
                  <a:pt x="0" y="0"/>
                </a:moveTo>
                <a:lnTo>
                  <a:pt x="0" y="1235"/>
                </a:lnTo>
                <a:lnTo>
                  <a:pt x="0" y="1235"/>
                </a:lnTo>
                <a:cubicBezTo>
                  <a:pt x="0" y="1575"/>
                  <a:pt x="789" y="1852"/>
                  <a:pt x="1760" y="1852"/>
                </a:cubicBezTo>
                <a:lnTo>
                  <a:pt x="1760" y="1852"/>
                </a:lnTo>
                <a:cubicBezTo>
                  <a:pt x="2732" y="1852"/>
                  <a:pt x="3520" y="1575"/>
                  <a:pt x="3520" y="1235"/>
                </a:cubicBezTo>
                <a:lnTo>
                  <a:pt x="3520" y="0"/>
                </a:lnTo>
                <a:lnTo>
                  <a:pt x="0" y="0"/>
                </a:lnTo>
              </a:path>
            </a:pathLst>
          </a:custGeom>
          <a:solidFill>
            <a:schemeClr val="accent2"/>
          </a:solidFill>
          <a:ln>
            <a:noFill/>
          </a:ln>
          <a:effectLst/>
        </p:spPr>
        <p:txBody>
          <a:bodyPr wrap="none" anchor="ctr"/>
          <a:lstStyle/>
          <a:p>
            <a:endParaRPr lang="en-US" sz="3200" dirty="0"/>
          </a:p>
        </p:txBody>
      </p:sp>
      <p:sp>
        <p:nvSpPr>
          <p:cNvPr id="12" name="Freeform 6">
            <a:extLst>
              <a:ext uri="{FF2B5EF4-FFF2-40B4-BE49-F238E27FC236}">
                <a16:creationId xmlns:a16="http://schemas.microsoft.com/office/drawing/2014/main" id="{EA85444E-52C6-4C3C-8C9A-04E7128F995C}"/>
              </a:ext>
            </a:extLst>
          </p:cNvPr>
          <p:cNvSpPr>
            <a:spLocks noChangeArrowheads="1"/>
          </p:cNvSpPr>
          <p:nvPr/>
        </p:nvSpPr>
        <p:spPr bwMode="auto">
          <a:xfrm>
            <a:off x="2788142" y="3406668"/>
            <a:ext cx="1606340" cy="563628"/>
          </a:xfrm>
          <a:custGeom>
            <a:avLst/>
            <a:gdLst>
              <a:gd name="T0" fmla="*/ 3520 w 3521"/>
              <a:gd name="T1" fmla="*/ 617 h 1236"/>
              <a:gd name="T2" fmla="*/ 3520 w 3521"/>
              <a:gd name="T3" fmla="*/ 617 h 1236"/>
              <a:gd name="T4" fmla="*/ 1760 w 3521"/>
              <a:gd name="T5" fmla="*/ 1235 h 1236"/>
              <a:gd name="T6" fmla="*/ 1760 w 3521"/>
              <a:gd name="T7" fmla="*/ 1235 h 1236"/>
              <a:gd name="T8" fmla="*/ 0 w 3521"/>
              <a:gd name="T9" fmla="*/ 617 h 1236"/>
              <a:gd name="T10" fmla="*/ 0 w 3521"/>
              <a:gd name="T11" fmla="*/ 617 h 1236"/>
              <a:gd name="T12" fmla="*/ 1760 w 3521"/>
              <a:gd name="T13" fmla="*/ 0 h 1236"/>
              <a:gd name="T14" fmla="*/ 1760 w 3521"/>
              <a:gd name="T15" fmla="*/ 0 h 1236"/>
              <a:gd name="T16" fmla="*/ 3520 w 3521"/>
              <a:gd name="T17" fmla="*/ 61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1" h="1236">
                <a:moveTo>
                  <a:pt x="3520" y="617"/>
                </a:moveTo>
                <a:lnTo>
                  <a:pt x="3520" y="617"/>
                </a:lnTo>
                <a:cubicBezTo>
                  <a:pt x="3520" y="958"/>
                  <a:pt x="2732" y="1235"/>
                  <a:pt x="1760" y="1235"/>
                </a:cubicBezTo>
                <a:lnTo>
                  <a:pt x="1760" y="1235"/>
                </a:lnTo>
                <a:cubicBezTo>
                  <a:pt x="789" y="1235"/>
                  <a:pt x="0" y="958"/>
                  <a:pt x="0" y="617"/>
                </a:cubicBezTo>
                <a:lnTo>
                  <a:pt x="0" y="617"/>
                </a:lnTo>
                <a:cubicBezTo>
                  <a:pt x="0" y="277"/>
                  <a:pt x="789" y="0"/>
                  <a:pt x="1760" y="0"/>
                </a:cubicBezTo>
                <a:lnTo>
                  <a:pt x="1760" y="0"/>
                </a:lnTo>
                <a:cubicBezTo>
                  <a:pt x="2732" y="0"/>
                  <a:pt x="3520" y="277"/>
                  <a:pt x="3520" y="617"/>
                </a:cubicBezTo>
              </a:path>
            </a:pathLst>
          </a:custGeom>
          <a:solidFill>
            <a:schemeClr val="accent2">
              <a:lumMod val="75000"/>
            </a:schemeClr>
          </a:solidFill>
          <a:ln>
            <a:noFill/>
          </a:ln>
          <a:effectLst/>
        </p:spPr>
        <p:txBody>
          <a:bodyPr wrap="none" anchor="ctr"/>
          <a:lstStyle/>
          <a:p>
            <a:endParaRPr lang="en-US" sz="3200" dirty="0"/>
          </a:p>
        </p:txBody>
      </p:sp>
      <p:sp useBgFill="1">
        <p:nvSpPr>
          <p:cNvPr id="13" name="Freeform 7">
            <a:extLst>
              <a:ext uri="{FF2B5EF4-FFF2-40B4-BE49-F238E27FC236}">
                <a16:creationId xmlns:a16="http://schemas.microsoft.com/office/drawing/2014/main" id="{93787484-751C-4B4C-87C9-D18C2B3E63ED}"/>
              </a:ext>
            </a:extLst>
          </p:cNvPr>
          <p:cNvSpPr>
            <a:spLocks noChangeArrowheads="1"/>
          </p:cNvSpPr>
          <p:nvPr/>
        </p:nvSpPr>
        <p:spPr bwMode="auto">
          <a:xfrm>
            <a:off x="2826388" y="2235127"/>
            <a:ext cx="1527835" cy="1527835"/>
          </a:xfrm>
          <a:custGeom>
            <a:avLst/>
            <a:gdLst>
              <a:gd name="T0" fmla="*/ 3346 w 3347"/>
              <a:gd name="T1" fmla="*/ 1673 h 3347"/>
              <a:gd name="T2" fmla="*/ 3346 w 3347"/>
              <a:gd name="T3" fmla="*/ 1673 h 3347"/>
              <a:gd name="T4" fmla="*/ 1673 w 3347"/>
              <a:gd name="T5" fmla="*/ 0 h 3347"/>
              <a:gd name="T6" fmla="*/ 1673 w 3347"/>
              <a:gd name="T7" fmla="*/ 0 h 3347"/>
              <a:gd name="T8" fmla="*/ 0 w 3347"/>
              <a:gd name="T9" fmla="*/ 1673 h 3347"/>
              <a:gd name="T10" fmla="*/ 0 w 3347"/>
              <a:gd name="T11" fmla="*/ 1673 h 3347"/>
              <a:gd name="T12" fmla="*/ 1673 w 3347"/>
              <a:gd name="T13" fmla="*/ 3346 h 3347"/>
              <a:gd name="T14" fmla="*/ 1673 w 3347"/>
              <a:gd name="T15" fmla="*/ 3346 h 3347"/>
              <a:gd name="T16" fmla="*/ 3346 w 3347"/>
              <a:gd name="T17" fmla="*/ 1673 h 3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7" h="3347">
                <a:moveTo>
                  <a:pt x="3346" y="1673"/>
                </a:moveTo>
                <a:lnTo>
                  <a:pt x="3346" y="1673"/>
                </a:lnTo>
                <a:cubicBezTo>
                  <a:pt x="3346" y="749"/>
                  <a:pt x="2597" y="0"/>
                  <a:pt x="1673" y="0"/>
                </a:cubicBezTo>
                <a:lnTo>
                  <a:pt x="1673" y="0"/>
                </a:lnTo>
                <a:cubicBezTo>
                  <a:pt x="749" y="0"/>
                  <a:pt x="0" y="749"/>
                  <a:pt x="0" y="1673"/>
                </a:cubicBezTo>
                <a:lnTo>
                  <a:pt x="0" y="1673"/>
                </a:lnTo>
                <a:cubicBezTo>
                  <a:pt x="0" y="2597"/>
                  <a:pt x="749" y="3346"/>
                  <a:pt x="1673" y="3346"/>
                </a:cubicBezTo>
                <a:lnTo>
                  <a:pt x="1673" y="3346"/>
                </a:lnTo>
                <a:cubicBezTo>
                  <a:pt x="2597" y="3346"/>
                  <a:pt x="3346" y="2597"/>
                  <a:pt x="3346" y="1673"/>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4" name="Freeform 8">
            <a:extLst>
              <a:ext uri="{FF2B5EF4-FFF2-40B4-BE49-F238E27FC236}">
                <a16:creationId xmlns:a16="http://schemas.microsoft.com/office/drawing/2014/main" id="{DD4E557C-14E4-4268-BCD4-C573DE98AAEE}"/>
              </a:ext>
            </a:extLst>
          </p:cNvPr>
          <p:cNvSpPr>
            <a:spLocks noChangeArrowheads="1"/>
          </p:cNvSpPr>
          <p:nvPr/>
        </p:nvSpPr>
        <p:spPr bwMode="auto">
          <a:xfrm>
            <a:off x="2995475" y="2404217"/>
            <a:ext cx="1191671" cy="1191671"/>
          </a:xfrm>
          <a:custGeom>
            <a:avLst/>
            <a:gdLst>
              <a:gd name="T0" fmla="*/ 2608 w 2609"/>
              <a:gd name="T1" fmla="*/ 1304 h 2609"/>
              <a:gd name="T2" fmla="*/ 2608 w 2609"/>
              <a:gd name="T3" fmla="*/ 1304 h 2609"/>
              <a:gd name="T4" fmla="*/ 1304 w 2609"/>
              <a:gd name="T5" fmla="*/ 0 h 2609"/>
              <a:gd name="T6" fmla="*/ 1304 w 2609"/>
              <a:gd name="T7" fmla="*/ 0 h 2609"/>
              <a:gd name="T8" fmla="*/ 0 w 2609"/>
              <a:gd name="T9" fmla="*/ 1304 h 2609"/>
              <a:gd name="T10" fmla="*/ 0 w 2609"/>
              <a:gd name="T11" fmla="*/ 1304 h 2609"/>
              <a:gd name="T12" fmla="*/ 1304 w 2609"/>
              <a:gd name="T13" fmla="*/ 2608 h 2609"/>
              <a:gd name="T14" fmla="*/ 1304 w 2609"/>
              <a:gd name="T15" fmla="*/ 2608 h 2609"/>
              <a:gd name="T16" fmla="*/ 2608 w 2609"/>
              <a:gd name="T17" fmla="*/ 1304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9" h="2609">
                <a:moveTo>
                  <a:pt x="2608" y="1304"/>
                </a:moveTo>
                <a:lnTo>
                  <a:pt x="2608" y="1304"/>
                </a:lnTo>
                <a:cubicBezTo>
                  <a:pt x="2608" y="584"/>
                  <a:pt x="2025" y="0"/>
                  <a:pt x="1304" y="0"/>
                </a:cubicBezTo>
                <a:lnTo>
                  <a:pt x="1304" y="0"/>
                </a:lnTo>
                <a:cubicBezTo>
                  <a:pt x="584" y="0"/>
                  <a:pt x="0" y="584"/>
                  <a:pt x="0" y="1304"/>
                </a:cubicBezTo>
                <a:lnTo>
                  <a:pt x="0" y="1304"/>
                </a:lnTo>
                <a:cubicBezTo>
                  <a:pt x="0" y="2024"/>
                  <a:pt x="584" y="2608"/>
                  <a:pt x="1304" y="2608"/>
                </a:cubicBezTo>
                <a:lnTo>
                  <a:pt x="1304" y="2608"/>
                </a:lnTo>
                <a:cubicBezTo>
                  <a:pt x="2025" y="2608"/>
                  <a:pt x="2608" y="2024"/>
                  <a:pt x="2608" y="1304"/>
                </a:cubicBezTo>
              </a:path>
            </a:pathLst>
          </a:custGeom>
          <a:solidFill>
            <a:schemeClr val="accent2"/>
          </a:solidFill>
          <a:ln>
            <a:noFill/>
          </a:ln>
          <a:effectLst/>
        </p:spPr>
        <p:txBody>
          <a:bodyPr wrap="none" anchor="ctr"/>
          <a:lstStyle/>
          <a:p>
            <a:endParaRPr lang="en-US" sz="3200" dirty="0"/>
          </a:p>
        </p:txBody>
      </p:sp>
      <p:sp>
        <p:nvSpPr>
          <p:cNvPr id="15" name="Freeform 9">
            <a:extLst>
              <a:ext uri="{FF2B5EF4-FFF2-40B4-BE49-F238E27FC236}">
                <a16:creationId xmlns:a16="http://schemas.microsoft.com/office/drawing/2014/main" id="{FD1CFAC7-6A17-4730-8766-E51F8F73780F}"/>
              </a:ext>
            </a:extLst>
          </p:cNvPr>
          <p:cNvSpPr>
            <a:spLocks noChangeArrowheads="1"/>
          </p:cNvSpPr>
          <p:nvPr/>
        </p:nvSpPr>
        <p:spPr bwMode="auto">
          <a:xfrm>
            <a:off x="4941422" y="3688483"/>
            <a:ext cx="1606340" cy="845442"/>
          </a:xfrm>
          <a:custGeom>
            <a:avLst/>
            <a:gdLst>
              <a:gd name="T0" fmla="*/ 0 w 3520"/>
              <a:gd name="T1" fmla="*/ 0 h 1853"/>
              <a:gd name="T2" fmla="*/ 0 w 3520"/>
              <a:gd name="T3" fmla="*/ 1235 h 1853"/>
              <a:gd name="T4" fmla="*/ 0 w 3520"/>
              <a:gd name="T5" fmla="*/ 1235 h 1853"/>
              <a:gd name="T6" fmla="*/ 1759 w 3520"/>
              <a:gd name="T7" fmla="*/ 1852 h 1853"/>
              <a:gd name="T8" fmla="*/ 1759 w 3520"/>
              <a:gd name="T9" fmla="*/ 1852 h 1853"/>
              <a:gd name="T10" fmla="*/ 3519 w 3520"/>
              <a:gd name="T11" fmla="*/ 1235 h 1853"/>
              <a:gd name="T12" fmla="*/ 3519 w 3520"/>
              <a:gd name="T13" fmla="*/ 0 h 1853"/>
              <a:gd name="T14" fmla="*/ 0 w 3520"/>
              <a:gd name="T15" fmla="*/ 0 h 18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0" h="1853">
                <a:moveTo>
                  <a:pt x="0" y="0"/>
                </a:moveTo>
                <a:lnTo>
                  <a:pt x="0" y="1235"/>
                </a:lnTo>
                <a:lnTo>
                  <a:pt x="0" y="1235"/>
                </a:lnTo>
                <a:cubicBezTo>
                  <a:pt x="0" y="1575"/>
                  <a:pt x="788" y="1852"/>
                  <a:pt x="1759" y="1852"/>
                </a:cubicBezTo>
                <a:lnTo>
                  <a:pt x="1759" y="1852"/>
                </a:lnTo>
                <a:cubicBezTo>
                  <a:pt x="2731" y="1852"/>
                  <a:pt x="3519" y="1575"/>
                  <a:pt x="3519" y="1235"/>
                </a:cubicBezTo>
                <a:lnTo>
                  <a:pt x="3519" y="0"/>
                </a:lnTo>
                <a:lnTo>
                  <a:pt x="0" y="0"/>
                </a:lnTo>
              </a:path>
            </a:pathLst>
          </a:custGeom>
          <a:solidFill>
            <a:schemeClr val="accent6"/>
          </a:solidFill>
          <a:ln>
            <a:noFill/>
          </a:ln>
          <a:effectLst/>
        </p:spPr>
        <p:txBody>
          <a:bodyPr wrap="none" anchor="ctr"/>
          <a:lstStyle/>
          <a:p>
            <a:endParaRPr lang="en-US" sz="3200" dirty="0"/>
          </a:p>
        </p:txBody>
      </p:sp>
      <p:sp>
        <p:nvSpPr>
          <p:cNvPr id="16" name="Freeform 10">
            <a:extLst>
              <a:ext uri="{FF2B5EF4-FFF2-40B4-BE49-F238E27FC236}">
                <a16:creationId xmlns:a16="http://schemas.microsoft.com/office/drawing/2014/main" id="{091B79F0-1735-488C-B5A7-52405E66C44E}"/>
              </a:ext>
            </a:extLst>
          </p:cNvPr>
          <p:cNvSpPr>
            <a:spLocks noChangeArrowheads="1"/>
          </p:cNvSpPr>
          <p:nvPr/>
        </p:nvSpPr>
        <p:spPr bwMode="auto">
          <a:xfrm>
            <a:off x="4941422" y="3406668"/>
            <a:ext cx="1606340" cy="563628"/>
          </a:xfrm>
          <a:custGeom>
            <a:avLst/>
            <a:gdLst>
              <a:gd name="T0" fmla="*/ 3519 w 3520"/>
              <a:gd name="T1" fmla="*/ 617 h 1236"/>
              <a:gd name="T2" fmla="*/ 3519 w 3520"/>
              <a:gd name="T3" fmla="*/ 617 h 1236"/>
              <a:gd name="T4" fmla="*/ 1759 w 3520"/>
              <a:gd name="T5" fmla="*/ 1235 h 1236"/>
              <a:gd name="T6" fmla="*/ 1759 w 3520"/>
              <a:gd name="T7" fmla="*/ 1235 h 1236"/>
              <a:gd name="T8" fmla="*/ 0 w 3520"/>
              <a:gd name="T9" fmla="*/ 617 h 1236"/>
              <a:gd name="T10" fmla="*/ 0 w 3520"/>
              <a:gd name="T11" fmla="*/ 617 h 1236"/>
              <a:gd name="T12" fmla="*/ 1759 w 3520"/>
              <a:gd name="T13" fmla="*/ 0 h 1236"/>
              <a:gd name="T14" fmla="*/ 1759 w 3520"/>
              <a:gd name="T15" fmla="*/ 0 h 1236"/>
              <a:gd name="T16" fmla="*/ 3519 w 3520"/>
              <a:gd name="T17" fmla="*/ 61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0" h="1236">
                <a:moveTo>
                  <a:pt x="3519" y="617"/>
                </a:moveTo>
                <a:lnTo>
                  <a:pt x="3519" y="617"/>
                </a:lnTo>
                <a:cubicBezTo>
                  <a:pt x="3519" y="958"/>
                  <a:pt x="2731" y="1235"/>
                  <a:pt x="1759" y="1235"/>
                </a:cubicBezTo>
                <a:lnTo>
                  <a:pt x="1759" y="1235"/>
                </a:lnTo>
                <a:cubicBezTo>
                  <a:pt x="788" y="1235"/>
                  <a:pt x="0" y="958"/>
                  <a:pt x="0" y="617"/>
                </a:cubicBezTo>
                <a:lnTo>
                  <a:pt x="0" y="617"/>
                </a:lnTo>
                <a:cubicBezTo>
                  <a:pt x="0" y="277"/>
                  <a:pt x="788" y="0"/>
                  <a:pt x="1759" y="0"/>
                </a:cubicBezTo>
                <a:lnTo>
                  <a:pt x="1759" y="0"/>
                </a:lnTo>
                <a:cubicBezTo>
                  <a:pt x="2731" y="0"/>
                  <a:pt x="3519" y="277"/>
                  <a:pt x="3519" y="617"/>
                </a:cubicBezTo>
              </a:path>
            </a:pathLst>
          </a:custGeom>
          <a:solidFill>
            <a:schemeClr val="accent6">
              <a:lumMod val="75000"/>
            </a:schemeClr>
          </a:solidFill>
          <a:ln>
            <a:noFill/>
          </a:ln>
          <a:effectLst/>
        </p:spPr>
        <p:txBody>
          <a:bodyPr wrap="none" anchor="ctr"/>
          <a:lstStyle/>
          <a:p>
            <a:endParaRPr lang="en-US" sz="3200" dirty="0"/>
          </a:p>
        </p:txBody>
      </p:sp>
      <p:sp useBgFill="1">
        <p:nvSpPr>
          <p:cNvPr id="17" name="Freeform 11">
            <a:extLst>
              <a:ext uri="{FF2B5EF4-FFF2-40B4-BE49-F238E27FC236}">
                <a16:creationId xmlns:a16="http://schemas.microsoft.com/office/drawing/2014/main" id="{80FC0175-7D00-4DBD-9107-235ABCBBC9D4}"/>
              </a:ext>
            </a:extLst>
          </p:cNvPr>
          <p:cNvSpPr>
            <a:spLocks noChangeArrowheads="1"/>
          </p:cNvSpPr>
          <p:nvPr/>
        </p:nvSpPr>
        <p:spPr bwMode="auto">
          <a:xfrm>
            <a:off x="4981680" y="2235127"/>
            <a:ext cx="1527835" cy="1527835"/>
          </a:xfrm>
          <a:custGeom>
            <a:avLst/>
            <a:gdLst>
              <a:gd name="T0" fmla="*/ 3345 w 3346"/>
              <a:gd name="T1" fmla="*/ 1673 h 3347"/>
              <a:gd name="T2" fmla="*/ 3345 w 3346"/>
              <a:gd name="T3" fmla="*/ 1673 h 3347"/>
              <a:gd name="T4" fmla="*/ 1672 w 3346"/>
              <a:gd name="T5" fmla="*/ 0 h 3347"/>
              <a:gd name="T6" fmla="*/ 1672 w 3346"/>
              <a:gd name="T7" fmla="*/ 0 h 3347"/>
              <a:gd name="T8" fmla="*/ 0 w 3346"/>
              <a:gd name="T9" fmla="*/ 1673 h 3347"/>
              <a:gd name="T10" fmla="*/ 0 w 3346"/>
              <a:gd name="T11" fmla="*/ 1673 h 3347"/>
              <a:gd name="T12" fmla="*/ 1672 w 3346"/>
              <a:gd name="T13" fmla="*/ 3346 h 3347"/>
              <a:gd name="T14" fmla="*/ 1672 w 3346"/>
              <a:gd name="T15" fmla="*/ 3346 h 3347"/>
              <a:gd name="T16" fmla="*/ 3345 w 3346"/>
              <a:gd name="T17" fmla="*/ 1673 h 3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6" h="3347">
                <a:moveTo>
                  <a:pt x="3345" y="1673"/>
                </a:moveTo>
                <a:lnTo>
                  <a:pt x="3345" y="1673"/>
                </a:lnTo>
                <a:cubicBezTo>
                  <a:pt x="3345" y="749"/>
                  <a:pt x="2596" y="0"/>
                  <a:pt x="1672" y="0"/>
                </a:cubicBezTo>
                <a:lnTo>
                  <a:pt x="1672" y="0"/>
                </a:lnTo>
                <a:cubicBezTo>
                  <a:pt x="748" y="0"/>
                  <a:pt x="0" y="749"/>
                  <a:pt x="0" y="1673"/>
                </a:cubicBezTo>
                <a:lnTo>
                  <a:pt x="0" y="1673"/>
                </a:lnTo>
                <a:cubicBezTo>
                  <a:pt x="0" y="2597"/>
                  <a:pt x="748" y="3346"/>
                  <a:pt x="1672" y="3346"/>
                </a:cubicBezTo>
                <a:lnTo>
                  <a:pt x="1672" y="3346"/>
                </a:lnTo>
                <a:cubicBezTo>
                  <a:pt x="2596" y="3346"/>
                  <a:pt x="3345" y="2597"/>
                  <a:pt x="3345" y="1673"/>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18" name="Freeform 12">
            <a:extLst>
              <a:ext uri="{FF2B5EF4-FFF2-40B4-BE49-F238E27FC236}">
                <a16:creationId xmlns:a16="http://schemas.microsoft.com/office/drawing/2014/main" id="{697F99F2-DAB3-49ED-AFAA-B11DF245AC42}"/>
              </a:ext>
            </a:extLst>
          </p:cNvPr>
          <p:cNvSpPr>
            <a:spLocks noChangeArrowheads="1"/>
          </p:cNvSpPr>
          <p:nvPr/>
        </p:nvSpPr>
        <p:spPr bwMode="auto">
          <a:xfrm>
            <a:off x="5150769" y="2404217"/>
            <a:ext cx="1191671" cy="1191671"/>
          </a:xfrm>
          <a:custGeom>
            <a:avLst/>
            <a:gdLst>
              <a:gd name="T0" fmla="*/ 2608 w 2609"/>
              <a:gd name="T1" fmla="*/ 1304 h 2609"/>
              <a:gd name="T2" fmla="*/ 2608 w 2609"/>
              <a:gd name="T3" fmla="*/ 1304 h 2609"/>
              <a:gd name="T4" fmla="*/ 1304 w 2609"/>
              <a:gd name="T5" fmla="*/ 0 h 2609"/>
              <a:gd name="T6" fmla="*/ 1304 w 2609"/>
              <a:gd name="T7" fmla="*/ 0 h 2609"/>
              <a:gd name="T8" fmla="*/ 0 w 2609"/>
              <a:gd name="T9" fmla="*/ 1304 h 2609"/>
              <a:gd name="T10" fmla="*/ 0 w 2609"/>
              <a:gd name="T11" fmla="*/ 1304 h 2609"/>
              <a:gd name="T12" fmla="*/ 1304 w 2609"/>
              <a:gd name="T13" fmla="*/ 2608 h 2609"/>
              <a:gd name="T14" fmla="*/ 1304 w 2609"/>
              <a:gd name="T15" fmla="*/ 2608 h 2609"/>
              <a:gd name="T16" fmla="*/ 2608 w 2609"/>
              <a:gd name="T17" fmla="*/ 1304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9" h="2609">
                <a:moveTo>
                  <a:pt x="2608" y="1304"/>
                </a:moveTo>
                <a:lnTo>
                  <a:pt x="2608" y="1304"/>
                </a:lnTo>
                <a:cubicBezTo>
                  <a:pt x="2608" y="584"/>
                  <a:pt x="2024" y="0"/>
                  <a:pt x="1304" y="0"/>
                </a:cubicBezTo>
                <a:lnTo>
                  <a:pt x="1304" y="0"/>
                </a:lnTo>
                <a:cubicBezTo>
                  <a:pt x="584" y="0"/>
                  <a:pt x="0" y="584"/>
                  <a:pt x="0" y="1304"/>
                </a:cubicBezTo>
                <a:lnTo>
                  <a:pt x="0" y="1304"/>
                </a:lnTo>
                <a:cubicBezTo>
                  <a:pt x="0" y="2024"/>
                  <a:pt x="584" y="2608"/>
                  <a:pt x="1304" y="2608"/>
                </a:cubicBezTo>
                <a:lnTo>
                  <a:pt x="1304" y="2608"/>
                </a:lnTo>
                <a:cubicBezTo>
                  <a:pt x="2024" y="2608"/>
                  <a:pt x="2608" y="2024"/>
                  <a:pt x="2608" y="1304"/>
                </a:cubicBezTo>
              </a:path>
            </a:pathLst>
          </a:custGeom>
          <a:solidFill>
            <a:schemeClr val="accent6"/>
          </a:solidFill>
          <a:ln>
            <a:noFill/>
          </a:ln>
          <a:effectLst/>
        </p:spPr>
        <p:txBody>
          <a:bodyPr wrap="none" anchor="ctr"/>
          <a:lstStyle/>
          <a:p>
            <a:endParaRPr lang="en-US" sz="3200" dirty="0"/>
          </a:p>
        </p:txBody>
      </p:sp>
      <p:sp>
        <p:nvSpPr>
          <p:cNvPr id="19" name="Freeform 13">
            <a:extLst>
              <a:ext uri="{FF2B5EF4-FFF2-40B4-BE49-F238E27FC236}">
                <a16:creationId xmlns:a16="http://schemas.microsoft.com/office/drawing/2014/main" id="{44AB10F2-FCD0-4349-BA27-1561E7FB2B74}"/>
              </a:ext>
            </a:extLst>
          </p:cNvPr>
          <p:cNvSpPr>
            <a:spLocks noChangeArrowheads="1"/>
          </p:cNvSpPr>
          <p:nvPr/>
        </p:nvSpPr>
        <p:spPr bwMode="auto">
          <a:xfrm>
            <a:off x="7089506" y="3688483"/>
            <a:ext cx="1606340" cy="845442"/>
          </a:xfrm>
          <a:custGeom>
            <a:avLst/>
            <a:gdLst>
              <a:gd name="T0" fmla="*/ 0 w 3520"/>
              <a:gd name="T1" fmla="*/ 0 h 1853"/>
              <a:gd name="T2" fmla="*/ 0 w 3520"/>
              <a:gd name="T3" fmla="*/ 1235 h 1853"/>
              <a:gd name="T4" fmla="*/ 0 w 3520"/>
              <a:gd name="T5" fmla="*/ 1235 h 1853"/>
              <a:gd name="T6" fmla="*/ 1759 w 3520"/>
              <a:gd name="T7" fmla="*/ 1852 h 1853"/>
              <a:gd name="T8" fmla="*/ 1759 w 3520"/>
              <a:gd name="T9" fmla="*/ 1852 h 1853"/>
              <a:gd name="T10" fmla="*/ 3519 w 3520"/>
              <a:gd name="T11" fmla="*/ 1235 h 1853"/>
              <a:gd name="T12" fmla="*/ 3519 w 3520"/>
              <a:gd name="T13" fmla="*/ 0 h 1853"/>
              <a:gd name="T14" fmla="*/ 0 w 3520"/>
              <a:gd name="T15" fmla="*/ 0 h 18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0" h="1853">
                <a:moveTo>
                  <a:pt x="0" y="0"/>
                </a:moveTo>
                <a:lnTo>
                  <a:pt x="0" y="1235"/>
                </a:lnTo>
                <a:lnTo>
                  <a:pt x="0" y="1235"/>
                </a:lnTo>
                <a:cubicBezTo>
                  <a:pt x="0" y="1575"/>
                  <a:pt x="787" y="1852"/>
                  <a:pt x="1759" y="1852"/>
                </a:cubicBezTo>
                <a:lnTo>
                  <a:pt x="1759" y="1852"/>
                </a:lnTo>
                <a:cubicBezTo>
                  <a:pt x="2731" y="1852"/>
                  <a:pt x="3519" y="1575"/>
                  <a:pt x="3519" y="1235"/>
                </a:cubicBezTo>
                <a:lnTo>
                  <a:pt x="3519" y="0"/>
                </a:lnTo>
                <a:lnTo>
                  <a:pt x="0" y="0"/>
                </a:lnTo>
              </a:path>
            </a:pathLst>
          </a:custGeom>
          <a:solidFill>
            <a:schemeClr val="accent4"/>
          </a:solidFill>
          <a:ln>
            <a:noFill/>
          </a:ln>
          <a:effectLst/>
        </p:spPr>
        <p:txBody>
          <a:bodyPr wrap="none" anchor="ctr"/>
          <a:lstStyle/>
          <a:p>
            <a:endParaRPr lang="en-US" sz="3200" dirty="0"/>
          </a:p>
        </p:txBody>
      </p:sp>
      <p:sp>
        <p:nvSpPr>
          <p:cNvPr id="20" name="Freeform 14">
            <a:extLst>
              <a:ext uri="{FF2B5EF4-FFF2-40B4-BE49-F238E27FC236}">
                <a16:creationId xmlns:a16="http://schemas.microsoft.com/office/drawing/2014/main" id="{372B0DF0-D2DE-46AE-AD63-41FFD2C2D5F5}"/>
              </a:ext>
            </a:extLst>
          </p:cNvPr>
          <p:cNvSpPr>
            <a:spLocks noChangeArrowheads="1"/>
          </p:cNvSpPr>
          <p:nvPr/>
        </p:nvSpPr>
        <p:spPr bwMode="auto">
          <a:xfrm>
            <a:off x="7089506" y="3406668"/>
            <a:ext cx="1606340" cy="563628"/>
          </a:xfrm>
          <a:custGeom>
            <a:avLst/>
            <a:gdLst>
              <a:gd name="T0" fmla="*/ 3519 w 3520"/>
              <a:gd name="T1" fmla="*/ 617 h 1236"/>
              <a:gd name="T2" fmla="*/ 3519 w 3520"/>
              <a:gd name="T3" fmla="*/ 617 h 1236"/>
              <a:gd name="T4" fmla="*/ 1759 w 3520"/>
              <a:gd name="T5" fmla="*/ 1235 h 1236"/>
              <a:gd name="T6" fmla="*/ 1759 w 3520"/>
              <a:gd name="T7" fmla="*/ 1235 h 1236"/>
              <a:gd name="T8" fmla="*/ 0 w 3520"/>
              <a:gd name="T9" fmla="*/ 617 h 1236"/>
              <a:gd name="T10" fmla="*/ 0 w 3520"/>
              <a:gd name="T11" fmla="*/ 617 h 1236"/>
              <a:gd name="T12" fmla="*/ 1759 w 3520"/>
              <a:gd name="T13" fmla="*/ 0 h 1236"/>
              <a:gd name="T14" fmla="*/ 1759 w 3520"/>
              <a:gd name="T15" fmla="*/ 0 h 1236"/>
              <a:gd name="T16" fmla="*/ 3519 w 3520"/>
              <a:gd name="T17" fmla="*/ 61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0" h="1236">
                <a:moveTo>
                  <a:pt x="3519" y="617"/>
                </a:moveTo>
                <a:lnTo>
                  <a:pt x="3519" y="617"/>
                </a:lnTo>
                <a:cubicBezTo>
                  <a:pt x="3519" y="958"/>
                  <a:pt x="2731" y="1235"/>
                  <a:pt x="1759" y="1235"/>
                </a:cubicBezTo>
                <a:lnTo>
                  <a:pt x="1759" y="1235"/>
                </a:lnTo>
                <a:cubicBezTo>
                  <a:pt x="787" y="1235"/>
                  <a:pt x="0" y="958"/>
                  <a:pt x="0" y="617"/>
                </a:cubicBezTo>
                <a:lnTo>
                  <a:pt x="0" y="617"/>
                </a:lnTo>
                <a:cubicBezTo>
                  <a:pt x="0" y="277"/>
                  <a:pt x="787" y="0"/>
                  <a:pt x="1759" y="0"/>
                </a:cubicBezTo>
                <a:lnTo>
                  <a:pt x="1759" y="0"/>
                </a:lnTo>
                <a:cubicBezTo>
                  <a:pt x="2731" y="0"/>
                  <a:pt x="3519" y="277"/>
                  <a:pt x="3519" y="617"/>
                </a:cubicBezTo>
              </a:path>
            </a:pathLst>
          </a:custGeom>
          <a:solidFill>
            <a:schemeClr val="accent4">
              <a:lumMod val="75000"/>
            </a:schemeClr>
          </a:solidFill>
          <a:ln>
            <a:noFill/>
          </a:ln>
          <a:effectLst/>
        </p:spPr>
        <p:txBody>
          <a:bodyPr wrap="none" anchor="ctr"/>
          <a:lstStyle/>
          <a:p>
            <a:endParaRPr lang="en-US" sz="3200" dirty="0"/>
          </a:p>
        </p:txBody>
      </p:sp>
      <p:sp useBgFill="1">
        <p:nvSpPr>
          <p:cNvPr id="21" name="Freeform 15">
            <a:extLst>
              <a:ext uri="{FF2B5EF4-FFF2-40B4-BE49-F238E27FC236}">
                <a16:creationId xmlns:a16="http://schemas.microsoft.com/office/drawing/2014/main" id="{EE6E460F-A90A-4643-ABB2-C6F50BB330AF}"/>
              </a:ext>
            </a:extLst>
          </p:cNvPr>
          <p:cNvSpPr>
            <a:spLocks noChangeArrowheads="1"/>
          </p:cNvSpPr>
          <p:nvPr/>
        </p:nvSpPr>
        <p:spPr bwMode="auto">
          <a:xfrm>
            <a:off x="7129764" y="2235127"/>
            <a:ext cx="1527835" cy="1527835"/>
          </a:xfrm>
          <a:custGeom>
            <a:avLst/>
            <a:gdLst>
              <a:gd name="T0" fmla="*/ 3347 w 3348"/>
              <a:gd name="T1" fmla="*/ 1673 h 3347"/>
              <a:gd name="T2" fmla="*/ 3347 w 3348"/>
              <a:gd name="T3" fmla="*/ 1673 h 3347"/>
              <a:gd name="T4" fmla="*/ 1673 w 3348"/>
              <a:gd name="T5" fmla="*/ 0 h 3347"/>
              <a:gd name="T6" fmla="*/ 1673 w 3348"/>
              <a:gd name="T7" fmla="*/ 0 h 3347"/>
              <a:gd name="T8" fmla="*/ 0 w 3348"/>
              <a:gd name="T9" fmla="*/ 1673 h 3347"/>
              <a:gd name="T10" fmla="*/ 0 w 3348"/>
              <a:gd name="T11" fmla="*/ 1673 h 3347"/>
              <a:gd name="T12" fmla="*/ 1673 w 3348"/>
              <a:gd name="T13" fmla="*/ 3346 h 3347"/>
              <a:gd name="T14" fmla="*/ 1673 w 3348"/>
              <a:gd name="T15" fmla="*/ 3346 h 3347"/>
              <a:gd name="T16" fmla="*/ 3347 w 3348"/>
              <a:gd name="T17" fmla="*/ 1673 h 3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8" h="3347">
                <a:moveTo>
                  <a:pt x="3347" y="1673"/>
                </a:moveTo>
                <a:lnTo>
                  <a:pt x="3347" y="1673"/>
                </a:lnTo>
                <a:cubicBezTo>
                  <a:pt x="3347" y="749"/>
                  <a:pt x="2597" y="0"/>
                  <a:pt x="1673" y="0"/>
                </a:cubicBezTo>
                <a:lnTo>
                  <a:pt x="1673" y="0"/>
                </a:lnTo>
                <a:cubicBezTo>
                  <a:pt x="749" y="0"/>
                  <a:pt x="0" y="749"/>
                  <a:pt x="0" y="1673"/>
                </a:cubicBezTo>
                <a:lnTo>
                  <a:pt x="0" y="1673"/>
                </a:lnTo>
                <a:cubicBezTo>
                  <a:pt x="0" y="2597"/>
                  <a:pt x="749" y="3346"/>
                  <a:pt x="1673" y="3346"/>
                </a:cubicBezTo>
                <a:lnTo>
                  <a:pt x="1673" y="3346"/>
                </a:lnTo>
                <a:cubicBezTo>
                  <a:pt x="2597" y="3346"/>
                  <a:pt x="3347" y="2597"/>
                  <a:pt x="3347" y="1673"/>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22" name="Freeform 16">
            <a:extLst>
              <a:ext uri="{FF2B5EF4-FFF2-40B4-BE49-F238E27FC236}">
                <a16:creationId xmlns:a16="http://schemas.microsoft.com/office/drawing/2014/main" id="{A680A4D0-C653-4140-A6D6-9B9323E3C93D}"/>
              </a:ext>
            </a:extLst>
          </p:cNvPr>
          <p:cNvSpPr>
            <a:spLocks noChangeArrowheads="1"/>
          </p:cNvSpPr>
          <p:nvPr/>
        </p:nvSpPr>
        <p:spPr bwMode="auto">
          <a:xfrm>
            <a:off x="7298852" y="2404217"/>
            <a:ext cx="1189659" cy="1191671"/>
          </a:xfrm>
          <a:custGeom>
            <a:avLst/>
            <a:gdLst>
              <a:gd name="T0" fmla="*/ 2607 w 2608"/>
              <a:gd name="T1" fmla="*/ 1304 h 2609"/>
              <a:gd name="T2" fmla="*/ 2607 w 2608"/>
              <a:gd name="T3" fmla="*/ 1304 h 2609"/>
              <a:gd name="T4" fmla="*/ 1303 w 2608"/>
              <a:gd name="T5" fmla="*/ 0 h 2609"/>
              <a:gd name="T6" fmla="*/ 1303 w 2608"/>
              <a:gd name="T7" fmla="*/ 0 h 2609"/>
              <a:gd name="T8" fmla="*/ 0 w 2608"/>
              <a:gd name="T9" fmla="*/ 1304 h 2609"/>
              <a:gd name="T10" fmla="*/ 0 w 2608"/>
              <a:gd name="T11" fmla="*/ 1304 h 2609"/>
              <a:gd name="T12" fmla="*/ 1303 w 2608"/>
              <a:gd name="T13" fmla="*/ 2608 h 2609"/>
              <a:gd name="T14" fmla="*/ 1303 w 2608"/>
              <a:gd name="T15" fmla="*/ 2608 h 2609"/>
              <a:gd name="T16" fmla="*/ 2607 w 2608"/>
              <a:gd name="T17" fmla="*/ 1304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8" h="2609">
                <a:moveTo>
                  <a:pt x="2607" y="1304"/>
                </a:moveTo>
                <a:lnTo>
                  <a:pt x="2607" y="1304"/>
                </a:lnTo>
                <a:cubicBezTo>
                  <a:pt x="2607" y="584"/>
                  <a:pt x="2024" y="0"/>
                  <a:pt x="1303" y="0"/>
                </a:cubicBezTo>
                <a:lnTo>
                  <a:pt x="1303" y="0"/>
                </a:lnTo>
                <a:cubicBezTo>
                  <a:pt x="583" y="0"/>
                  <a:pt x="0" y="584"/>
                  <a:pt x="0" y="1304"/>
                </a:cubicBezTo>
                <a:lnTo>
                  <a:pt x="0" y="1304"/>
                </a:lnTo>
                <a:cubicBezTo>
                  <a:pt x="0" y="2024"/>
                  <a:pt x="583" y="2608"/>
                  <a:pt x="1303" y="2608"/>
                </a:cubicBezTo>
                <a:lnTo>
                  <a:pt x="1303" y="2608"/>
                </a:lnTo>
                <a:cubicBezTo>
                  <a:pt x="2024" y="2608"/>
                  <a:pt x="2607" y="2024"/>
                  <a:pt x="2607" y="1304"/>
                </a:cubicBezTo>
              </a:path>
            </a:pathLst>
          </a:custGeom>
          <a:solidFill>
            <a:schemeClr val="accent4"/>
          </a:solidFill>
          <a:ln>
            <a:noFill/>
          </a:ln>
          <a:effectLst/>
        </p:spPr>
        <p:txBody>
          <a:bodyPr wrap="none" anchor="ctr"/>
          <a:lstStyle/>
          <a:p>
            <a:endParaRPr lang="en-US" sz="3200" dirty="0"/>
          </a:p>
        </p:txBody>
      </p:sp>
      <p:sp>
        <p:nvSpPr>
          <p:cNvPr id="23" name="Freeform 13">
            <a:extLst>
              <a:ext uri="{FF2B5EF4-FFF2-40B4-BE49-F238E27FC236}">
                <a16:creationId xmlns:a16="http://schemas.microsoft.com/office/drawing/2014/main" id="{652797AB-AFCE-484A-A797-9E14DF462968}"/>
              </a:ext>
            </a:extLst>
          </p:cNvPr>
          <p:cNvSpPr>
            <a:spLocks noChangeArrowheads="1"/>
          </p:cNvSpPr>
          <p:nvPr/>
        </p:nvSpPr>
        <p:spPr bwMode="auto">
          <a:xfrm>
            <a:off x="9222956" y="3688483"/>
            <a:ext cx="1606340" cy="845442"/>
          </a:xfrm>
          <a:custGeom>
            <a:avLst/>
            <a:gdLst>
              <a:gd name="T0" fmla="*/ 0 w 3520"/>
              <a:gd name="T1" fmla="*/ 0 h 1853"/>
              <a:gd name="T2" fmla="*/ 0 w 3520"/>
              <a:gd name="T3" fmla="*/ 1235 h 1853"/>
              <a:gd name="T4" fmla="*/ 0 w 3520"/>
              <a:gd name="T5" fmla="*/ 1235 h 1853"/>
              <a:gd name="T6" fmla="*/ 1759 w 3520"/>
              <a:gd name="T7" fmla="*/ 1852 h 1853"/>
              <a:gd name="T8" fmla="*/ 1759 w 3520"/>
              <a:gd name="T9" fmla="*/ 1852 h 1853"/>
              <a:gd name="T10" fmla="*/ 3519 w 3520"/>
              <a:gd name="T11" fmla="*/ 1235 h 1853"/>
              <a:gd name="T12" fmla="*/ 3519 w 3520"/>
              <a:gd name="T13" fmla="*/ 0 h 1853"/>
              <a:gd name="T14" fmla="*/ 0 w 3520"/>
              <a:gd name="T15" fmla="*/ 0 h 18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0" h="1853">
                <a:moveTo>
                  <a:pt x="0" y="0"/>
                </a:moveTo>
                <a:lnTo>
                  <a:pt x="0" y="1235"/>
                </a:lnTo>
                <a:lnTo>
                  <a:pt x="0" y="1235"/>
                </a:lnTo>
                <a:cubicBezTo>
                  <a:pt x="0" y="1575"/>
                  <a:pt x="787" y="1852"/>
                  <a:pt x="1759" y="1852"/>
                </a:cubicBezTo>
                <a:lnTo>
                  <a:pt x="1759" y="1852"/>
                </a:lnTo>
                <a:cubicBezTo>
                  <a:pt x="2731" y="1852"/>
                  <a:pt x="3519" y="1575"/>
                  <a:pt x="3519" y="1235"/>
                </a:cubicBezTo>
                <a:lnTo>
                  <a:pt x="3519" y="0"/>
                </a:lnTo>
                <a:lnTo>
                  <a:pt x="0" y="0"/>
                </a:lnTo>
              </a:path>
            </a:pathLst>
          </a:custGeom>
          <a:solidFill>
            <a:schemeClr val="accent5">
              <a:lumMod val="90000"/>
              <a:lumOff val="10000"/>
            </a:schemeClr>
          </a:solidFill>
          <a:ln>
            <a:noFill/>
          </a:ln>
          <a:effectLst/>
        </p:spPr>
        <p:txBody>
          <a:bodyPr wrap="none" anchor="ctr"/>
          <a:lstStyle/>
          <a:p>
            <a:endParaRPr lang="en-US" sz="3200" dirty="0"/>
          </a:p>
        </p:txBody>
      </p:sp>
      <p:sp>
        <p:nvSpPr>
          <p:cNvPr id="24" name="Freeform 14">
            <a:extLst>
              <a:ext uri="{FF2B5EF4-FFF2-40B4-BE49-F238E27FC236}">
                <a16:creationId xmlns:a16="http://schemas.microsoft.com/office/drawing/2014/main" id="{CFA65845-52F4-45DF-B493-07A4AC1108A6}"/>
              </a:ext>
            </a:extLst>
          </p:cNvPr>
          <p:cNvSpPr>
            <a:spLocks noChangeArrowheads="1"/>
          </p:cNvSpPr>
          <p:nvPr/>
        </p:nvSpPr>
        <p:spPr bwMode="auto">
          <a:xfrm>
            <a:off x="9222956" y="3406668"/>
            <a:ext cx="1606340" cy="563628"/>
          </a:xfrm>
          <a:custGeom>
            <a:avLst/>
            <a:gdLst>
              <a:gd name="T0" fmla="*/ 3519 w 3520"/>
              <a:gd name="T1" fmla="*/ 617 h 1236"/>
              <a:gd name="T2" fmla="*/ 3519 w 3520"/>
              <a:gd name="T3" fmla="*/ 617 h 1236"/>
              <a:gd name="T4" fmla="*/ 1759 w 3520"/>
              <a:gd name="T5" fmla="*/ 1235 h 1236"/>
              <a:gd name="T6" fmla="*/ 1759 w 3520"/>
              <a:gd name="T7" fmla="*/ 1235 h 1236"/>
              <a:gd name="T8" fmla="*/ 0 w 3520"/>
              <a:gd name="T9" fmla="*/ 617 h 1236"/>
              <a:gd name="T10" fmla="*/ 0 w 3520"/>
              <a:gd name="T11" fmla="*/ 617 h 1236"/>
              <a:gd name="T12" fmla="*/ 1759 w 3520"/>
              <a:gd name="T13" fmla="*/ 0 h 1236"/>
              <a:gd name="T14" fmla="*/ 1759 w 3520"/>
              <a:gd name="T15" fmla="*/ 0 h 1236"/>
              <a:gd name="T16" fmla="*/ 3519 w 3520"/>
              <a:gd name="T17" fmla="*/ 617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0" h="1236">
                <a:moveTo>
                  <a:pt x="3519" y="617"/>
                </a:moveTo>
                <a:lnTo>
                  <a:pt x="3519" y="617"/>
                </a:lnTo>
                <a:cubicBezTo>
                  <a:pt x="3519" y="958"/>
                  <a:pt x="2731" y="1235"/>
                  <a:pt x="1759" y="1235"/>
                </a:cubicBezTo>
                <a:lnTo>
                  <a:pt x="1759" y="1235"/>
                </a:lnTo>
                <a:cubicBezTo>
                  <a:pt x="787" y="1235"/>
                  <a:pt x="0" y="958"/>
                  <a:pt x="0" y="617"/>
                </a:cubicBezTo>
                <a:lnTo>
                  <a:pt x="0" y="617"/>
                </a:lnTo>
                <a:cubicBezTo>
                  <a:pt x="0" y="277"/>
                  <a:pt x="787" y="0"/>
                  <a:pt x="1759" y="0"/>
                </a:cubicBezTo>
                <a:lnTo>
                  <a:pt x="1759" y="0"/>
                </a:lnTo>
                <a:cubicBezTo>
                  <a:pt x="2731" y="0"/>
                  <a:pt x="3519" y="277"/>
                  <a:pt x="3519" y="617"/>
                </a:cubicBezTo>
              </a:path>
            </a:pathLst>
          </a:custGeom>
          <a:solidFill>
            <a:schemeClr val="accent5"/>
          </a:solidFill>
          <a:ln>
            <a:noFill/>
          </a:ln>
          <a:effectLst/>
        </p:spPr>
        <p:txBody>
          <a:bodyPr wrap="none" anchor="ctr"/>
          <a:lstStyle/>
          <a:p>
            <a:endParaRPr lang="en-US" sz="3200" dirty="0"/>
          </a:p>
        </p:txBody>
      </p:sp>
      <p:sp useBgFill="1">
        <p:nvSpPr>
          <p:cNvPr id="25" name="Freeform 15">
            <a:extLst>
              <a:ext uri="{FF2B5EF4-FFF2-40B4-BE49-F238E27FC236}">
                <a16:creationId xmlns:a16="http://schemas.microsoft.com/office/drawing/2014/main" id="{D6221D1C-7531-4EEF-AFC6-372969A2DCBD}"/>
              </a:ext>
            </a:extLst>
          </p:cNvPr>
          <p:cNvSpPr>
            <a:spLocks noChangeArrowheads="1"/>
          </p:cNvSpPr>
          <p:nvPr/>
        </p:nvSpPr>
        <p:spPr bwMode="auto">
          <a:xfrm>
            <a:off x="9263216" y="2235127"/>
            <a:ext cx="1527835" cy="1527835"/>
          </a:xfrm>
          <a:custGeom>
            <a:avLst/>
            <a:gdLst>
              <a:gd name="T0" fmla="*/ 3347 w 3348"/>
              <a:gd name="T1" fmla="*/ 1673 h 3347"/>
              <a:gd name="T2" fmla="*/ 3347 w 3348"/>
              <a:gd name="T3" fmla="*/ 1673 h 3347"/>
              <a:gd name="T4" fmla="*/ 1673 w 3348"/>
              <a:gd name="T5" fmla="*/ 0 h 3347"/>
              <a:gd name="T6" fmla="*/ 1673 w 3348"/>
              <a:gd name="T7" fmla="*/ 0 h 3347"/>
              <a:gd name="T8" fmla="*/ 0 w 3348"/>
              <a:gd name="T9" fmla="*/ 1673 h 3347"/>
              <a:gd name="T10" fmla="*/ 0 w 3348"/>
              <a:gd name="T11" fmla="*/ 1673 h 3347"/>
              <a:gd name="T12" fmla="*/ 1673 w 3348"/>
              <a:gd name="T13" fmla="*/ 3346 h 3347"/>
              <a:gd name="T14" fmla="*/ 1673 w 3348"/>
              <a:gd name="T15" fmla="*/ 3346 h 3347"/>
              <a:gd name="T16" fmla="*/ 3347 w 3348"/>
              <a:gd name="T17" fmla="*/ 1673 h 3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8" h="3347">
                <a:moveTo>
                  <a:pt x="3347" y="1673"/>
                </a:moveTo>
                <a:lnTo>
                  <a:pt x="3347" y="1673"/>
                </a:lnTo>
                <a:cubicBezTo>
                  <a:pt x="3347" y="749"/>
                  <a:pt x="2597" y="0"/>
                  <a:pt x="1673" y="0"/>
                </a:cubicBezTo>
                <a:lnTo>
                  <a:pt x="1673" y="0"/>
                </a:lnTo>
                <a:cubicBezTo>
                  <a:pt x="749" y="0"/>
                  <a:pt x="0" y="749"/>
                  <a:pt x="0" y="1673"/>
                </a:cubicBezTo>
                <a:lnTo>
                  <a:pt x="0" y="1673"/>
                </a:lnTo>
                <a:cubicBezTo>
                  <a:pt x="0" y="2597"/>
                  <a:pt x="749" y="3346"/>
                  <a:pt x="1673" y="3346"/>
                </a:cubicBezTo>
                <a:lnTo>
                  <a:pt x="1673" y="3346"/>
                </a:lnTo>
                <a:cubicBezTo>
                  <a:pt x="2597" y="3346"/>
                  <a:pt x="3347" y="2597"/>
                  <a:pt x="3347" y="1673"/>
                </a:cubicBez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00" dirty="0"/>
          </a:p>
        </p:txBody>
      </p:sp>
      <p:sp>
        <p:nvSpPr>
          <p:cNvPr id="26" name="Freeform 16">
            <a:extLst>
              <a:ext uri="{FF2B5EF4-FFF2-40B4-BE49-F238E27FC236}">
                <a16:creationId xmlns:a16="http://schemas.microsoft.com/office/drawing/2014/main" id="{9875C99B-CA17-45A2-AC79-6771BC8B1688}"/>
              </a:ext>
            </a:extLst>
          </p:cNvPr>
          <p:cNvSpPr>
            <a:spLocks noChangeArrowheads="1"/>
          </p:cNvSpPr>
          <p:nvPr/>
        </p:nvSpPr>
        <p:spPr bwMode="auto">
          <a:xfrm>
            <a:off x="9432304" y="2404217"/>
            <a:ext cx="1189659" cy="1191671"/>
          </a:xfrm>
          <a:custGeom>
            <a:avLst/>
            <a:gdLst>
              <a:gd name="T0" fmla="*/ 2607 w 2608"/>
              <a:gd name="T1" fmla="*/ 1304 h 2609"/>
              <a:gd name="T2" fmla="*/ 2607 w 2608"/>
              <a:gd name="T3" fmla="*/ 1304 h 2609"/>
              <a:gd name="T4" fmla="*/ 1303 w 2608"/>
              <a:gd name="T5" fmla="*/ 0 h 2609"/>
              <a:gd name="T6" fmla="*/ 1303 w 2608"/>
              <a:gd name="T7" fmla="*/ 0 h 2609"/>
              <a:gd name="T8" fmla="*/ 0 w 2608"/>
              <a:gd name="T9" fmla="*/ 1304 h 2609"/>
              <a:gd name="T10" fmla="*/ 0 w 2608"/>
              <a:gd name="T11" fmla="*/ 1304 h 2609"/>
              <a:gd name="T12" fmla="*/ 1303 w 2608"/>
              <a:gd name="T13" fmla="*/ 2608 h 2609"/>
              <a:gd name="T14" fmla="*/ 1303 w 2608"/>
              <a:gd name="T15" fmla="*/ 2608 h 2609"/>
              <a:gd name="T16" fmla="*/ 2607 w 2608"/>
              <a:gd name="T17" fmla="*/ 1304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8" h="2609">
                <a:moveTo>
                  <a:pt x="2607" y="1304"/>
                </a:moveTo>
                <a:lnTo>
                  <a:pt x="2607" y="1304"/>
                </a:lnTo>
                <a:cubicBezTo>
                  <a:pt x="2607" y="584"/>
                  <a:pt x="2024" y="0"/>
                  <a:pt x="1303" y="0"/>
                </a:cubicBezTo>
                <a:lnTo>
                  <a:pt x="1303" y="0"/>
                </a:lnTo>
                <a:cubicBezTo>
                  <a:pt x="583" y="0"/>
                  <a:pt x="0" y="584"/>
                  <a:pt x="0" y="1304"/>
                </a:cubicBezTo>
                <a:lnTo>
                  <a:pt x="0" y="1304"/>
                </a:lnTo>
                <a:cubicBezTo>
                  <a:pt x="0" y="2024"/>
                  <a:pt x="583" y="2608"/>
                  <a:pt x="1303" y="2608"/>
                </a:cubicBezTo>
                <a:lnTo>
                  <a:pt x="1303" y="2608"/>
                </a:lnTo>
                <a:cubicBezTo>
                  <a:pt x="2024" y="2608"/>
                  <a:pt x="2607" y="2024"/>
                  <a:pt x="2607" y="1304"/>
                </a:cubicBezTo>
              </a:path>
            </a:pathLst>
          </a:custGeom>
          <a:solidFill>
            <a:schemeClr val="accent5">
              <a:lumMod val="90000"/>
              <a:lumOff val="10000"/>
            </a:schemeClr>
          </a:solidFill>
          <a:ln>
            <a:noFill/>
          </a:ln>
          <a:effectLst/>
        </p:spPr>
        <p:txBody>
          <a:bodyPr wrap="none" anchor="ctr"/>
          <a:lstStyle/>
          <a:p>
            <a:endParaRPr lang="en-US" sz="3200" dirty="0"/>
          </a:p>
        </p:txBody>
      </p:sp>
      <p:sp>
        <p:nvSpPr>
          <p:cNvPr id="32" name="TextBox 31">
            <a:extLst>
              <a:ext uri="{FF2B5EF4-FFF2-40B4-BE49-F238E27FC236}">
                <a16:creationId xmlns:a16="http://schemas.microsoft.com/office/drawing/2014/main" id="{F5311E43-488C-4AA4-B99E-44BFBE23390E}"/>
              </a:ext>
            </a:extLst>
          </p:cNvPr>
          <p:cNvSpPr txBox="1"/>
          <p:nvPr/>
        </p:nvSpPr>
        <p:spPr>
          <a:xfrm>
            <a:off x="889634" y="4717822"/>
            <a:ext cx="1101584"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COURAGE</a:t>
            </a:r>
          </a:p>
        </p:txBody>
      </p:sp>
      <p:sp>
        <p:nvSpPr>
          <p:cNvPr id="33" name="TextBox 32">
            <a:extLst>
              <a:ext uri="{FF2B5EF4-FFF2-40B4-BE49-F238E27FC236}">
                <a16:creationId xmlns:a16="http://schemas.microsoft.com/office/drawing/2014/main" id="{4A44F19B-66F6-46B3-9ADD-9FE9CDDB3DDF}"/>
              </a:ext>
            </a:extLst>
          </p:cNvPr>
          <p:cNvSpPr txBox="1"/>
          <p:nvPr/>
        </p:nvSpPr>
        <p:spPr>
          <a:xfrm>
            <a:off x="9410348" y="4717822"/>
            <a:ext cx="1234633"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OPENNESS</a:t>
            </a:r>
          </a:p>
        </p:txBody>
      </p:sp>
      <p:sp>
        <p:nvSpPr>
          <p:cNvPr id="34" name="TextBox 33">
            <a:extLst>
              <a:ext uri="{FF2B5EF4-FFF2-40B4-BE49-F238E27FC236}">
                <a16:creationId xmlns:a16="http://schemas.microsoft.com/office/drawing/2014/main" id="{56BFBA4F-2DE0-4C36-9F63-CD65EBBC2A1A}"/>
              </a:ext>
            </a:extLst>
          </p:cNvPr>
          <p:cNvSpPr txBox="1"/>
          <p:nvPr/>
        </p:nvSpPr>
        <p:spPr>
          <a:xfrm>
            <a:off x="3179776" y="4717822"/>
            <a:ext cx="821060"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FOCUS</a:t>
            </a:r>
          </a:p>
        </p:txBody>
      </p:sp>
      <p:sp>
        <p:nvSpPr>
          <p:cNvPr id="35" name="TextBox 34">
            <a:extLst>
              <a:ext uri="{FF2B5EF4-FFF2-40B4-BE49-F238E27FC236}">
                <a16:creationId xmlns:a16="http://schemas.microsoft.com/office/drawing/2014/main" id="{8E20AA8D-75F0-48F5-B23F-2455FD1DDE40}"/>
              </a:ext>
            </a:extLst>
          </p:cNvPr>
          <p:cNvSpPr txBox="1"/>
          <p:nvPr/>
        </p:nvSpPr>
        <p:spPr>
          <a:xfrm>
            <a:off x="7369937" y="4717822"/>
            <a:ext cx="1045479"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RESPECT</a:t>
            </a:r>
          </a:p>
        </p:txBody>
      </p:sp>
      <p:sp>
        <p:nvSpPr>
          <p:cNvPr id="36" name="TextBox 35">
            <a:extLst>
              <a:ext uri="{FF2B5EF4-FFF2-40B4-BE49-F238E27FC236}">
                <a16:creationId xmlns:a16="http://schemas.microsoft.com/office/drawing/2014/main" id="{B9CD603B-F222-47D1-90DB-2BDF75C77BAC}"/>
              </a:ext>
            </a:extLst>
          </p:cNvPr>
          <p:cNvSpPr txBox="1"/>
          <p:nvPr/>
        </p:nvSpPr>
        <p:spPr>
          <a:xfrm>
            <a:off x="5008091" y="4717822"/>
            <a:ext cx="1447833" cy="338554"/>
          </a:xfrm>
          <a:prstGeom prst="rect">
            <a:avLst/>
          </a:prstGeom>
          <a:noFill/>
        </p:spPr>
        <p:txBody>
          <a:bodyPr wrap="none" rtlCol="0" anchor="b" anchorCtr="0">
            <a:spAutoFit/>
          </a:bodyPr>
          <a:lstStyle/>
          <a:p>
            <a:pPr algn="ctr"/>
            <a:r>
              <a:rPr lang="en-US" sz="1600" b="1" dirty="0">
                <a:solidFill>
                  <a:schemeClr val="tx2"/>
                </a:solidFill>
                <a:ea typeface="League Spartan" charset="0"/>
                <a:cs typeface="Poppins" pitchFamily="2" charset="77"/>
              </a:rPr>
              <a:t>COMMITMENT</a:t>
            </a:r>
          </a:p>
        </p:txBody>
      </p:sp>
      <p:sp>
        <p:nvSpPr>
          <p:cNvPr id="37" name="Subtitle 2">
            <a:extLst>
              <a:ext uri="{FF2B5EF4-FFF2-40B4-BE49-F238E27FC236}">
                <a16:creationId xmlns:a16="http://schemas.microsoft.com/office/drawing/2014/main" id="{89467D7D-13A0-42B9-9052-AABCAADBC636}"/>
              </a:ext>
            </a:extLst>
          </p:cNvPr>
          <p:cNvSpPr txBox="1">
            <a:spLocks/>
          </p:cNvSpPr>
          <p:nvPr/>
        </p:nvSpPr>
        <p:spPr>
          <a:xfrm>
            <a:off x="424545" y="5089587"/>
            <a:ext cx="2031763"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a16="http://schemas.microsoft.com/office/drawing/2014/main" id="{FE27641E-0589-4B53-9D6B-9EE0B3B4CC21}"/>
              </a:ext>
            </a:extLst>
          </p:cNvPr>
          <p:cNvSpPr txBox="1">
            <a:spLocks/>
          </p:cNvSpPr>
          <p:nvPr/>
        </p:nvSpPr>
        <p:spPr>
          <a:xfrm>
            <a:off x="2574423" y="5089587"/>
            <a:ext cx="2031763"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39" name="Subtitle 2">
            <a:extLst>
              <a:ext uri="{FF2B5EF4-FFF2-40B4-BE49-F238E27FC236}">
                <a16:creationId xmlns:a16="http://schemas.microsoft.com/office/drawing/2014/main" id="{602498AC-5470-4B34-949E-A38F1DAD4220}"/>
              </a:ext>
            </a:extLst>
          </p:cNvPr>
          <p:cNvSpPr txBox="1">
            <a:spLocks/>
          </p:cNvSpPr>
          <p:nvPr/>
        </p:nvSpPr>
        <p:spPr>
          <a:xfrm>
            <a:off x="4728710" y="5089587"/>
            <a:ext cx="2031763"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id="{BC35AA10-CCED-48F2-B7D4-BECF65FD1265}"/>
              </a:ext>
            </a:extLst>
          </p:cNvPr>
          <p:cNvSpPr txBox="1">
            <a:spLocks/>
          </p:cNvSpPr>
          <p:nvPr/>
        </p:nvSpPr>
        <p:spPr>
          <a:xfrm>
            <a:off x="6876793" y="5089587"/>
            <a:ext cx="2031763"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id="{1B0D95B3-B42A-4141-B384-B86B976289BF}"/>
              </a:ext>
            </a:extLst>
          </p:cNvPr>
          <p:cNvSpPr txBox="1">
            <a:spLocks/>
          </p:cNvSpPr>
          <p:nvPr/>
        </p:nvSpPr>
        <p:spPr>
          <a:xfrm>
            <a:off x="9008234" y="5089587"/>
            <a:ext cx="2031763" cy="377325"/>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100" dirty="0">
              <a:solidFill>
                <a:schemeClr val="tx1"/>
              </a:solidFill>
              <a:latin typeface="+mn-lt"/>
              <a:ea typeface="Lato Light" panose="020F0502020204030203" pitchFamily="34" charset="0"/>
              <a:cs typeface="Mukta ExtraLight" panose="020B0000000000000000" pitchFamily="34" charset="77"/>
            </a:endParaRPr>
          </a:p>
        </p:txBody>
      </p:sp>
      <p:pic>
        <p:nvPicPr>
          <p:cNvPr id="44" name="Graphic 43" descr="Magnifying glass">
            <a:extLst>
              <a:ext uri="{FF2B5EF4-FFF2-40B4-BE49-F238E27FC236}">
                <a16:creationId xmlns:a16="http://schemas.microsoft.com/office/drawing/2014/main" id="{3E7D9AEA-CBCB-4CD9-A517-F9E24B71485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3160690" y="2492045"/>
            <a:ext cx="924544" cy="924544"/>
          </a:xfrm>
          <a:prstGeom prst="rect">
            <a:avLst/>
          </a:prstGeom>
        </p:spPr>
      </p:pic>
      <p:pic>
        <p:nvPicPr>
          <p:cNvPr id="46" name="Graphic 45" descr="Social network">
            <a:extLst>
              <a:ext uri="{FF2B5EF4-FFF2-40B4-BE49-F238E27FC236}">
                <a16:creationId xmlns:a16="http://schemas.microsoft.com/office/drawing/2014/main" id="{568A0EE1-BEC3-45A1-9054-412F1E5B8D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561843" y="2498705"/>
            <a:ext cx="924544" cy="924544"/>
          </a:xfrm>
          <a:prstGeom prst="rect">
            <a:avLst/>
          </a:prstGeom>
        </p:spPr>
      </p:pic>
      <p:pic>
        <p:nvPicPr>
          <p:cNvPr id="48" name="Graphic 47" descr="Handshake">
            <a:extLst>
              <a:ext uri="{FF2B5EF4-FFF2-40B4-BE49-F238E27FC236}">
                <a16:creationId xmlns:a16="http://schemas.microsoft.com/office/drawing/2014/main" id="{975752B8-3C4D-41AA-A7F0-3A50485229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7430402" y="2583462"/>
            <a:ext cx="924544" cy="924544"/>
          </a:xfrm>
          <a:prstGeom prst="rect">
            <a:avLst/>
          </a:prstGeom>
        </p:spPr>
      </p:pic>
      <p:pic>
        <p:nvPicPr>
          <p:cNvPr id="50" name="Graphic 49" descr="Lock">
            <a:extLst>
              <a:ext uri="{FF2B5EF4-FFF2-40B4-BE49-F238E27FC236}">
                <a16:creationId xmlns:a16="http://schemas.microsoft.com/office/drawing/2014/main" id="{098B0CBE-E54D-43D5-9F14-AEB5D19E5F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5282319" y="2504456"/>
            <a:ext cx="924544" cy="924544"/>
          </a:xfrm>
          <a:prstGeom prst="rect">
            <a:avLst/>
          </a:prstGeom>
        </p:spPr>
      </p:pic>
      <p:pic>
        <p:nvPicPr>
          <p:cNvPr id="52" name="Graphic 51" descr="Heart">
            <a:extLst>
              <a:ext uri="{FF2B5EF4-FFF2-40B4-BE49-F238E27FC236}">
                <a16:creationId xmlns:a16="http://schemas.microsoft.com/office/drawing/2014/main" id="{72A3106F-EC3B-44FD-866E-CB202C15A97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78154" y="2565283"/>
            <a:ext cx="924544" cy="924544"/>
          </a:xfrm>
          <a:prstGeom prst="rect">
            <a:avLst/>
          </a:prstGeom>
        </p:spPr>
      </p:pic>
    </p:spTree>
    <p:extLst>
      <p:ext uri="{BB962C8B-B14F-4D97-AF65-F5344CB8AC3E}">
        <p14:creationId xmlns:p14="http://schemas.microsoft.com/office/powerpoint/2010/main" val="267519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CFCC37-EB8B-4840-A570-D666B008B36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DE4DC14-7067-4F85-AB8B-5A88338AC5F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D1316B9-8D62-499D-8968-97FD04BE1DA3}"/>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CC83FB8C-5163-4B35-9928-4882565A97C9}"/>
              </a:ext>
            </a:extLst>
          </p:cNvPr>
          <p:cNvSpPr>
            <a:spLocks noGrp="1"/>
          </p:cNvSpPr>
          <p:nvPr>
            <p:ph type="title"/>
          </p:nvPr>
        </p:nvSpPr>
        <p:spPr/>
        <p:txBody>
          <a:bodyPr/>
          <a:lstStyle/>
          <a:p>
            <a:r>
              <a:rPr lang="en-ZA" dirty="0"/>
              <a:t>SCRUM Core Values</a:t>
            </a:r>
          </a:p>
        </p:txBody>
      </p:sp>
      <p:sp>
        <p:nvSpPr>
          <p:cNvPr id="6" name="Text Placeholder 5">
            <a:extLst>
              <a:ext uri="{FF2B5EF4-FFF2-40B4-BE49-F238E27FC236}">
                <a16:creationId xmlns:a16="http://schemas.microsoft.com/office/drawing/2014/main" id="{2C6C215B-79E8-49E2-96EC-ECFB51E05F38}"/>
              </a:ext>
            </a:extLst>
          </p:cNvPr>
          <p:cNvSpPr>
            <a:spLocks noGrp="1"/>
          </p:cNvSpPr>
          <p:nvPr>
            <p:ph type="body" sz="quarter" idx="13"/>
          </p:nvPr>
        </p:nvSpPr>
        <p:spPr/>
        <p:txBody>
          <a:bodyPr/>
          <a:lstStyle/>
          <a:p>
            <a:endParaRPr lang="en-ZA"/>
          </a:p>
        </p:txBody>
      </p:sp>
      <p:sp>
        <p:nvSpPr>
          <p:cNvPr id="7" name="Freeform 1">
            <a:extLst>
              <a:ext uri="{FF2B5EF4-FFF2-40B4-BE49-F238E27FC236}">
                <a16:creationId xmlns:a16="http://schemas.microsoft.com/office/drawing/2014/main" id="{5FAA4131-0193-44B1-8B8D-114D87BAE0DF}"/>
              </a:ext>
            </a:extLst>
          </p:cNvPr>
          <p:cNvSpPr>
            <a:spLocks noChangeArrowheads="1"/>
          </p:cNvSpPr>
          <p:nvPr/>
        </p:nvSpPr>
        <p:spPr bwMode="auto">
          <a:xfrm>
            <a:off x="5230921" y="1786479"/>
            <a:ext cx="929100" cy="2668418"/>
          </a:xfrm>
          <a:custGeom>
            <a:avLst/>
            <a:gdLst>
              <a:gd name="T0" fmla="*/ 1820 w 2242"/>
              <a:gd name="T1" fmla="*/ 6434 h 6435"/>
              <a:gd name="T2" fmla="*/ 420 w 2242"/>
              <a:gd name="T3" fmla="*/ 6434 h 6435"/>
              <a:gd name="T4" fmla="*/ 0 w 2242"/>
              <a:gd name="T5" fmla="*/ 656 h 6435"/>
              <a:gd name="T6" fmla="*/ 1120 w 2242"/>
              <a:gd name="T7" fmla="*/ 0 h 6435"/>
              <a:gd name="T8" fmla="*/ 2241 w 2242"/>
              <a:gd name="T9" fmla="*/ 656 h 6435"/>
              <a:gd name="T10" fmla="*/ 1820 w 2242"/>
              <a:gd name="T11" fmla="*/ 6434 h 6435"/>
            </a:gdLst>
            <a:ahLst/>
            <a:cxnLst>
              <a:cxn ang="0">
                <a:pos x="T0" y="T1"/>
              </a:cxn>
              <a:cxn ang="0">
                <a:pos x="T2" y="T3"/>
              </a:cxn>
              <a:cxn ang="0">
                <a:pos x="T4" y="T5"/>
              </a:cxn>
              <a:cxn ang="0">
                <a:pos x="T6" y="T7"/>
              </a:cxn>
              <a:cxn ang="0">
                <a:pos x="T8" y="T9"/>
              </a:cxn>
              <a:cxn ang="0">
                <a:pos x="T10" y="T11"/>
              </a:cxn>
            </a:cxnLst>
            <a:rect l="0" t="0" r="r" b="b"/>
            <a:pathLst>
              <a:path w="2242" h="6435">
                <a:moveTo>
                  <a:pt x="1820" y="6434"/>
                </a:moveTo>
                <a:lnTo>
                  <a:pt x="420" y="6434"/>
                </a:lnTo>
                <a:lnTo>
                  <a:pt x="0" y="656"/>
                </a:lnTo>
                <a:lnTo>
                  <a:pt x="1120" y="0"/>
                </a:lnTo>
                <a:lnTo>
                  <a:pt x="2241" y="656"/>
                </a:lnTo>
                <a:lnTo>
                  <a:pt x="1820" y="6434"/>
                </a:lnTo>
              </a:path>
            </a:pathLst>
          </a:custGeom>
          <a:solidFill>
            <a:schemeClr val="accent3"/>
          </a:solidFill>
          <a:ln>
            <a:noFill/>
          </a:ln>
          <a:effectLst/>
        </p:spPr>
        <p:txBody>
          <a:bodyPr wrap="none" anchor="ctr"/>
          <a:lstStyle/>
          <a:p>
            <a:endParaRPr lang="en-US" sz="2743" dirty="0">
              <a:latin typeface="Lato Light" panose="020F0502020204030203" pitchFamily="34" charset="0"/>
            </a:endParaRPr>
          </a:p>
        </p:txBody>
      </p:sp>
      <p:sp>
        <p:nvSpPr>
          <p:cNvPr id="8" name="Freeform 2">
            <a:extLst>
              <a:ext uri="{FF2B5EF4-FFF2-40B4-BE49-F238E27FC236}">
                <a16:creationId xmlns:a16="http://schemas.microsoft.com/office/drawing/2014/main" id="{3AB61F61-10F9-4A9B-9072-CE34D6EFE022}"/>
              </a:ext>
            </a:extLst>
          </p:cNvPr>
          <p:cNvSpPr>
            <a:spLocks noChangeArrowheads="1"/>
          </p:cNvSpPr>
          <p:nvPr/>
        </p:nvSpPr>
        <p:spPr bwMode="auto">
          <a:xfrm>
            <a:off x="3087409" y="2492448"/>
            <a:ext cx="2046578" cy="2368473"/>
          </a:xfrm>
          <a:custGeom>
            <a:avLst/>
            <a:gdLst>
              <a:gd name="T0" fmla="*/ 4933 w 4934"/>
              <a:gd name="T1" fmla="*/ 4867 h 5712"/>
              <a:gd name="T2" fmla="*/ 3814 w 4934"/>
              <a:gd name="T3" fmla="*/ 5711 h 5712"/>
              <a:gd name="T4" fmla="*/ 0 w 4934"/>
              <a:gd name="T5" fmla="*/ 1349 h 5712"/>
              <a:gd name="T6" fmla="*/ 501 w 4934"/>
              <a:gd name="T7" fmla="*/ 151 h 5712"/>
              <a:gd name="T8" fmla="*/ 1790 w 4934"/>
              <a:gd name="T9" fmla="*/ 0 h 5712"/>
              <a:gd name="T10" fmla="*/ 4933 w 4934"/>
              <a:gd name="T11" fmla="*/ 4867 h 5712"/>
            </a:gdLst>
            <a:ahLst/>
            <a:cxnLst>
              <a:cxn ang="0">
                <a:pos x="T0" y="T1"/>
              </a:cxn>
              <a:cxn ang="0">
                <a:pos x="T2" y="T3"/>
              </a:cxn>
              <a:cxn ang="0">
                <a:pos x="T4" y="T5"/>
              </a:cxn>
              <a:cxn ang="0">
                <a:pos x="T6" y="T7"/>
              </a:cxn>
              <a:cxn ang="0">
                <a:pos x="T8" y="T9"/>
              </a:cxn>
              <a:cxn ang="0">
                <a:pos x="T10" y="T11"/>
              </a:cxn>
            </a:cxnLst>
            <a:rect l="0" t="0" r="r" b="b"/>
            <a:pathLst>
              <a:path w="4934" h="5712">
                <a:moveTo>
                  <a:pt x="4933" y="4867"/>
                </a:moveTo>
                <a:lnTo>
                  <a:pt x="3814" y="5711"/>
                </a:lnTo>
                <a:lnTo>
                  <a:pt x="0" y="1349"/>
                </a:lnTo>
                <a:lnTo>
                  <a:pt x="501" y="151"/>
                </a:lnTo>
                <a:lnTo>
                  <a:pt x="1790" y="0"/>
                </a:lnTo>
                <a:lnTo>
                  <a:pt x="4933" y="4867"/>
                </a:lnTo>
              </a:path>
            </a:pathLst>
          </a:custGeom>
          <a:solidFill>
            <a:schemeClr val="accent2"/>
          </a:solidFill>
          <a:ln>
            <a:noFill/>
          </a:ln>
          <a:effectLst/>
        </p:spPr>
        <p:txBody>
          <a:bodyPr wrap="none" anchor="ctr"/>
          <a:lstStyle/>
          <a:p>
            <a:endParaRPr lang="en-US" sz="2743" dirty="0">
              <a:latin typeface="Lato Light" panose="020F0502020204030203" pitchFamily="34" charset="0"/>
            </a:endParaRPr>
          </a:p>
        </p:txBody>
      </p:sp>
      <p:sp>
        <p:nvSpPr>
          <p:cNvPr id="9" name="Freeform 3">
            <a:extLst>
              <a:ext uri="{FF2B5EF4-FFF2-40B4-BE49-F238E27FC236}">
                <a16:creationId xmlns:a16="http://schemas.microsoft.com/office/drawing/2014/main" id="{316B0F49-4E7B-4B9A-A08C-CE58ED492EA9}"/>
              </a:ext>
            </a:extLst>
          </p:cNvPr>
          <p:cNvSpPr>
            <a:spLocks noChangeArrowheads="1"/>
          </p:cNvSpPr>
          <p:nvPr/>
        </p:nvSpPr>
        <p:spPr bwMode="auto">
          <a:xfrm>
            <a:off x="1840073" y="4240912"/>
            <a:ext cx="2646470" cy="1388163"/>
          </a:xfrm>
          <a:custGeom>
            <a:avLst/>
            <a:gdLst>
              <a:gd name="T0" fmla="*/ 6378 w 6379"/>
              <a:gd name="T1" fmla="*/ 1998 h 3345"/>
              <a:gd name="T2" fmla="*/ 5991 w 6379"/>
              <a:gd name="T3" fmla="*/ 3344 h 3345"/>
              <a:gd name="T4" fmla="*/ 320 w 6379"/>
              <a:gd name="T5" fmla="*/ 2155 h 3345"/>
              <a:gd name="T6" fmla="*/ 0 w 6379"/>
              <a:gd name="T7" fmla="*/ 897 h 3345"/>
              <a:gd name="T8" fmla="*/ 938 w 6379"/>
              <a:gd name="T9" fmla="*/ 0 h 3345"/>
              <a:gd name="T10" fmla="*/ 6378 w 6379"/>
              <a:gd name="T11" fmla="*/ 1998 h 3345"/>
            </a:gdLst>
            <a:ahLst/>
            <a:cxnLst>
              <a:cxn ang="0">
                <a:pos x="T0" y="T1"/>
              </a:cxn>
              <a:cxn ang="0">
                <a:pos x="T2" y="T3"/>
              </a:cxn>
              <a:cxn ang="0">
                <a:pos x="T4" y="T5"/>
              </a:cxn>
              <a:cxn ang="0">
                <a:pos x="T6" y="T7"/>
              </a:cxn>
              <a:cxn ang="0">
                <a:pos x="T8" y="T9"/>
              </a:cxn>
              <a:cxn ang="0">
                <a:pos x="T10" y="T11"/>
              </a:cxn>
            </a:cxnLst>
            <a:rect l="0" t="0" r="r" b="b"/>
            <a:pathLst>
              <a:path w="6379" h="3345">
                <a:moveTo>
                  <a:pt x="6378" y="1998"/>
                </a:moveTo>
                <a:lnTo>
                  <a:pt x="5991" y="3344"/>
                </a:lnTo>
                <a:lnTo>
                  <a:pt x="320" y="2155"/>
                </a:lnTo>
                <a:lnTo>
                  <a:pt x="0" y="897"/>
                </a:lnTo>
                <a:lnTo>
                  <a:pt x="938" y="0"/>
                </a:lnTo>
                <a:lnTo>
                  <a:pt x="6378" y="1998"/>
                </a:lnTo>
              </a:path>
            </a:pathLst>
          </a:custGeom>
          <a:solidFill>
            <a:schemeClr val="accent1"/>
          </a:solidFill>
          <a:ln>
            <a:noFill/>
          </a:ln>
          <a:effectLst/>
        </p:spPr>
        <p:txBody>
          <a:bodyPr wrap="none" anchor="ctr"/>
          <a:lstStyle/>
          <a:p>
            <a:endParaRPr lang="en-US" sz="2743" dirty="0">
              <a:latin typeface="Lato Light" panose="020F0502020204030203" pitchFamily="34" charset="0"/>
            </a:endParaRPr>
          </a:p>
        </p:txBody>
      </p:sp>
      <p:sp>
        <p:nvSpPr>
          <p:cNvPr id="10" name="Freeform 4">
            <a:extLst>
              <a:ext uri="{FF2B5EF4-FFF2-40B4-BE49-F238E27FC236}">
                <a16:creationId xmlns:a16="http://schemas.microsoft.com/office/drawing/2014/main" id="{332AADB4-40F0-4368-9508-42AFEE821EBD}"/>
              </a:ext>
            </a:extLst>
          </p:cNvPr>
          <p:cNvSpPr>
            <a:spLocks noChangeArrowheads="1"/>
          </p:cNvSpPr>
          <p:nvPr/>
        </p:nvSpPr>
        <p:spPr bwMode="auto">
          <a:xfrm>
            <a:off x="6858675" y="4240912"/>
            <a:ext cx="2633668" cy="1437544"/>
          </a:xfrm>
          <a:custGeom>
            <a:avLst/>
            <a:gdLst>
              <a:gd name="T0" fmla="*/ 418 w 6350"/>
              <a:gd name="T1" fmla="*/ 3464 h 3465"/>
              <a:gd name="T2" fmla="*/ 0 w 6350"/>
              <a:gd name="T3" fmla="*/ 2127 h 3465"/>
              <a:gd name="T4" fmla="*/ 5389 w 6350"/>
              <a:gd name="T5" fmla="*/ 0 h 3465"/>
              <a:gd name="T6" fmla="*/ 6349 w 6350"/>
              <a:gd name="T7" fmla="*/ 874 h 3465"/>
              <a:gd name="T8" fmla="*/ 6059 w 6350"/>
              <a:gd name="T9" fmla="*/ 2139 h 3465"/>
              <a:gd name="T10" fmla="*/ 418 w 6350"/>
              <a:gd name="T11" fmla="*/ 3464 h 3465"/>
            </a:gdLst>
            <a:ahLst/>
            <a:cxnLst>
              <a:cxn ang="0">
                <a:pos x="T0" y="T1"/>
              </a:cxn>
              <a:cxn ang="0">
                <a:pos x="T2" y="T3"/>
              </a:cxn>
              <a:cxn ang="0">
                <a:pos x="T4" y="T5"/>
              </a:cxn>
              <a:cxn ang="0">
                <a:pos x="T6" y="T7"/>
              </a:cxn>
              <a:cxn ang="0">
                <a:pos x="T8" y="T9"/>
              </a:cxn>
              <a:cxn ang="0">
                <a:pos x="T10" y="T11"/>
              </a:cxn>
            </a:cxnLst>
            <a:rect l="0" t="0" r="r" b="b"/>
            <a:pathLst>
              <a:path w="6350" h="3465">
                <a:moveTo>
                  <a:pt x="418" y="3464"/>
                </a:moveTo>
                <a:lnTo>
                  <a:pt x="0" y="2127"/>
                </a:lnTo>
                <a:lnTo>
                  <a:pt x="5389" y="0"/>
                </a:lnTo>
                <a:lnTo>
                  <a:pt x="6349" y="874"/>
                </a:lnTo>
                <a:lnTo>
                  <a:pt x="6059" y="2139"/>
                </a:lnTo>
                <a:lnTo>
                  <a:pt x="418" y="3464"/>
                </a:lnTo>
              </a:path>
            </a:pathLst>
          </a:custGeom>
          <a:solidFill>
            <a:schemeClr val="accent6"/>
          </a:solidFill>
          <a:ln>
            <a:noFill/>
          </a:ln>
          <a:effectLst/>
        </p:spPr>
        <p:txBody>
          <a:bodyPr wrap="none" anchor="ctr"/>
          <a:lstStyle/>
          <a:p>
            <a:endParaRPr lang="en-US" sz="2743" dirty="0">
              <a:latin typeface="Lato Light" panose="020F0502020204030203" pitchFamily="34" charset="0"/>
            </a:endParaRPr>
          </a:p>
        </p:txBody>
      </p:sp>
      <p:sp>
        <p:nvSpPr>
          <p:cNvPr id="11" name="Freeform 5">
            <a:extLst>
              <a:ext uri="{FF2B5EF4-FFF2-40B4-BE49-F238E27FC236}">
                <a16:creationId xmlns:a16="http://schemas.microsoft.com/office/drawing/2014/main" id="{7AC7D44B-D9CD-4AB4-9E3D-836BCCCABC37}"/>
              </a:ext>
            </a:extLst>
          </p:cNvPr>
          <p:cNvSpPr>
            <a:spLocks noChangeArrowheads="1"/>
          </p:cNvSpPr>
          <p:nvPr/>
        </p:nvSpPr>
        <p:spPr bwMode="auto">
          <a:xfrm>
            <a:off x="6251467" y="2492448"/>
            <a:ext cx="2010001" cy="2388591"/>
          </a:xfrm>
          <a:custGeom>
            <a:avLst/>
            <a:gdLst>
              <a:gd name="T0" fmla="*/ 1139 w 4848"/>
              <a:gd name="T1" fmla="*/ 5758 h 5759"/>
              <a:gd name="T2" fmla="*/ 0 w 4848"/>
              <a:gd name="T3" fmla="*/ 4942 h 5759"/>
              <a:gd name="T4" fmla="*/ 3025 w 4848"/>
              <a:gd name="T5" fmla="*/ 0 h 5759"/>
              <a:gd name="T6" fmla="*/ 4317 w 4848"/>
              <a:gd name="T7" fmla="*/ 120 h 5759"/>
              <a:gd name="T8" fmla="*/ 4847 w 4848"/>
              <a:gd name="T9" fmla="*/ 1306 h 5759"/>
              <a:gd name="T10" fmla="*/ 1139 w 4848"/>
              <a:gd name="T11" fmla="*/ 5758 h 5759"/>
            </a:gdLst>
            <a:ahLst/>
            <a:cxnLst>
              <a:cxn ang="0">
                <a:pos x="T0" y="T1"/>
              </a:cxn>
              <a:cxn ang="0">
                <a:pos x="T2" y="T3"/>
              </a:cxn>
              <a:cxn ang="0">
                <a:pos x="T4" y="T5"/>
              </a:cxn>
              <a:cxn ang="0">
                <a:pos x="T6" y="T7"/>
              </a:cxn>
              <a:cxn ang="0">
                <a:pos x="T8" y="T9"/>
              </a:cxn>
              <a:cxn ang="0">
                <a:pos x="T10" y="T11"/>
              </a:cxn>
            </a:cxnLst>
            <a:rect l="0" t="0" r="r" b="b"/>
            <a:pathLst>
              <a:path w="4848" h="5759">
                <a:moveTo>
                  <a:pt x="1139" y="5758"/>
                </a:moveTo>
                <a:lnTo>
                  <a:pt x="0" y="4942"/>
                </a:lnTo>
                <a:lnTo>
                  <a:pt x="3025" y="0"/>
                </a:lnTo>
                <a:lnTo>
                  <a:pt x="4317" y="120"/>
                </a:lnTo>
                <a:lnTo>
                  <a:pt x="4847" y="1306"/>
                </a:lnTo>
                <a:lnTo>
                  <a:pt x="1139" y="5758"/>
                </a:lnTo>
              </a:path>
            </a:pathLst>
          </a:custGeom>
          <a:solidFill>
            <a:schemeClr val="accent4"/>
          </a:solidFill>
          <a:ln>
            <a:noFill/>
          </a:ln>
          <a:effectLst/>
        </p:spPr>
        <p:txBody>
          <a:bodyPr wrap="none" anchor="ctr"/>
          <a:lstStyle/>
          <a:p>
            <a:endParaRPr lang="en-US" sz="2743" dirty="0">
              <a:latin typeface="Lato Light" panose="020F0502020204030203" pitchFamily="34" charset="0"/>
            </a:endParaRPr>
          </a:p>
        </p:txBody>
      </p:sp>
      <p:sp>
        <p:nvSpPr>
          <p:cNvPr id="12" name="TextBox 11">
            <a:extLst>
              <a:ext uri="{FF2B5EF4-FFF2-40B4-BE49-F238E27FC236}">
                <a16:creationId xmlns:a16="http://schemas.microsoft.com/office/drawing/2014/main" id="{4C26C05D-0238-4EB1-AD74-9D10B181C7D5}"/>
              </a:ext>
            </a:extLst>
          </p:cNvPr>
          <p:cNvSpPr txBox="1"/>
          <p:nvPr/>
        </p:nvSpPr>
        <p:spPr>
          <a:xfrm rot="900000">
            <a:off x="2492459" y="4776165"/>
            <a:ext cx="1329210" cy="400110"/>
          </a:xfrm>
          <a:prstGeom prst="rect">
            <a:avLst/>
          </a:prstGeom>
          <a:noFill/>
        </p:spPr>
        <p:txBody>
          <a:bodyPr wrap="none" rtlCol="0" anchor="b" anchorCtr="0">
            <a:spAutoFit/>
          </a:bodyPr>
          <a:lstStyle/>
          <a:p>
            <a:pPr algn="ctr"/>
            <a:r>
              <a:rPr lang="en-US" sz="2000" b="1" dirty="0">
                <a:solidFill>
                  <a:schemeClr val="bg1"/>
                </a:solidFill>
                <a:ea typeface="League Spartan" charset="0"/>
                <a:cs typeface="Poppins" pitchFamily="2" charset="77"/>
              </a:rPr>
              <a:t>COURAGE</a:t>
            </a:r>
          </a:p>
        </p:txBody>
      </p:sp>
      <p:sp>
        <p:nvSpPr>
          <p:cNvPr id="13" name="TextBox 12">
            <a:extLst>
              <a:ext uri="{FF2B5EF4-FFF2-40B4-BE49-F238E27FC236}">
                <a16:creationId xmlns:a16="http://schemas.microsoft.com/office/drawing/2014/main" id="{AFA4A2D3-6C5A-4C77-9F97-1807CBB20EE2}"/>
              </a:ext>
            </a:extLst>
          </p:cNvPr>
          <p:cNvSpPr txBox="1"/>
          <p:nvPr/>
        </p:nvSpPr>
        <p:spPr>
          <a:xfrm rot="20700000">
            <a:off x="7428351" y="4813867"/>
            <a:ext cx="1494320" cy="400110"/>
          </a:xfrm>
          <a:prstGeom prst="rect">
            <a:avLst/>
          </a:prstGeom>
          <a:noFill/>
        </p:spPr>
        <p:txBody>
          <a:bodyPr wrap="none" rtlCol="0" anchor="b" anchorCtr="0">
            <a:spAutoFit/>
          </a:bodyPr>
          <a:lstStyle/>
          <a:p>
            <a:pPr algn="ctr"/>
            <a:r>
              <a:rPr lang="en-US" sz="2000" b="1" dirty="0">
                <a:solidFill>
                  <a:schemeClr val="bg1"/>
                </a:solidFill>
                <a:ea typeface="League Spartan" charset="0"/>
                <a:cs typeface="Poppins" pitchFamily="2" charset="77"/>
              </a:rPr>
              <a:t>OPENNESS</a:t>
            </a:r>
          </a:p>
        </p:txBody>
      </p:sp>
      <p:sp>
        <p:nvSpPr>
          <p:cNvPr id="14" name="TextBox 13">
            <a:extLst>
              <a:ext uri="{FF2B5EF4-FFF2-40B4-BE49-F238E27FC236}">
                <a16:creationId xmlns:a16="http://schemas.microsoft.com/office/drawing/2014/main" id="{354474A6-27A8-4913-877D-7948B0472023}"/>
              </a:ext>
            </a:extLst>
          </p:cNvPr>
          <p:cNvSpPr txBox="1"/>
          <p:nvPr/>
        </p:nvSpPr>
        <p:spPr>
          <a:xfrm rot="3096115">
            <a:off x="3686938" y="3486689"/>
            <a:ext cx="978153" cy="400110"/>
          </a:xfrm>
          <a:prstGeom prst="rect">
            <a:avLst/>
          </a:prstGeom>
          <a:noFill/>
        </p:spPr>
        <p:txBody>
          <a:bodyPr wrap="none" rtlCol="0" anchor="b" anchorCtr="0">
            <a:spAutoFit/>
          </a:bodyPr>
          <a:lstStyle/>
          <a:p>
            <a:pPr algn="ctr"/>
            <a:r>
              <a:rPr lang="en-US" sz="2000" b="1" dirty="0">
                <a:solidFill>
                  <a:schemeClr val="bg1"/>
                </a:solidFill>
                <a:ea typeface="League Spartan" charset="0"/>
                <a:cs typeface="Poppins" pitchFamily="2" charset="77"/>
              </a:rPr>
              <a:t>FOCUS</a:t>
            </a:r>
          </a:p>
        </p:txBody>
      </p:sp>
      <p:sp>
        <p:nvSpPr>
          <p:cNvPr id="15" name="TextBox 14">
            <a:extLst>
              <a:ext uri="{FF2B5EF4-FFF2-40B4-BE49-F238E27FC236}">
                <a16:creationId xmlns:a16="http://schemas.microsoft.com/office/drawing/2014/main" id="{2A712587-FB40-404D-B669-66963D6C023D}"/>
              </a:ext>
            </a:extLst>
          </p:cNvPr>
          <p:cNvSpPr txBox="1"/>
          <p:nvPr/>
        </p:nvSpPr>
        <p:spPr>
          <a:xfrm rot="18353085">
            <a:off x="6626327" y="3432259"/>
            <a:ext cx="1260281" cy="400110"/>
          </a:xfrm>
          <a:prstGeom prst="rect">
            <a:avLst/>
          </a:prstGeom>
          <a:noFill/>
        </p:spPr>
        <p:txBody>
          <a:bodyPr wrap="none" rtlCol="0" anchor="b" anchorCtr="0">
            <a:spAutoFit/>
          </a:bodyPr>
          <a:lstStyle/>
          <a:p>
            <a:pPr algn="ctr"/>
            <a:r>
              <a:rPr lang="en-US" sz="2000" b="1" dirty="0">
                <a:solidFill>
                  <a:schemeClr val="bg1"/>
                </a:solidFill>
                <a:ea typeface="League Spartan" charset="0"/>
                <a:cs typeface="Poppins" pitchFamily="2" charset="77"/>
              </a:rPr>
              <a:t>RESPECT</a:t>
            </a:r>
          </a:p>
        </p:txBody>
      </p:sp>
      <p:sp>
        <p:nvSpPr>
          <p:cNvPr id="16" name="TextBox 15">
            <a:extLst>
              <a:ext uri="{FF2B5EF4-FFF2-40B4-BE49-F238E27FC236}">
                <a16:creationId xmlns:a16="http://schemas.microsoft.com/office/drawing/2014/main" id="{0C05DC00-55FC-4B63-93AE-B5420C27CDE7}"/>
              </a:ext>
            </a:extLst>
          </p:cNvPr>
          <p:cNvSpPr txBox="1"/>
          <p:nvPr/>
        </p:nvSpPr>
        <p:spPr>
          <a:xfrm rot="5400000">
            <a:off x="4823406" y="2792642"/>
            <a:ext cx="1760418" cy="400110"/>
          </a:xfrm>
          <a:prstGeom prst="rect">
            <a:avLst/>
          </a:prstGeom>
          <a:noFill/>
        </p:spPr>
        <p:txBody>
          <a:bodyPr wrap="none" rtlCol="0" anchor="b" anchorCtr="0">
            <a:spAutoFit/>
          </a:bodyPr>
          <a:lstStyle/>
          <a:p>
            <a:pPr algn="ctr"/>
            <a:r>
              <a:rPr lang="en-US" sz="2000" b="1" dirty="0">
                <a:solidFill>
                  <a:schemeClr val="bg1"/>
                </a:solidFill>
                <a:ea typeface="League Spartan" charset="0"/>
                <a:cs typeface="Poppins" pitchFamily="2" charset="77"/>
              </a:rPr>
              <a:t>COMMITMENT</a:t>
            </a:r>
          </a:p>
        </p:txBody>
      </p:sp>
      <p:pic>
        <p:nvPicPr>
          <p:cNvPr id="20" name="Graphic 19">
            <a:extLst>
              <a:ext uri="{FF2B5EF4-FFF2-40B4-BE49-F238E27FC236}">
                <a16:creationId xmlns:a16="http://schemas.microsoft.com/office/drawing/2014/main" id="{02F76523-79C3-4FF4-99FD-55F53836A7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2987" y="3988066"/>
            <a:ext cx="3582886" cy="2388591"/>
          </a:xfrm>
          <a:prstGeom prst="rect">
            <a:avLst/>
          </a:prstGeom>
        </p:spPr>
      </p:pic>
    </p:spTree>
    <p:extLst>
      <p:ext uri="{BB962C8B-B14F-4D97-AF65-F5344CB8AC3E}">
        <p14:creationId xmlns:p14="http://schemas.microsoft.com/office/powerpoint/2010/main" val="166514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729089-B427-43AF-8B51-F904988139C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D7F44B45-1F68-4D91-B19A-09D1F935BD4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7235AA4-82C3-4175-85E2-DE29EC06118B}"/>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B077EA4A-30F1-45A1-9842-39014EF66F18}"/>
              </a:ext>
            </a:extLst>
          </p:cNvPr>
          <p:cNvSpPr>
            <a:spLocks noGrp="1"/>
          </p:cNvSpPr>
          <p:nvPr>
            <p:ph type="title"/>
          </p:nvPr>
        </p:nvSpPr>
        <p:spPr/>
        <p:txBody>
          <a:bodyPr/>
          <a:lstStyle/>
          <a:p>
            <a:r>
              <a:rPr lang="en-ZA" dirty="0"/>
              <a:t>SCRUM Roles</a:t>
            </a:r>
          </a:p>
        </p:txBody>
      </p:sp>
      <p:sp>
        <p:nvSpPr>
          <p:cNvPr id="6" name="Text Placeholder 5">
            <a:extLst>
              <a:ext uri="{FF2B5EF4-FFF2-40B4-BE49-F238E27FC236}">
                <a16:creationId xmlns:a16="http://schemas.microsoft.com/office/drawing/2014/main" id="{BEB11A77-3B4F-44A5-8551-EC5199FC42D2}"/>
              </a:ext>
            </a:extLst>
          </p:cNvPr>
          <p:cNvSpPr>
            <a:spLocks noGrp="1"/>
          </p:cNvSpPr>
          <p:nvPr>
            <p:ph type="body" sz="quarter" idx="13"/>
          </p:nvPr>
        </p:nvSpPr>
        <p:spPr>
          <a:xfrm>
            <a:off x="424545" y="1338938"/>
            <a:ext cx="10205356" cy="370114"/>
          </a:xfrm>
        </p:spPr>
        <p:txBody>
          <a:bodyPr/>
          <a:lstStyle/>
          <a:p>
            <a:endParaRPr lang="en-ZA"/>
          </a:p>
        </p:txBody>
      </p:sp>
      <p:sp>
        <p:nvSpPr>
          <p:cNvPr id="7" name="Freeform 11">
            <a:extLst>
              <a:ext uri="{FF2B5EF4-FFF2-40B4-BE49-F238E27FC236}">
                <a16:creationId xmlns:a16="http://schemas.microsoft.com/office/drawing/2014/main" id="{987982D9-548F-4DC5-B3D1-D194598BAFE5}"/>
              </a:ext>
            </a:extLst>
          </p:cNvPr>
          <p:cNvSpPr>
            <a:spLocks noChangeArrowheads="1"/>
          </p:cNvSpPr>
          <p:nvPr/>
        </p:nvSpPr>
        <p:spPr bwMode="auto">
          <a:xfrm>
            <a:off x="1149932" y="2020360"/>
            <a:ext cx="9188405" cy="2625885"/>
          </a:xfrm>
          <a:custGeom>
            <a:avLst/>
            <a:gdLst>
              <a:gd name="connsiteX0" fmla="*/ 457106 w 16307961"/>
              <a:gd name="connsiteY0" fmla="*/ 0 h 4660528"/>
              <a:gd name="connsiteX1" fmla="*/ 4200191 w 16307961"/>
              <a:gd name="connsiteY1" fmla="*/ 0 h 4660528"/>
              <a:gd name="connsiteX2" fmla="*/ 4658528 w 16307961"/>
              <a:gd name="connsiteY2" fmla="*/ 458534 h 4660528"/>
              <a:gd name="connsiteX3" fmla="*/ 4658528 w 16307961"/>
              <a:gd name="connsiteY3" fmla="*/ 1281923 h 4660528"/>
              <a:gd name="connsiteX4" fmla="*/ 5243771 w 16307961"/>
              <a:gd name="connsiteY4" fmla="*/ 1866183 h 4660528"/>
              <a:gd name="connsiteX5" fmla="*/ 5827781 w 16307961"/>
              <a:gd name="connsiteY5" fmla="*/ 1281923 h 4660528"/>
              <a:gd name="connsiteX6" fmla="*/ 5827781 w 16307961"/>
              <a:gd name="connsiteY6" fmla="*/ 458534 h 4660528"/>
              <a:gd name="connsiteX7" fmla="*/ 6284886 w 16307961"/>
              <a:gd name="connsiteY7" fmla="*/ 0 h 4660528"/>
              <a:gd name="connsiteX8" fmla="*/ 10027972 w 16307961"/>
              <a:gd name="connsiteY8" fmla="*/ 0 h 4660528"/>
              <a:gd name="connsiteX9" fmla="*/ 10485077 w 16307961"/>
              <a:gd name="connsiteY9" fmla="*/ 458534 h 4660528"/>
              <a:gd name="connsiteX10" fmla="*/ 10485077 w 16307961"/>
              <a:gd name="connsiteY10" fmla="*/ 1281923 h 4660528"/>
              <a:gd name="connsiteX11" fmla="*/ 11070320 w 16307961"/>
              <a:gd name="connsiteY11" fmla="*/ 1866183 h 4660528"/>
              <a:gd name="connsiteX12" fmla="*/ 11654329 w 16307961"/>
              <a:gd name="connsiteY12" fmla="*/ 1281923 h 4660528"/>
              <a:gd name="connsiteX13" fmla="*/ 11654329 w 16307961"/>
              <a:gd name="connsiteY13" fmla="*/ 458534 h 4660528"/>
              <a:gd name="connsiteX14" fmla="*/ 12111434 w 16307961"/>
              <a:gd name="connsiteY14" fmla="*/ 0 h 4660528"/>
              <a:gd name="connsiteX15" fmla="*/ 15853287 w 16307961"/>
              <a:gd name="connsiteY15" fmla="*/ 0 h 4660528"/>
              <a:gd name="connsiteX16" fmla="*/ 16302341 w 16307961"/>
              <a:gd name="connsiteY16" fmla="*/ 365929 h 4660528"/>
              <a:gd name="connsiteX17" fmla="*/ 16307961 w 16307961"/>
              <a:gd name="connsiteY17" fmla="*/ 421987 h 4660528"/>
              <a:gd name="connsiteX18" fmla="*/ 16307961 w 16307961"/>
              <a:gd name="connsiteY18" fmla="*/ 4238401 h 4660528"/>
              <a:gd name="connsiteX19" fmla="*/ 16302341 w 16307961"/>
              <a:gd name="connsiteY19" fmla="*/ 4294245 h 4660528"/>
              <a:gd name="connsiteX20" fmla="*/ 15853287 w 16307961"/>
              <a:gd name="connsiteY20" fmla="*/ 4660528 h 4660528"/>
              <a:gd name="connsiteX21" fmla="*/ 11654329 w 16307961"/>
              <a:gd name="connsiteY21" fmla="*/ 4660528 h 4660528"/>
              <a:gd name="connsiteX22" fmla="*/ 11654329 w 16307961"/>
              <a:gd name="connsiteY22" fmla="*/ 3378605 h 4660528"/>
              <a:gd name="connsiteX23" fmla="*/ 11070320 w 16307961"/>
              <a:gd name="connsiteY23" fmla="*/ 2793112 h 4660528"/>
              <a:gd name="connsiteX24" fmla="*/ 10485077 w 16307961"/>
              <a:gd name="connsiteY24" fmla="*/ 3378605 h 4660528"/>
              <a:gd name="connsiteX25" fmla="*/ 10485077 w 16307961"/>
              <a:gd name="connsiteY25" fmla="*/ 4201994 h 4660528"/>
              <a:gd name="connsiteX26" fmla="*/ 10027972 w 16307961"/>
              <a:gd name="connsiteY26" fmla="*/ 4660528 h 4660528"/>
              <a:gd name="connsiteX27" fmla="*/ 6284886 w 16307961"/>
              <a:gd name="connsiteY27" fmla="*/ 4660528 h 4660528"/>
              <a:gd name="connsiteX28" fmla="*/ 5827781 w 16307961"/>
              <a:gd name="connsiteY28" fmla="*/ 4201994 h 4660528"/>
              <a:gd name="connsiteX29" fmla="*/ 5827781 w 16307961"/>
              <a:gd name="connsiteY29" fmla="*/ 3378605 h 4660528"/>
              <a:gd name="connsiteX30" fmla="*/ 5243771 w 16307961"/>
              <a:gd name="connsiteY30" fmla="*/ 2793112 h 4660528"/>
              <a:gd name="connsiteX31" fmla="*/ 4658528 w 16307961"/>
              <a:gd name="connsiteY31" fmla="*/ 3378605 h 4660528"/>
              <a:gd name="connsiteX32" fmla="*/ 4658528 w 16307961"/>
              <a:gd name="connsiteY32" fmla="*/ 4201994 h 4660528"/>
              <a:gd name="connsiteX33" fmla="*/ 4200191 w 16307961"/>
              <a:gd name="connsiteY33" fmla="*/ 4660528 h 4660528"/>
              <a:gd name="connsiteX34" fmla="*/ 457106 w 16307961"/>
              <a:gd name="connsiteY34" fmla="*/ 4660528 h 4660528"/>
              <a:gd name="connsiteX35" fmla="*/ 0 w 16307961"/>
              <a:gd name="connsiteY35" fmla="*/ 4201994 h 4660528"/>
              <a:gd name="connsiteX36" fmla="*/ 0 w 16307961"/>
              <a:gd name="connsiteY36" fmla="*/ 458534 h 4660528"/>
              <a:gd name="connsiteX37" fmla="*/ 457106 w 16307961"/>
              <a:gd name="connsiteY37" fmla="*/ 0 h 466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307961" h="4660528">
                <a:moveTo>
                  <a:pt x="457106" y="0"/>
                </a:moveTo>
                <a:lnTo>
                  <a:pt x="4200191" y="0"/>
                </a:lnTo>
                <a:cubicBezTo>
                  <a:pt x="4452770" y="0"/>
                  <a:pt x="4658528" y="204615"/>
                  <a:pt x="4658528" y="458534"/>
                </a:cubicBezTo>
                <a:lnTo>
                  <a:pt x="4658528" y="1281923"/>
                </a:lnTo>
                <a:cubicBezTo>
                  <a:pt x="4658528" y="1604868"/>
                  <a:pt x="4919731" y="1866183"/>
                  <a:pt x="5243771" y="1866183"/>
                </a:cubicBezTo>
                <a:cubicBezTo>
                  <a:pt x="5565346" y="1866183"/>
                  <a:pt x="5827781" y="1604868"/>
                  <a:pt x="5827781" y="1281923"/>
                </a:cubicBezTo>
                <a:lnTo>
                  <a:pt x="5827781" y="458534"/>
                </a:lnTo>
                <a:cubicBezTo>
                  <a:pt x="5827781" y="204615"/>
                  <a:pt x="6032308" y="0"/>
                  <a:pt x="6284886" y="0"/>
                </a:cubicBezTo>
                <a:lnTo>
                  <a:pt x="10027972" y="0"/>
                </a:lnTo>
                <a:cubicBezTo>
                  <a:pt x="10280550" y="0"/>
                  <a:pt x="10485077" y="204615"/>
                  <a:pt x="10485077" y="458534"/>
                </a:cubicBezTo>
                <a:lnTo>
                  <a:pt x="10485077" y="1281923"/>
                </a:lnTo>
                <a:cubicBezTo>
                  <a:pt x="10485077" y="1604868"/>
                  <a:pt x="10747512" y="1866183"/>
                  <a:pt x="11070320" y="1866183"/>
                </a:cubicBezTo>
                <a:cubicBezTo>
                  <a:pt x="11391894" y="1866183"/>
                  <a:pt x="11654329" y="1604868"/>
                  <a:pt x="11654329" y="1281923"/>
                </a:cubicBezTo>
                <a:lnTo>
                  <a:pt x="11654329" y="458534"/>
                </a:lnTo>
                <a:cubicBezTo>
                  <a:pt x="11654329" y="204615"/>
                  <a:pt x="11858856" y="0"/>
                  <a:pt x="12111434" y="0"/>
                </a:cubicBezTo>
                <a:lnTo>
                  <a:pt x="15853287" y="0"/>
                </a:lnTo>
                <a:cubicBezTo>
                  <a:pt x="16075373" y="0"/>
                  <a:pt x="16259723" y="156658"/>
                  <a:pt x="16302341" y="365929"/>
                </a:cubicBezTo>
                <a:lnTo>
                  <a:pt x="16307961" y="421987"/>
                </a:lnTo>
                <a:lnTo>
                  <a:pt x="16307961" y="4238401"/>
                </a:lnTo>
                <a:lnTo>
                  <a:pt x="16302341" y="4294245"/>
                </a:lnTo>
                <a:cubicBezTo>
                  <a:pt x="16259723" y="4502926"/>
                  <a:pt x="16075373" y="4660528"/>
                  <a:pt x="15853287" y="4660528"/>
                </a:cubicBezTo>
                <a:lnTo>
                  <a:pt x="11654329" y="4660528"/>
                </a:lnTo>
                <a:lnTo>
                  <a:pt x="11654329" y="3378605"/>
                </a:lnTo>
                <a:cubicBezTo>
                  <a:pt x="11654329" y="3055659"/>
                  <a:pt x="11391894" y="2793112"/>
                  <a:pt x="11070320" y="2793112"/>
                </a:cubicBezTo>
                <a:cubicBezTo>
                  <a:pt x="10747512" y="2793112"/>
                  <a:pt x="10485077" y="3055659"/>
                  <a:pt x="10485077" y="3378605"/>
                </a:cubicBezTo>
                <a:lnTo>
                  <a:pt x="10485077" y="4201994"/>
                </a:lnTo>
                <a:cubicBezTo>
                  <a:pt x="10485077" y="4454680"/>
                  <a:pt x="10280550" y="4660528"/>
                  <a:pt x="10027972" y="4660528"/>
                </a:cubicBezTo>
                <a:lnTo>
                  <a:pt x="6284886" y="4660528"/>
                </a:lnTo>
                <a:cubicBezTo>
                  <a:pt x="6032308" y="4660528"/>
                  <a:pt x="5827781" y="4454680"/>
                  <a:pt x="5827781" y="4201994"/>
                </a:cubicBezTo>
                <a:lnTo>
                  <a:pt x="5827781" y="3378605"/>
                </a:lnTo>
                <a:cubicBezTo>
                  <a:pt x="5827781" y="3055659"/>
                  <a:pt x="5565346" y="2793112"/>
                  <a:pt x="5243771" y="2793112"/>
                </a:cubicBezTo>
                <a:cubicBezTo>
                  <a:pt x="4919731" y="2793112"/>
                  <a:pt x="4658528" y="3055659"/>
                  <a:pt x="4658528" y="3378605"/>
                </a:cubicBezTo>
                <a:lnTo>
                  <a:pt x="4658528" y="4201994"/>
                </a:lnTo>
                <a:cubicBezTo>
                  <a:pt x="4658528" y="4454680"/>
                  <a:pt x="4452770" y="4660528"/>
                  <a:pt x="4200191" y="4660528"/>
                </a:cubicBezTo>
                <a:lnTo>
                  <a:pt x="457106" y="4660528"/>
                </a:lnTo>
                <a:cubicBezTo>
                  <a:pt x="205759" y="4660528"/>
                  <a:pt x="0" y="4454680"/>
                  <a:pt x="0" y="4201994"/>
                </a:cubicBezTo>
                <a:lnTo>
                  <a:pt x="0" y="458534"/>
                </a:lnTo>
                <a:cubicBezTo>
                  <a:pt x="0" y="204615"/>
                  <a:pt x="205759" y="0"/>
                  <a:pt x="457106" y="0"/>
                </a:cubicBezTo>
                <a:close/>
              </a:path>
            </a:pathLst>
          </a:custGeom>
          <a:solidFill>
            <a:schemeClr val="bg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600" dirty="0"/>
          </a:p>
        </p:txBody>
      </p:sp>
      <p:sp useBgFill="1">
        <p:nvSpPr>
          <p:cNvPr id="8" name="Freeform 2">
            <a:extLst>
              <a:ext uri="{FF2B5EF4-FFF2-40B4-BE49-F238E27FC236}">
                <a16:creationId xmlns:a16="http://schemas.microsoft.com/office/drawing/2014/main" id="{AADFF3A3-84C5-438A-9315-E4DA151CE478}"/>
              </a:ext>
            </a:extLst>
          </p:cNvPr>
          <p:cNvSpPr>
            <a:spLocks noChangeArrowheads="1"/>
          </p:cNvSpPr>
          <p:nvPr/>
        </p:nvSpPr>
        <p:spPr bwMode="auto">
          <a:xfrm>
            <a:off x="1299933" y="2161180"/>
            <a:ext cx="2341880" cy="2341879"/>
          </a:xfrm>
          <a:custGeom>
            <a:avLst/>
            <a:gdLst>
              <a:gd name="T0" fmla="*/ 3371 w 3372"/>
              <a:gd name="T1" fmla="*/ 1685 h 3372"/>
              <a:gd name="T2" fmla="*/ 1685 w 3372"/>
              <a:gd name="T3" fmla="*/ 3371 h 3372"/>
              <a:gd name="T4" fmla="*/ 1685 w 3372"/>
              <a:gd name="T5" fmla="*/ 3371 h 3372"/>
              <a:gd name="T6" fmla="*/ 0 w 3372"/>
              <a:gd name="T7" fmla="*/ 1685 h 3372"/>
              <a:gd name="T8" fmla="*/ 0 w 3372"/>
              <a:gd name="T9" fmla="*/ 1685 h 3372"/>
              <a:gd name="T10" fmla="*/ 1685 w 3372"/>
              <a:gd name="T11" fmla="*/ 0 h 3372"/>
              <a:gd name="T12" fmla="*/ 1685 w 3372"/>
              <a:gd name="T13" fmla="*/ 0 h 3372"/>
              <a:gd name="T14" fmla="*/ 3371 w 3372"/>
              <a:gd name="T15" fmla="*/ 1685 h 3372"/>
              <a:gd name="T16" fmla="*/ 3371 w 3372"/>
              <a:gd name="T17" fmla="*/ 1685 h 3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2" h="3372">
                <a:moveTo>
                  <a:pt x="3371" y="1685"/>
                </a:moveTo>
                <a:cubicBezTo>
                  <a:pt x="3371" y="2616"/>
                  <a:pt x="2616" y="3371"/>
                  <a:pt x="1685" y="3371"/>
                </a:cubicBezTo>
                <a:lnTo>
                  <a:pt x="1685" y="3371"/>
                </a:lnTo>
                <a:cubicBezTo>
                  <a:pt x="755" y="3371"/>
                  <a:pt x="0" y="2616"/>
                  <a:pt x="0" y="1685"/>
                </a:cubicBezTo>
                <a:lnTo>
                  <a:pt x="0" y="1685"/>
                </a:lnTo>
                <a:cubicBezTo>
                  <a:pt x="0" y="754"/>
                  <a:pt x="755" y="0"/>
                  <a:pt x="1685" y="0"/>
                </a:cubicBezTo>
                <a:lnTo>
                  <a:pt x="1685" y="0"/>
                </a:lnTo>
                <a:cubicBezTo>
                  <a:pt x="2616" y="0"/>
                  <a:pt x="3371" y="754"/>
                  <a:pt x="3371" y="1685"/>
                </a:cubicBezTo>
                <a:lnTo>
                  <a:pt x="3371" y="1685"/>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useBgFill="1">
        <p:nvSpPr>
          <p:cNvPr id="9" name="Freeform 3">
            <a:extLst>
              <a:ext uri="{FF2B5EF4-FFF2-40B4-BE49-F238E27FC236}">
                <a16:creationId xmlns:a16="http://schemas.microsoft.com/office/drawing/2014/main" id="{31D54322-7E55-4E9C-9851-5404CF5E2D13}"/>
              </a:ext>
            </a:extLst>
          </p:cNvPr>
          <p:cNvSpPr>
            <a:spLocks noChangeArrowheads="1"/>
          </p:cNvSpPr>
          <p:nvPr/>
        </p:nvSpPr>
        <p:spPr bwMode="auto">
          <a:xfrm>
            <a:off x="4590812" y="2161180"/>
            <a:ext cx="2341877" cy="2341879"/>
          </a:xfrm>
          <a:custGeom>
            <a:avLst/>
            <a:gdLst>
              <a:gd name="T0" fmla="*/ 3371 w 3372"/>
              <a:gd name="T1" fmla="*/ 1685 h 3372"/>
              <a:gd name="T2" fmla="*/ 1685 w 3372"/>
              <a:gd name="T3" fmla="*/ 3371 h 3372"/>
              <a:gd name="T4" fmla="*/ 1685 w 3372"/>
              <a:gd name="T5" fmla="*/ 3371 h 3372"/>
              <a:gd name="T6" fmla="*/ 0 w 3372"/>
              <a:gd name="T7" fmla="*/ 1685 h 3372"/>
              <a:gd name="T8" fmla="*/ 0 w 3372"/>
              <a:gd name="T9" fmla="*/ 1685 h 3372"/>
              <a:gd name="T10" fmla="*/ 1685 w 3372"/>
              <a:gd name="T11" fmla="*/ 0 h 3372"/>
              <a:gd name="T12" fmla="*/ 1685 w 3372"/>
              <a:gd name="T13" fmla="*/ 0 h 3372"/>
              <a:gd name="T14" fmla="*/ 3371 w 3372"/>
              <a:gd name="T15" fmla="*/ 1685 h 3372"/>
              <a:gd name="T16" fmla="*/ 3371 w 3372"/>
              <a:gd name="T17" fmla="*/ 1685 h 3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2" h="3372">
                <a:moveTo>
                  <a:pt x="3371" y="1685"/>
                </a:moveTo>
                <a:cubicBezTo>
                  <a:pt x="3371" y="2616"/>
                  <a:pt x="2616" y="3371"/>
                  <a:pt x="1685" y="3371"/>
                </a:cubicBezTo>
                <a:lnTo>
                  <a:pt x="1685" y="3371"/>
                </a:lnTo>
                <a:cubicBezTo>
                  <a:pt x="754" y="3371"/>
                  <a:pt x="0" y="2616"/>
                  <a:pt x="0" y="1685"/>
                </a:cubicBezTo>
                <a:lnTo>
                  <a:pt x="0" y="1685"/>
                </a:lnTo>
                <a:cubicBezTo>
                  <a:pt x="0" y="754"/>
                  <a:pt x="754" y="0"/>
                  <a:pt x="1685" y="0"/>
                </a:cubicBezTo>
                <a:lnTo>
                  <a:pt x="1685" y="0"/>
                </a:lnTo>
                <a:cubicBezTo>
                  <a:pt x="2616" y="0"/>
                  <a:pt x="3371" y="754"/>
                  <a:pt x="3371" y="1685"/>
                </a:cubicBezTo>
                <a:lnTo>
                  <a:pt x="3371" y="1685"/>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useBgFill="1">
        <p:nvSpPr>
          <p:cNvPr id="10" name="Freeform 4">
            <a:extLst>
              <a:ext uri="{FF2B5EF4-FFF2-40B4-BE49-F238E27FC236}">
                <a16:creationId xmlns:a16="http://schemas.microsoft.com/office/drawing/2014/main" id="{F9E638CF-C51D-4890-89EB-363D3B62C92F}"/>
              </a:ext>
            </a:extLst>
          </p:cNvPr>
          <p:cNvSpPr>
            <a:spLocks noChangeArrowheads="1"/>
          </p:cNvSpPr>
          <p:nvPr/>
        </p:nvSpPr>
        <p:spPr bwMode="auto">
          <a:xfrm>
            <a:off x="7878626" y="2161180"/>
            <a:ext cx="2341877" cy="2341879"/>
          </a:xfrm>
          <a:custGeom>
            <a:avLst/>
            <a:gdLst>
              <a:gd name="T0" fmla="*/ 3371 w 3372"/>
              <a:gd name="T1" fmla="*/ 1685 h 3372"/>
              <a:gd name="T2" fmla="*/ 1686 w 3372"/>
              <a:gd name="T3" fmla="*/ 3371 h 3372"/>
              <a:gd name="T4" fmla="*/ 1686 w 3372"/>
              <a:gd name="T5" fmla="*/ 3371 h 3372"/>
              <a:gd name="T6" fmla="*/ 0 w 3372"/>
              <a:gd name="T7" fmla="*/ 1685 h 3372"/>
              <a:gd name="T8" fmla="*/ 0 w 3372"/>
              <a:gd name="T9" fmla="*/ 1685 h 3372"/>
              <a:gd name="T10" fmla="*/ 1686 w 3372"/>
              <a:gd name="T11" fmla="*/ 0 h 3372"/>
              <a:gd name="T12" fmla="*/ 1686 w 3372"/>
              <a:gd name="T13" fmla="*/ 0 h 3372"/>
              <a:gd name="T14" fmla="*/ 3371 w 3372"/>
              <a:gd name="T15" fmla="*/ 1685 h 3372"/>
              <a:gd name="T16" fmla="*/ 3371 w 3372"/>
              <a:gd name="T17" fmla="*/ 1685 h 3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72" h="3372">
                <a:moveTo>
                  <a:pt x="3371" y="1685"/>
                </a:moveTo>
                <a:cubicBezTo>
                  <a:pt x="3371" y="2616"/>
                  <a:pt x="2617" y="3371"/>
                  <a:pt x="1686" y="3371"/>
                </a:cubicBezTo>
                <a:lnTo>
                  <a:pt x="1686" y="3371"/>
                </a:lnTo>
                <a:cubicBezTo>
                  <a:pt x="755" y="3371"/>
                  <a:pt x="0" y="2616"/>
                  <a:pt x="0" y="1685"/>
                </a:cubicBezTo>
                <a:lnTo>
                  <a:pt x="0" y="1685"/>
                </a:lnTo>
                <a:cubicBezTo>
                  <a:pt x="0" y="754"/>
                  <a:pt x="755" y="0"/>
                  <a:pt x="1686" y="0"/>
                </a:cubicBezTo>
                <a:lnTo>
                  <a:pt x="1686" y="0"/>
                </a:lnTo>
                <a:cubicBezTo>
                  <a:pt x="2617" y="0"/>
                  <a:pt x="3371" y="754"/>
                  <a:pt x="3371" y="1685"/>
                </a:cubicBezTo>
                <a:lnTo>
                  <a:pt x="3371" y="1685"/>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600" dirty="0"/>
          </a:p>
        </p:txBody>
      </p:sp>
      <p:sp>
        <p:nvSpPr>
          <p:cNvPr id="11" name="Subtitle 2">
            <a:extLst>
              <a:ext uri="{FF2B5EF4-FFF2-40B4-BE49-F238E27FC236}">
                <a16:creationId xmlns:a16="http://schemas.microsoft.com/office/drawing/2014/main" id="{8DED314C-97EA-4346-8A12-1A184B27CF41}"/>
              </a:ext>
            </a:extLst>
          </p:cNvPr>
          <p:cNvSpPr txBox="1">
            <a:spLocks/>
          </p:cNvSpPr>
          <p:nvPr/>
        </p:nvSpPr>
        <p:spPr>
          <a:xfrm>
            <a:off x="1124579" y="4918805"/>
            <a:ext cx="2692588" cy="869768"/>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8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800" dirty="0">
              <a:solidFill>
                <a:schemeClr val="tx1"/>
              </a:solidFill>
              <a:latin typeface="+mn-lt"/>
              <a:ea typeface="Lato Light" panose="020F0502020204030203" pitchFamily="34" charset="0"/>
              <a:cs typeface="Mukta ExtraLight" panose="020B0000000000000000" pitchFamily="34" charset="77"/>
            </a:endParaRPr>
          </a:p>
        </p:txBody>
      </p:sp>
      <p:sp>
        <p:nvSpPr>
          <p:cNvPr id="12" name="Subtitle 2">
            <a:extLst>
              <a:ext uri="{FF2B5EF4-FFF2-40B4-BE49-F238E27FC236}">
                <a16:creationId xmlns:a16="http://schemas.microsoft.com/office/drawing/2014/main" id="{3E6B5766-E8F7-4373-9A49-AF42DEF612C9}"/>
              </a:ext>
            </a:extLst>
          </p:cNvPr>
          <p:cNvSpPr txBox="1">
            <a:spLocks/>
          </p:cNvSpPr>
          <p:nvPr/>
        </p:nvSpPr>
        <p:spPr>
          <a:xfrm>
            <a:off x="4397841" y="4918805"/>
            <a:ext cx="2692588" cy="869768"/>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8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800" dirty="0">
              <a:solidFill>
                <a:schemeClr val="tx1"/>
              </a:solidFill>
              <a:latin typeface="+mn-lt"/>
              <a:ea typeface="Lato Light" panose="020F0502020204030203" pitchFamily="34" charset="0"/>
              <a:cs typeface="Mukta ExtraLight" panose="020B0000000000000000" pitchFamily="34" charset="77"/>
            </a:endParaRPr>
          </a:p>
        </p:txBody>
      </p:sp>
      <p:sp>
        <p:nvSpPr>
          <p:cNvPr id="13" name="Subtitle 2">
            <a:extLst>
              <a:ext uri="{FF2B5EF4-FFF2-40B4-BE49-F238E27FC236}">
                <a16:creationId xmlns:a16="http://schemas.microsoft.com/office/drawing/2014/main" id="{CC261A32-A64E-44E8-BA66-04195A7B652B}"/>
              </a:ext>
            </a:extLst>
          </p:cNvPr>
          <p:cNvSpPr txBox="1">
            <a:spLocks/>
          </p:cNvSpPr>
          <p:nvPr/>
        </p:nvSpPr>
        <p:spPr>
          <a:xfrm>
            <a:off x="7703269" y="4918805"/>
            <a:ext cx="2692588" cy="869768"/>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800" dirty="0">
                <a:solidFill>
                  <a:schemeClr val="tx1"/>
                </a:solidFill>
                <a:latin typeface="+mn-lt"/>
                <a:ea typeface="Lato Light" panose="020F0502020204030203" pitchFamily="34" charset="0"/>
                <a:cs typeface="Mukta ExtraLight" panose="020B0000000000000000" pitchFamily="34" charset="77"/>
              </a:rPr>
              <a:t>Lorem ipsum dolor sit amet, cum modo comprehensam in.</a:t>
            </a:r>
            <a:endParaRPr lang="en-US" sz="1800" dirty="0">
              <a:solidFill>
                <a:schemeClr val="tx1"/>
              </a:solidFill>
              <a:latin typeface="+mn-lt"/>
              <a:ea typeface="Lato Light" panose="020F0502020204030203" pitchFamily="34" charset="0"/>
              <a:cs typeface="Mukta ExtraLight" panose="020B0000000000000000" pitchFamily="34" charset="77"/>
            </a:endParaRPr>
          </a:p>
        </p:txBody>
      </p:sp>
      <p:sp>
        <p:nvSpPr>
          <p:cNvPr id="14" name="TextBox 13">
            <a:extLst>
              <a:ext uri="{FF2B5EF4-FFF2-40B4-BE49-F238E27FC236}">
                <a16:creationId xmlns:a16="http://schemas.microsoft.com/office/drawing/2014/main" id="{F15A590C-6703-42C0-8E41-B56B2179A305}"/>
              </a:ext>
            </a:extLst>
          </p:cNvPr>
          <p:cNvSpPr txBox="1"/>
          <p:nvPr/>
        </p:nvSpPr>
        <p:spPr>
          <a:xfrm>
            <a:off x="1878401" y="3693062"/>
            <a:ext cx="1184941" cy="646331"/>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PRODUCT</a:t>
            </a:r>
          </a:p>
          <a:p>
            <a:pPr algn="ctr"/>
            <a:r>
              <a:rPr lang="en-US" b="1" dirty="0">
                <a:solidFill>
                  <a:schemeClr val="tx2"/>
                </a:solidFill>
                <a:ea typeface="League Spartan" charset="0"/>
                <a:cs typeface="Poppins" pitchFamily="2" charset="77"/>
              </a:rPr>
              <a:t>OWNER</a:t>
            </a:r>
          </a:p>
        </p:txBody>
      </p:sp>
      <p:sp>
        <p:nvSpPr>
          <p:cNvPr id="15" name="TextBox 14">
            <a:extLst>
              <a:ext uri="{FF2B5EF4-FFF2-40B4-BE49-F238E27FC236}">
                <a16:creationId xmlns:a16="http://schemas.microsoft.com/office/drawing/2014/main" id="{FA403170-F382-4530-8ABB-E85877AFCBF6}"/>
              </a:ext>
            </a:extLst>
          </p:cNvPr>
          <p:cNvSpPr txBox="1"/>
          <p:nvPr/>
        </p:nvSpPr>
        <p:spPr>
          <a:xfrm>
            <a:off x="4861524" y="3693062"/>
            <a:ext cx="1765228" cy="646331"/>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DEVELOPMENT</a:t>
            </a:r>
          </a:p>
          <a:p>
            <a:pPr algn="ctr"/>
            <a:r>
              <a:rPr lang="en-US" b="1" dirty="0">
                <a:solidFill>
                  <a:schemeClr val="tx2"/>
                </a:solidFill>
                <a:ea typeface="League Spartan" charset="0"/>
                <a:cs typeface="Poppins" pitchFamily="2" charset="77"/>
              </a:rPr>
              <a:t>TEAM</a:t>
            </a:r>
          </a:p>
        </p:txBody>
      </p:sp>
      <p:sp>
        <p:nvSpPr>
          <p:cNvPr id="16" name="TextBox 15">
            <a:extLst>
              <a:ext uri="{FF2B5EF4-FFF2-40B4-BE49-F238E27FC236}">
                <a16:creationId xmlns:a16="http://schemas.microsoft.com/office/drawing/2014/main" id="{BBAFD867-3A44-4416-A4B0-6E1745072F64}"/>
              </a:ext>
            </a:extLst>
          </p:cNvPr>
          <p:cNvSpPr txBox="1"/>
          <p:nvPr/>
        </p:nvSpPr>
        <p:spPr>
          <a:xfrm>
            <a:off x="8522015" y="3693062"/>
            <a:ext cx="1055097" cy="646331"/>
          </a:xfrm>
          <a:prstGeom prst="rect">
            <a:avLst/>
          </a:prstGeom>
          <a:noFill/>
        </p:spPr>
        <p:txBody>
          <a:bodyPr wrap="none" rtlCol="0" anchor="ctr" anchorCtr="0">
            <a:spAutoFit/>
          </a:bodyPr>
          <a:lstStyle/>
          <a:p>
            <a:pPr algn="ctr"/>
            <a:r>
              <a:rPr lang="en-US" b="1" dirty="0">
                <a:solidFill>
                  <a:schemeClr val="tx2"/>
                </a:solidFill>
                <a:ea typeface="League Spartan" charset="0"/>
                <a:cs typeface="Poppins" pitchFamily="2" charset="77"/>
              </a:rPr>
              <a:t>SCRUM</a:t>
            </a:r>
          </a:p>
          <a:p>
            <a:pPr algn="ctr"/>
            <a:r>
              <a:rPr lang="en-US" b="1" dirty="0">
                <a:solidFill>
                  <a:schemeClr val="tx2"/>
                </a:solidFill>
                <a:ea typeface="League Spartan" charset="0"/>
                <a:cs typeface="Poppins" pitchFamily="2" charset="77"/>
              </a:rPr>
              <a:t>MASTER</a:t>
            </a:r>
          </a:p>
        </p:txBody>
      </p:sp>
      <p:pic>
        <p:nvPicPr>
          <p:cNvPr id="25" name="Graphic 24" descr="User">
            <a:extLst>
              <a:ext uri="{FF2B5EF4-FFF2-40B4-BE49-F238E27FC236}">
                <a16:creationId xmlns:a16="http://schemas.microsoft.com/office/drawing/2014/main" id="{2B94328D-03EF-49D1-843F-C187C0EE62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3650" y="2295193"/>
            <a:ext cx="1554441" cy="1554441"/>
          </a:xfrm>
          <a:prstGeom prst="rect">
            <a:avLst/>
          </a:prstGeom>
        </p:spPr>
      </p:pic>
      <p:pic>
        <p:nvPicPr>
          <p:cNvPr id="26" name="Graphic 25" descr="User">
            <a:extLst>
              <a:ext uri="{FF2B5EF4-FFF2-40B4-BE49-F238E27FC236}">
                <a16:creationId xmlns:a16="http://schemas.microsoft.com/office/drawing/2014/main" id="{286B3A34-0C22-4EBD-8304-1F13410BB0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2342" y="2284307"/>
            <a:ext cx="1554441" cy="1554441"/>
          </a:xfrm>
          <a:prstGeom prst="rect">
            <a:avLst/>
          </a:prstGeom>
        </p:spPr>
      </p:pic>
      <p:grpSp>
        <p:nvGrpSpPr>
          <p:cNvPr id="27" name="Group 26">
            <a:extLst>
              <a:ext uri="{FF2B5EF4-FFF2-40B4-BE49-F238E27FC236}">
                <a16:creationId xmlns:a16="http://schemas.microsoft.com/office/drawing/2014/main" id="{26A67866-7AD1-4CFC-BA64-60A256C19C25}"/>
              </a:ext>
            </a:extLst>
          </p:cNvPr>
          <p:cNvGrpSpPr/>
          <p:nvPr/>
        </p:nvGrpSpPr>
        <p:grpSpPr>
          <a:xfrm>
            <a:off x="4675259" y="2469037"/>
            <a:ext cx="2172982" cy="1224025"/>
            <a:chOff x="5376053" y="1569073"/>
            <a:chExt cx="1719940" cy="968830"/>
          </a:xfrm>
        </p:grpSpPr>
        <p:pic>
          <p:nvPicPr>
            <p:cNvPr id="28" name="Graphic 27" descr="User">
              <a:extLst>
                <a:ext uri="{FF2B5EF4-FFF2-40B4-BE49-F238E27FC236}">
                  <a16:creationId xmlns:a16="http://schemas.microsoft.com/office/drawing/2014/main" id="{1D6C87F2-2BCB-493C-B113-95A39A8FBE3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76053" y="1569073"/>
              <a:ext cx="914400" cy="914400"/>
            </a:xfrm>
            <a:prstGeom prst="rect">
              <a:avLst/>
            </a:prstGeom>
          </p:spPr>
        </p:pic>
        <p:pic>
          <p:nvPicPr>
            <p:cNvPr id="29" name="Graphic 28" descr="User">
              <a:extLst>
                <a:ext uri="{FF2B5EF4-FFF2-40B4-BE49-F238E27FC236}">
                  <a16:creationId xmlns:a16="http://schemas.microsoft.com/office/drawing/2014/main" id="{5444245F-F143-4D74-AF38-2E310A9701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81593" y="1569073"/>
              <a:ext cx="914400" cy="914400"/>
            </a:xfrm>
            <a:prstGeom prst="rect">
              <a:avLst/>
            </a:prstGeom>
          </p:spPr>
        </p:pic>
        <p:pic>
          <p:nvPicPr>
            <p:cNvPr id="30" name="Graphic 29" descr="User">
              <a:extLst>
                <a:ext uri="{FF2B5EF4-FFF2-40B4-BE49-F238E27FC236}">
                  <a16:creationId xmlns:a16="http://schemas.microsoft.com/office/drawing/2014/main" id="{9254DB40-48D1-4C8E-A6FC-567BE5873B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8823" y="1623503"/>
              <a:ext cx="914400" cy="914400"/>
            </a:xfrm>
            <a:prstGeom prst="rect">
              <a:avLst/>
            </a:prstGeom>
          </p:spPr>
        </p:pic>
      </p:grpSp>
    </p:spTree>
    <p:extLst>
      <p:ext uri="{BB962C8B-B14F-4D97-AF65-F5344CB8AC3E}">
        <p14:creationId xmlns:p14="http://schemas.microsoft.com/office/powerpoint/2010/main" val="314562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E3A5CC-6E1F-47AD-9977-3272CCD5DDCD}"/>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1901103-DA9B-4FC4-9DD3-33D8015BCFE0}"/>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8C7C0C7-01CB-431D-A077-52AF65A43A5B}"/>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4DD73873-C50F-4A0C-A3E0-62C1A3109DE0}"/>
              </a:ext>
            </a:extLst>
          </p:cNvPr>
          <p:cNvSpPr>
            <a:spLocks noGrp="1"/>
          </p:cNvSpPr>
          <p:nvPr>
            <p:ph type="title"/>
          </p:nvPr>
        </p:nvSpPr>
        <p:spPr/>
        <p:txBody>
          <a:bodyPr/>
          <a:lstStyle/>
          <a:p>
            <a:r>
              <a:rPr lang="en-ZA" dirty="0"/>
              <a:t>SCRUM Core Values</a:t>
            </a:r>
          </a:p>
        </p:txBody>
      </p:sp>
      <p:sp>
        <p:nvSpPr>
          <p:cNvPr id="6" name="Text Placeholder 5">
            <a:extLst>
              <a:ext uri="{FF2B5EF4-FFF2-40B4-BE49-F238E27FC236}">
                <a16:creationId xmlns:a16="http://schemas.microsoft.com/office/drawing/2014/main" id="{6C245F5A-9B9C-45F0-8F5A-8593212A3F91}"/>
              </a:ext>
            </a:extLst>
          </p:cNvPr>
          <p:cNvSpPr>
            <a:spLocks noGrp="1"/>
          </p:cNvSpPr>
          <p:nvPr>
            <p:ph type="body" sz="quarter" idx="13"/>
          </p:nvPr>
        </p:nvSpPr>
        <p:spPr/>
        <p:txBody>
          <a:bodyPr/>
          <a:lstStyle/>
          <a:p>
            <a:endParaRPr lang="en-ZA"/>
          </a:p>
        </p:txBody>
      </p:sp>
      <p:sp>
        <p:nvSpPr>
          <p:cNvPr id="7" name="TextBox 6">
            <a:extLst>
              <a:ext uri="{FF2B5EF4-FFF2-40B4-BE49-F238E27FC236}">
                <a16:creationId xmlns:a16="http://schemas.microsoft.com/office/drawing/2014/main" id="{714673D3-8769-41F8-8F7F-71B7E6EC12C9}"/>
              </a:ext>
            </a:extLst>
          </p:cNvPr>
          <p:cNvSpPr txBox="1"/>
          <p:nvPr/>
        </p:nvSpPr>
        <p:spPr>
          <a:xfrm>
            <a:off x="4464482" y="3291229"/>
            <a:ext cx="2627834" cy="954107"/>
          </a:xfrm>
          <a:prstGeom prst="rect">
            <a:avLst/>
          </a:prstGeom>
          <a:noFill/>
        </p:spPr>
        <p:txBody>
          <a:bodyPr wrap="square" rtlCol="0" anchor="ctr">
            <a:spAutoFit/>
          </a:bodyPr>
          <a:lstStyle/>
          <a:p>
            <a:pPr algn="ctr"/>
            <a:r>
              <a:rPr lang="en-US" sz="2800" b="1" dirty="0">
                <a:solidFill>
                  <a:schemeClr val="tx2"/>
                </a:solidFill>
                <a:cs typeface="Poppins" pitchFamily="2" charset="77"/>
              </a:rPr>
              <a:t>SCRUM EVENT STRUCTURE</a:t>
            </a:r>
          </a:p>
        </p:txBody>
      </p:sp>
      <p:grpSp>
        <p:nvGrpSpPr>
          <p:cNvPr id="8" name="Group 7">
            <a:extLst>
              <a:ext uri="{FF2B5EF4-FFF2-40B4-BE49-F238E27FC236}">
                <a16:creationId xmlns:a16="http://schemas.microsoft.com/office/drawing/2014/main" id="{F2A7EA39-7F6D-4E4A-B3D4-673EA4A3A41E}"/>
              </a:ext>
            </a:extLst>
          </p:cNvPr>
          <p:cNvGrpSpPr/>
          <p:nvPr/>
        </p:nvGrpSpPr>
        <p:grpSpPr>
          <a:xfrm>
            <a:off x="3395320" y="1725378"/>
            <a:ext cx="4771125" cy="4261635"/>
            <a:chOff x="7314972" y="3059762"/>
            <a:chExt cx="9747708" cy="8706788"/>
          </a:xfrm>
        </p:grpSpPr>
        <p:sp>
          <p:nvSpPr>
            <p:cNvPr id="9" name="Right Triangle 8">
              <a:extLst>
                <a:ext uri="{FF2B5EF4-FFF2-40B4-BE49-F238E27FC236}">
                  <a16:creationId xmlns:a16="http://schemas.microsoft.com/office/drawing/2014/main" id="{45F2C255-FAD4-47A4-8EC3-B1A26EA71620}"/>
                </a:ext>
              </a:extLst>
            </p:cNvPr>
            <p:cNvSpPr/>
            <p:nvPr/>
          </p:nvSpPr>
          <p:spPr>
            <a:xfrm rot="10800000">
              <a:off x="8214370" y="3059762"/>
              <a:ext cx="2232650" cy="2232650"/>
            </a:xfrm>
            <a:prstGeom prst="rtTriangle">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10" name="Freeform 42">
              <a:extLst>
                <a:ext uri="{FF2B5EF4-FFF2-40B4-BE49-F238E27FC236}">
                  <a16:creationId xmlns:a16="http://schemas.microsoft.com/office/drawing/2014/main" id="{815C2742-DBE1-4CB7-85ED-337283EB5AF0}"/>
                </a:ext>
              </a:extLst>
            </p:cNvPr>
            <p:cNvSpPr/>
            <p:nvPr/>
          </p:nvSpPr>
          <p:spPr>
            <a:xfrm>
              <a:off x="14410894" y="3510926"/>
              <a:ext cx="2651786" cy="3290331"/>
            </a:xfrm>
            <a:custGeom>
              <a:avLst/>
              <a:gdLst>
                <a:gd name="connsiteX0" fmla="*/ 1289017 w 2651786"/>
                <a:gd name="connsiteY0" fmla="*/ 0 h 3290331"/>
                <a:gd name="connsiteX1" fmla="*/ 1387358 w 2651786"/>
                <a:gd name="connsiteY1" fmla="*/ 103146 h 3290331"/>
                <a:gd name="connsiteX2" fmla="*/ 2647754 w 2651786"/>
                <a:gd name="connsiteY2" fmla="*/ 3130843 h 3290331"/>
                <a:gd name="connsiteX3" fmla="*/ 2651786 w 2651786"/>
                <a:gd name="connsiteY3" fmla="*/ 3290331 h 3290331"/>
                <a:gd name="connsiteX4" fmla="*/ 831025 w 2651786"/>
                <a:gd name="connsiteY4" fmla="*/ 3290331 h 3290331"/>
                <a:gd name="connsiteX5" fmla="*/ 829361 w 2651786"/>
                <a:gd name="connsiteY5" fmla="*/ 3224539 h 3290331"/>
                <a:gd name="connsiteX6" fmla="*/ 135631 w 2651786"/>
                <a:gd name="connsiteY6" fmla="*/ 1438248 h 3290331"/>
                <a:gd name="connsiteX7" fmla="*/ 0 w 2651786"/>
                <a:gd name="connsiteY7" fmla="*/ 1289017 h 3290331"/>
                <a:gd name="connsiteX8" fmla="*/ 1289017 w 2651786"/>
                <a:gd name="connsiteY8" fmla="*/ 0 h 32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786" h="3290331">
                  <a:moveTo>
                    <a:pt x="1289017" y="0"/>
                  </a:moveTo>
                  <a:lnTo>
                    <a:pt x="1387358" y="103146"/>
                  </a:lnTo>
                  <a:cubicBezTo>
                    <a:pt x="2121935" y="911361"/>
                    <a:pt x="2588772" y="1967299"/>
                    <a:pt x="2647754" y="3130843"/>
                  </a:cubicBezTo>
                  <a:lnTo>
                    <a:pt x="2651786" y="3290331"/>
                  </a:lnTo>
                  <a:lnTo>
                    <a:pt x="831025" y="3290331"/>
                  </a:lnTo>
                  <a:lnTo>
                    <a:pt x="829361" y="3224539"/>
                  </a:lnTo>
                  <a:cubicBezTo>
                    <a:pt x="795044" y="2547540"/>
                    <a:pt x="540369" y="1928677"/>
                    <a:pt x="135631" y="1438248"/>
                  </a:cubicBezTo>
                  <a:lnTo>
                    <a:pt x="0" y="1289017"/>
                  </a:lnTo>
                  <a:lnTo>
                    <a:pt x="128901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11" name="Freeform 41">
              <a:extLst>
                <a:ext uri="{FF2B5EF4-FFF2-40B4-BE49-F238E27FC236}">
                  <a16:creationId xmlns:a16="http://schemas.microsoft.com/office/drawing/2014/main" id="{7DBDD6B3-5CA9-4730-8973-2AB68E700027}"/>
                </a:ext>
              </a:extLst>
            </p:cNvPr>
            <p:cNvSpPr/>
            <p:nvPr/>
          </p:nvSpPr>
          <p:spPr>
            <a:xfrm>
              <a:off x="7314972" y="3510926"/>
              <a:ext cx="2651785" cy="3290331"/>
            </a:xfrm>
            <a:custGeom>
              <a:avLst/>
              <a:gdLst>
                <a:gd name="connsiteX0" fmla="*/ 1362768 w 2651785"/>
                <a:gd name="connsiteY0" fmla="*/ 0 h 3290331"/>
                <a:gd name="connsiteX1" fmla="*/ 2651785 w 2651785"/>
                <a:gd name="connsiteY1" fmla="*/ 1289017 h 3290331"/>
                <a:gd name="connsiteX2" fmla="*/ 2516154 w 2651785"/>
                <a:gd name="connsiteY2" fmla="*/ 1438248 h 3290331"/>
                <a:gd name="connsiteX3" fmla="*/ 1822424 w 2651785"/>
                <a:gd name="connsiteY3" fmla="*/ 3224539 h 3290331"/>
                <a:gd name="connsiteX4" fmla="*/ 1820760 w 2651785"/>
                <a:gd name="connsiteY4" fmla="*/ 3290331 h 3290331"/>
                <a:gd name="connsiteX5" fmla="*/ 0 w 2651785"/>
                <a:gd name="connsiteY5" fmla="*/ 3290331 h 3290331"/>
                <a:gd name="connsiteX6" fmla="*/ 4033 w 2651785"/>
                <a:gd name="connsiteY6" fmla="*/ 3130843 h 3290331"/>
                <a:gd name="connsiteX7" fmla="*/ 1264428 w 2651785"/>
                <a:gd name="connsiteY7" fmla="*/ 103146 h 3290331"/>
                <a:gd name="connsiteX8" fmla="*/ 1362768 w 2651785"/>
                <a:gd name="connsiteY8" fmla="*/ 0 h 32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785" h="3290331">
                  <a:moveTo>
                    <a:pt x="1362768" y="0"/>
                  </a:moveTo>
                  <a:lnTo>
                    <a:pt x="2651785" y="1289017"/>
                  </a:lnTo>
                  <a:lnTo>
                    <a:pt x="2516154" y="1438248"/>
                  </a:lnTo>
                  <a:cubicBezTo>
                    <a:pt x="2111416" y="1928677"/>
                    <a:pt x="1856741" y="2547540"/>
                    <a:pt x="1822424" y="3224539"/>
                  </a:cubicBezTo>
                  <a:lnTo>
                    <a:pt x="1820760" y="3290331"/>
                  </a:lnTo>
                  <a:lnTo>
                    <a:pt x="0" y="3290331"/>
                  </a:lnTo>
                  <a:lnTo>
                    <a:pt x="4033" y="3130843"/>
                  </a:lnTo>
                  <a:cubicBezTo>
                    <a:pt x="63013" y="1967299"/>
                    <a:pt x="529851" y="911361"/>
                    <a:pt x="1264428" y="103146"/>
                  </a:cubicBezTo>
                  <a:lnTo>
                    <a:pt x="1362768" y="0"/>
                  </a:ln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12" name="Freeform 37">
              <a:extLst>
                <a:ext uri="{FF2B5EF4-FFF2-40B4-BE49-F238E27FC236}">
                  <a16:creationId xmlns:a16="http://schemas.microsoft.com/office/drawing/2014/main" id="{13B52243-D2C3-4A68-88F2-EE800C6F9425}"/>
                </a:ext>
              </a:extLst>
            </p:cNvPr>
            <p:cNvSpPr/>
            <p:nvPr/>
          </p:nvSpPr>
          <p:spPr>
            <a:xfrm>
              <a:off x="7314972" y="6984135"/>
              <a:ext cx="2651785" cy="3290330"/>
            </a:xfrm>
            <a:custGeom>
              <a:avLst/>
              <a:gdLst>
                <a:gd name="connsiteX0" fmla="*/ 0 w 2651785"/>
                <a:gd name="connsiteY0" fmla="*/ 0 h 3290330"/>
                <a:gd name="connsiteX1" fmla="*/ 1820760 w 2651785"/>
                <a:gd name="connsiteY1" fmla="*/ 0 h 3290330"/>
                <a:gd name="connsiteX2" fmla="*/ 1822424 w 2651785"/>
                <a:gd name="connsiteY2" fmla="*/ 65791 h 3290330"/>
                <a:gd name="connsiteX3" fmla="*/ 2516154 w 2651785"/>
                <a:gd name="connsiteY3" fmla="*/ 1852082 h 3290330"/>
                <a:gd name="connsiteX4" fmla="*/ 2651785 w 2651785"/>
                <a:gd name="connsiteY4" fmla="*/ 2001314 h 3290330"/>
                <a:gd name="connsiteX5" fmla="*/ 1362769 w 2651785"/>
                <a:gd name="connsiteY5" fmla="*/ 3290330 h 3290330"/>
                <a:gd name="connsiteX6" fmla="*/ 1264428 w 2651785"/>
                <a:gd name="connsiteY6" fmla="*/ 3187184 h 3290330"/>
                <a:gd name="connsiteX7" fmla="*/ 4033 w 2651785"/>
                <a:gd name="connsiteY7" fmla="*/ 159487 h 3290330"/>
                <a:gd name="connsiteX8" fmla="*/ 0 w 2651785"/>
                <a:gd name="connsiteY8" fmla="*/ 0 h 329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785" h="3290330">
                  <a:moveTo>
                    <a:pt x="0" y="0"/>
                  </a:moveTo>
                  <a:lnTo>
                    <a:pt x="1820760" y="0"/>
                  </a:lnTo>
                  <a:lnTo>
                    <a:pt x="1822424" y="65791"/>
                  </a:lnTo>
                  <a:cubicBezTo>
                    <a:pt x="1856741" y="742791"/>
                    <a:pt x="2111416" y="1361653"/>
                    <a:pt x="2516154" y="1852082"/>
                  </a:cubicBezTo>
                  <a:lnTo>
                    <a:pt x="2651785" y="2001314"/>
                  </a:lnTo>
                  <a:lnTo>
                    <a:pt x="1362769" y="3290330"/>
                  </a:lnTo>
                  <a:lnTo>
                    <a:pt x="1264428" y="3187184"/>
                  </a:lnTo>
                  <a:cubicBezTo>
                    <a:pt x="529851" y="2378969"/>
                    <a:pt x="63013" y="1323031"/>
                    <a:pt x="4033" y="159487"/>
                  </a:cubicBez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13" name="Freeform 36">
              <a:extLst>
                <a:ext uri="{FF2B5EF4-FFF2-40B4-BE49-F238E27FC236}">
                  <a16:creationId xmlns:a16="http://schemas.microsoft.com/office/drawing/2014/main" id="{0C17E791-1687-41FD-A899-610A64B7DF52}"/>
                </a:ext>
              </a:extLst>
            </p:cNvPr>
            <p:cNvSpPr/>
            <p:nvPr/>
          </p:nvSpPr>
          <p:spPr>
            <a:xfrm>
              <a:off x="14410894" y="6984136"/>
              <a:ext cx="2651786" cy="3290331"/>
            </a:xfrm>
            <a:custGeom>
              <a:avLst/>
              <a:gdLst>
                <a:gd name="connsiteX0" fmla="*/ 831025 w 2651786"/>
                <a:gd name="connsiteY0" fmla="*/ 0 h 3290331"/>
                <a:gd name="connsiteX1" fmla="*/ 2651786 w 2651786"/>
                <a:gd name="connsiteY1" fmla="*/ 0 h 3290331"/>
                <a:gd name="connsiteX2" fmla="*/ 2647754 w 2651786"/>
                <a:gd name="connsiteY2" fmla="*/ 159487 h 3290331"/>
                <a:gd name="connsiteX3" fmla="*/ 1387358 w 2651786"/>
                <a:gd name="connsiteY3" fmla="*/ 3187184 h 3290331"/>
                <a:gd name="connsiteX4" fmla="*/ 1289017 w 2651786"/>
                <a:gd name="connsiteY4" fmla="*/ 3290331 h 3290331"/>
                <a:gd name="connsiteX5" fmla="*/ 0 w 2651786"/>
                <a:gd name="connsiteY5" fmla="*/ 2001314 h 3290331"/>
                <a:gd name="connsiteX6" fmla="*/ 135631 w 2651786"/>
                <a:gd name="connsiteY6" fmla="*/ 1852082 h 3290331"/>
                <a:gd name="connsiteX7" fmla="*/ 829361 w 2651786"/>
                <a:gd name="connsiteY7" fmla="*/ 65791 h 3290331"/>
                <a:gd name="connsiteX8" fmla="*/ 831025 w 2651786"/>
                <a:gd name="connsiteY8" fmla="*/ 0 h 32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786" h="3290331">
                  <a:moveTo>
                    <a:pt x="831025" y="0"/>
                  </a:moveTo>
                  <a:lnTo>
                    <a:pt x="2651786" y="0"/>
                  </a:lnTo>
                  <a:lnTo>
                    <a:pt x="2647754" y="159487"/>
                  </a:lnTo>
                  <a:cubicBezTo>
                    <a:pt x="2588772" y="1323031"/>
                    <a:pt x="2121935" y="2378969"/>
                    <a:pt x="1387358" y="3187184"/>
                  </a:cubicBezTo>
                  <a:lnTo>
                    <a:pt x="1289017" y="3290331"/>
                  </a:lnTo>
                  <a:lnTo>
                    <a:pt x="0" y="2001314"/>
                  </a:lnTo>
                  <a:lnTo>
                    <a:pt x="135631" y="1852082"/>
                  </a:lnTo>
                  <a:cubicBezTo>
                    <a:pt x="540369" y="1361653"/>
                    <a:pt x="795044" y="742791"/>
                    <a:pt x="829361" y="65791"/>
                  </a:cubicBezTo>
                  <a:lnTo>
                    <a:pt x="83102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14" name="Freeform 35">
              <a:extLst>
                <a:ext uri="{FF2B5EF4-FFF2-40B4-BE49-F238E27FC236}">
                  <a16:creationId xmlns:a16="http://schemas.microsoft.com/office/drawing/2014/main" id="{C51EDC9E-C4AC-4EED-8F54-C69DE14FD7E0}"/>
                </a:ext>
              </a:extLst>
            </p:cNvPr>
            <p:cNvSpPr/>
            <p:nvPr/>
          </p:nvSpPr>
          <p:spPr>
            <a:xfrm>
              <a:off x="8807055" y="9114765"/>
              <a:ext cx="3290330" cy="2651785"/>
            </a:xfrm>
            <a:custGeom>
              <a:avLst/>
              <a:gdLst>
                <a:gd name="connsiteX0" fmla="*/ 1289017 w 3290330"/>
                <a:gd name="connsiteY0" fmla="*/ 0 h 2651785"/>
                <a:gd name="connsiteX1" fmla="*/ 1438248 w 3290330"/>
                <a:gd name="connsiteY1" fmla="*/ 135631 h 2651785"/>
                <a:gd name="connsiteX2" fmla="*/ 3224539 w 3290330"/>
                <a:gd name="connsiteY2" fmla="*/ 829361 h 2651785"/>
                <a:gd name="connsiteX3" fmla="*/ 3290330 w 3290330"/>
                <a:gd name="connsiteY3" fmla="*/ 831025 h 2651785"/>
                <a:gd name="connsiteX4" fmla="*/ 3290330 w 3290330"/>
                <a:gd name="connsiteY4" fmla="*/ 2651785 h 2651785"/>
                <a:gd name="connsiteX5" fmla="*/ 3130843 w 3290330"/>
                <a:gd name="connsiteY5" fmla="*/ 2647752 h 2651785"/>
                <a:gd name="connsiteX6" fmla="*/ 103146 w 3290330"/>
                <a:gd name="connsiteY6" fmla="*/ 1387357 h 2651785"/>
                <a:gd name="connsiteX7" fmla="*/ 0 w 3290330"/>
                <a:gd name="connsiteY7" fmla="*/ 1289016 h 2651785"/>
                <a:gd name="connsiteX8" fmla="*/ 1289017 w 3290330"/>
                <a:gd name="connsiteY8" fmla="*/ 0 h 26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0330" h="2651785">
                  <a:moveTo>
                    <a:pt x="1289017" y="0"/>
                  </a:moveTo>
                  <a:lnTo>
                    <a:pt x="1438248" y="135631"/>
                  </a:lnTo>
                  <a:cubicBezTo>
                    <a:pt x="1928677" y="540369"/>
                    <a:pt x="2547539" y="795044"/>
                    <a:pt x="3224539" y="829361"/>
                  </a:cubicBezTo>
                  <a:lnTo>
                    <a:pt x="3290330" y="831025"/>
                  </a:lnTo>
                  <a:lnTo>
                    <a:pt x="3290330" y="2651785"/>
                  </a:lnTo>
                  <a:lnTo>
                    <a:pt x="3130843" y="2647752"/>
                  </a:lnTo>
                  <a:cubicBezTo>
                    <a:pt x="1967299" y="2588772"/>
                    <a:pt x="911361" y="2121935"/>
                    <a:pt x="103146" y="1387357"/>
                  </a:cubicBezTo>
                  <a:lnTo>
                    <a:pt x="0" y="1289016"/>
                  </a:lnTo>
                  <a:lnTo>
                    <a:pt x="128901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sp>
          <p:nvSpPr>
            <p:cNvPr id="15" name="Freeform 34">
              <a:extLst>
                <a:ext uri="{FF2B5EF4-FFF2-40B4-BE49-F238E27FC236}">
                  <a16:creationId xmlns:a16="http://schemas.microsoft.com/office/drawing/2014/main" id="{F01534BE-F840-4DE1-A7DC-906B39C0DEAA}"/>
                </a:ext>
              </a:extLst>
            </p:cNvPr>
            <p:cNvSpPr/>
            <p:nvPr/>
          </p:nvSpPr>
          <p:spPr>
            <a:xfrm>
              <a:off x="12280266" y="9114765"/>
              <a:ext cx="3290331" cy="2651785"/>
            </a:xfrm>
            <a:custGeom>
              <a:avLst/>
              <a:gdLst>
                <a:gd name="connsiteX0" fmla="*/ 2001313 w 3290331"/>
                <a:gd name="connsiteY0" fmla="*/ 0 h 2651785"/>
                <a:gd name="connsiteX1" fmla="*/ 3290331 w 3290331"/>
                <a:gd name="connsiteY1" fmla="*/ 1289017 h 2651785"/>
                <a:gd name="connsiteX2" fmla="*/ 3187184 w 3290331"/>
                <a:gd name="connsiteY2" fmla="*/ 1387357 h 2651785"/>
                <a:gd name="connsiteX3" fmla="*/ 159487 w 3290331"/>
                <a:gd name="connsiteY3" fmla="*/ 2647752 h 2651785"/>
                <a:gd name="connsiteX4" fmla="*/ 0 w 3290331"/>
                <a:gd name="connsiteY4" fmla="*/ 2651785 h 2651785"/>
                <a:gd name="connsiteX5" fmla="*/ 0 w 3290331"/>
                <a:gd name="connsiteY5" fmla="*/ 831025 h 2651785"/>
                <a:gd name="connsiteX6" fmla="*/ 65791 w 3290331"/>
                <a:gd name="connsiteY6" fmla="*/ 829361 h 2651785"/>
                <a:gd name="connsiteX7" fmla="*/ 1852082 w 3290331"/>
                <a:gd name="connsiteY7" fmla="*/ 135631 h 2651785"/>
                <a:gd name="connsiteX8" fmla="*/ 2001313 w 3290331"/>
                <a:gd name="connsiteY8" fmla="*/ 0 h 265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0331" h="2651785">
                  <a:moveTo>
                    <a:pt x="2001313" y="0"/>
                  </a:moveTo>
                  <a:lnTo>
                    <a:pt x="3290331" y="1289017"/>
                  </a:lnTo>
                  <a:lnTo>
                    <a:pt x="3187184" y="1387357"/>
                  </a:lnTo>
                  <a:cubicBezTo>
                    <a:pt x="2378969" y="2121935"/>
                    <a:pt x="1323031" y="2588772"/>
                    <a:pt x="159487" y="2647752"/>
                  </a:cubicBezTo>
                  <a:lnTo>
                    <a:pt x="0" y="2651785"/>
                  </a:lnTo>
                  <a:lnTo>
                    <a:pt x="0" y="831025"/>
                  </a:lnTo>
                  <a:lnTo>
                    <a:pt x="65791" y="829361"/>
                  </a:lnTo>
                  <a:cubicBezTo>
                    <a:pt x="742791" y="795044"/>
                    <a:pt x="1361653" y="540369"/>
                    <a:pt x="1852082" y="135631"/>
                  </a:cubicBezTo>
                  <a:lnTo>
                    <a:pt x="200131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solidFill>
                  <a:schemeClr val="tx1"/>
                </a:solidFill>
              </a:endParaRPr>
            </a:p>
          </p:txBody>
        </p:sp>
      </p:grpSp>
      <p:grpSp>
        <p:nvGrpSpPr>
          <p:cNvPr id="16" name="Group 15">
            <a:extLst>
              <a:ext uri="{FF2B5EF4-FFF2-40B4-BE49-F238E27FC236}">
                <a16:creationId xmlns:a16="http://schemas.microsoft.com/office/drawing/2014/main" id="{1E7A340F-4FAA-47E5-81BA-B42703956C4F}"/>
              </a:ext>
            </a:extLst>
          </p:cNvPr>
          <p:cNvGrpSpPr/>
          <p:nvPr/>
        </p:nvGrpSpPr>
        <p:grpSpPr>
          <a:xfrm>
            <a:off x="7604343" y="3418974"/>
            <a:ext cx="246545" cy="363755"/>
            <a:chOff x="16531356" y="6371925"/>
            <a:chExt cx="587141" cy="866274"/>
          </a:xfrm>
        </p:grpSpPr>
        <p:grpSp>
          <p:nvGrpSpPr>
            <p:cNvPr id="17" name="Group 16">
              <a:extLst>
                <a:ext uri="{FF2B5EF4-FFF2-40B4-BE49-F238E27FC236}">
                  <a16:creationId xmlns:a16="http://schemas.microsoft.com/office/drawing/2014/main" id="{CEE7C10E-CFD8-4D4B-BDFF-606895EEDBCF}"/>
                </a:ext>
              </a:extLst>
            </p:cNvPr>
            <p:cNvGrpSpPr/>
            <p:nvPr/>
          </p:nvGrpSpPr>
          <p:grpSpPr>
            <a:xfrm>
              <a:off x="16531356" y="6371925"/>
              <a:ext cx="587141" cy="211756"/>
              <a:chOff x="16540981" y="6381550"/>
              <a:chExt cx="587141" cy="211756"/>
            </a:xfrm>
          </p:grpSpPr>
          <p:sp useBgFill="1">
            <p:nvSpPr>
              <p:cNvPr id="23" name="Oval 22">
                <a:extLst>
                  <a:ext uri="{FF2B5EF4-FFF2-40B4-BE49-F238E27FC236}">
                    <a16:creationId xmlns:a16="http://schemas.microsoft.com/office/drawing/2014/main" id="{28F7A85A-B157-4888-983B-F660015FCE9A}"/>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24" name="Oval 23">
                <a:extLst>
                  <a:ext uri="{FF2B5EF4-FFF2-40B4-BE49-F238E27FC236}">
                    <a16:creationId xmlns:a16="http://schemas.microsoft.com/office/drawing/2014/main" id="{F58009EC-9376-42A5-A727-1FED3E370113}"/>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18" name="Group 17">
              <a:extLst>
                <a:ext uri="{FF2B5EF4-FFF2-40B4-BE49-F238E27FC236}">
                  <a16:creationId xmlns:a16="http://schemas.microsoft.com/office/drawing/2014/main" id="{B41C69DC-E2F6-4E69-87A0-E809F395A9AC}"/>
                </a:ext>
              </a:extLst>
            </p:cNvPr>
            <p:cNvGrpSpPr/>
            <p:nvPr/>
          </p:nvGrpSpPr>
          <p:grpSpPr>
            <a:xfrm>
              <a:off x="16531356" y="7026443"/>
              <a:ext cx="587141" cy="211756"/>
              <a:chOff x="16540981" y="6381550"/>
              <a:chExt cx="587141" cy="211756"/>
            </a:xfrm>
          </p:grpSpPr>
          <p:sp useBgFill="1">
            <p:nvSpPr>
              <p:cNvPr id="21" name="Oval 20">
                <a:extLst>
                  <a:ext uri="{FF2B5EF4-FFF2-40B4-BE49-F238E27FC236}">
                    <a16:creationId xmlns:a16="http://schemas.microsoft.com/office/drawing/2014/main" id="{6C09D471-EAE6-416D-BA96-B2E2B603703A}"/>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22" name="Oval 21">
                <a:extLst>
                  <a:ext uri="{FF2B5EF4-FFF2-40B4-BE49-F238E27FC236}">
                    <a16:creationId xmlns:a16="http://schemas.microsoft.com/office/drawing/2014/main" id="{992243B3-B0CA-47EE-9ACA-13AA8D44D3F2}"/>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sp>
          <p:nvSpPr>
            <p:cNvPr id="19" name="Rounded Rectangle 72">
              <a:extLst>
                <a:ext uri="{FF2B5EF4-FFF2-40B4-BE49-F238E27FC236}">
                  <a16:creationId xmlns:a16="http://schemas.microsoft.com/office/drawing/2014/main" id="{E1401340-7A5D-467E-97F0-0FC5BF77F5EE}"/>
                </a:ext>
              </a:extLst>
            </p:cNvPr>
            <p:cNvSpPr/>
            <p:nvPr/>
          </p:nvSpPr>
          <p:spPr>
            <a:xfrm rot="5400000">
              <a:off x="16297541"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0" name="Rounded Rectangle 73">
              <a:extLst>
                <a:ext uri="{FF2B5EF4-FFF2-40B4-BE49-F238E27FC236}">
                  <a16:creationId xmlns:a16="http://schemas.microsoft.com/office/drawing/2014/main" id="{05B4D694-ECF9-4213-811E-4D79DC4D1313}"/>
                </a:ext>
              </a:extLst>
            </p:cNvPr>
            <p:cNvSpPr/>
            <p:nvPr/>
          </p:nvSpPr>
          <p:spPr>
            <a:xfrm rot="5400000">
              <a:off x="16672926"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25" name="Group 24">
            <a:extLst>
              <a:ext uri="{FF2B5EF4-FFF2-40B4-BE49-F238E27FC236}">
                <a16:creationId xmlns:a16="http://schemas.microsoft.com/office/drawing/2014/main" id="{AA0EF846-20DF-4107-9A0E-D5472D263ED8}"/>
              </a:ext>
            </a:extLst>
          </p:cNvPr>
          <p:cNvGrpSpPr/>
          <p:nvPr/>
        </p:nvGrpSpPr>
        <p:grpSpPr>
          <a:xfrm>
            <a:off x="3712268" y="3418974"/>
            <a:ext cx="246545" cy="363755"/>
            <a:chOff x="16531356" y="6371925"/>
            <a:chExt cx="587141" cy="866274"/>
          </a:xfrm>
        </p:grpSpPr>
        <p:grpSp>
          <p:nvGrpSpPr>
            <p:cNvPr id="26" name="Group 25">
              <a:extLst>
                <a:ext uri="{FF2B5EF4-FFF2-40B4-BE49-F238E27FC236}">
                  <a16:creationId xmlns:a16="http://schemas.microsoft.com/office/drawing/2014/main" id="{E49B9D68-0551-4341-8AA5-23187C8D6766}"/>
                </a:ext>
              </a:extLst>
            </p:cNvPr>
            <p:cNvGrpSpPr/>
            <p:nvPr/>
          </p:nvGrpSpPr>
          <p:grpSpPr>
            <a:xfrm>
              <a:off x="16531356" y="6371925"/>
              <a:ext cx="587141" cy="211756"/>
              <a:chOff x="16540981" y="6381550"/>
              <a:chExt cx="587141" cy="211756"/>
            </a:xfrm>
          </p:grpSpPr>
          <p:sp useBgFill="1">
            <p:nvSpPr>
              <p:cNvPr id="32" name="Oval 31">
                <a:extLst>
                  <a:ext uri="{FF2B5EF4-FFF2-40B4-BE49-F238E27FC236}">
                    <a16:creationId xmlns:a16="http://schemas.microsoft.com/office/drawing/2014/main" id="{162097FE-5916-4F92-886A-2A24781FB9CA}"/>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33" name="Oval 32">
                <a:extLst>
                  <a:ext uri="{FF2B5EF4-FFF2-40B4-BE49-F238E27FC236}">
                    <a16:creationId xmlns:a16="http://schemas.microsoft.com/office/drawing/2014/main" id="{152F2D59-6E76-40D0-9DA4-05872E46EDF4}"/>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27" name="Group 26">
              <a:extLst>
                <a:ext uri="{FF2B5EF4-FFF2-40B4-BE49-F238E27FC236}">
                  <a16:creationId xmlns:a16="http://schemas.microsoft.com/office/drawing/2014/main" id="{4EE32031-E5A3-48BD-9CAC-BB4AF2668025}"/>
                </a:ext>
              </a:extLst>
            </p:cNvPr>
            <p:cNvGrpSpPr/>
            <p:nvPr/>
          </p:nvGrpSpPr>
          <p:grpSpPr>
            <a:xfrm>
              <a:off x="16531356" y="7026443"/>
              <a:ext cx="587141" cy="211756"/>
              <a:chOff x="16540981" y="6381550"/>
              <a:chExt cx="587141" cy="211756"/>
            </a:xfrm>
          </p:grpSpPr>
          <p:sp useBgFill="1">
            <p:nvSpPr>
              <p:cNvPr id="30" name="Oval 29">
                <a:extLst>
                  <a:ext uri="{FF2B5EF4-FFF2-40B4-BE49-F238E27FC236}">
                    <a16:creationId xmlns:a16="http://schemas.microsoft.com/office/drawing/2014/main" id="{8EC56FDD-4C21-4E36-B759-78CA75D1974B}"/>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31" name="Oval 30">
                <a:extLst>
                  <a:ext uri="{FF2B5EF4-FFF2-40B4-BE49-F238E27FC236}">
                    <a16:creationId xmlns:a16="http://schemas.microsoft.com/office/drawing/2014/main" id="{386CEDAB-9439-4579-A268-F4B15B705D73}"/>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sp>
          <p:nvSpPr>
            <p:cNvPr id="28" name="Rounded Rectangle 78">
              <a:extLst>
                <a:ext uri="{FF2B5EF4-FFF2-40B4-BE49-F238E27FC236}">
                  <a16:creationId xmlns:a16="http://schemas.microsoft.com/office/drawing/2014/main" id="{5CDEE2AA-88E1-45CD-B21B-B3D95229858A}"/>
                </a:ext>
              </a:extLst>
            </p:cNvPr>
            <p:cNvSpPr/>
            <p:nvPr/>
          </p:nvSpPr>
          <p:spPr>
            <a:xfrm rot="5400000">
              <a:off x="16297541"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29" name="Rounded Rectangle 79">
              <a:extLst>
                <a:ext uri="{FF2B5EF4-FFF2-40B4-BE49-F238E27FC236}">
                  <a16:creationId xmlns:a16="http://schemas.microsoft.com/office/drawing/2014/main" id="{FF365479-0937-4C93-905C-A8F2FEC426E5}"/>
                </a:ext>
              </a:extLst>
            </p:cNvPr>
            <p:cNvSpPr/>
            <p:nvPr/>
          </p:nvSpPr>
          <p:spPr>
            <a:xfrm rot="5400000">
              <a:off x="16672926"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34" name="Group 33">
            <a:extLst>
              <a:ext uri="{FF2B5EF4-FFF2-40B4-BE49-F238E27FC236}">
                <a16:creationId xmlns:a16="http://schemas.microsoft.com/office/drawing/2014/main" id="{7936BC54-4073-4431-BAC3-450429B2935F}"/>
              </a:ext>
            </a:extLst>
          </p:cNvPr>
          <p:cNvGrpSpPr/>
          <p:nvPr/>
        </p:nvGrpSpPr>
        <p:grpSpPr>
          <a:xfrm rot="16200000">
            <a:off x="5657610" y="5363637"/>
            <a:ext cx="246545" cy="363755"/>
            <a:chOff x="16531356" y="6371925"/>
            <a:chExt cx="587141" cy="866274"/>
          </a:xfrm>
        </p:grpSpPr>
        <p:grpSp>
          <p:nvGrpSpPr>
            <p:cNvPr id="35" name="Group 34">
              <a:extLst>
                <a:ext uri="{FF2B5EF4-FFF2-40B4-BE49-F238E27FC236}">
                  <a16:creationId xmlns:a16="http://schemas.microsoft.com/office/drawing/2014/main" id="{FE11E300-B5BC-46BA-BF00-2690C6CCF0B5}"/>
                </a:ext>
              </a:extLst>
            </p:cNvPr>
            <p:cNvGrpSpPr/>
            <p:nvPr/>
          </p:nvGrpSpPr>
          <p:grpSpPr>
            <a:xfrm>
              <a:off x="16531356" y="6371925"/>
              <a:ext cx="587141" cy="211756"/>
              <a:chOff x="16540981" y="6381550"/>
              <a:chExt cx="587141" cy="211756"/>
            </a:xfrm>
          </p:grpSpPr>
          <p:sp useBgFill="1">
            <p:nvSpPr>
              <p:cNvPr id="41" name="Oval 40">
                <a:extLst>
                  <a:ext uri="{FF2B5EF4-FFF2-40B4-BE49-F238E27FC236}">
                    <a16:creationId xmlns:a16="http://schemas.microsoft.com/office/drawing/2014/main" id="{2B1D3E5F-C281-49FA-907D-EBBC5F577109}"/>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42" name="Oval 41">
                <a:extLst>
                  <a:ext uri="{FF2B5EF4-FFF2-40B4-BE49-F238E27FC236}">
                    <a16:creationId xmlns:a16="http://schemas.microsoft.com/office/drawing/2014/main" id="{C7FECE96-0252-4376-9CC4-EFEFF3C91F9C}"/>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36" name="Group 35">
              <a:extLst>
                <a:ext uri="{FF2B5EF4-FFF2-40B4-BE49-F238E27FC236}">
                  <a16:creationId xmlns:a16="http://schemas.microsoft.com/office/drawing/2014/main" id="{62F2C27D-80CB-4C94-AF32-17C6F2C36CC2}"/>
                </a:ext>
              </a:extLst>
            </p:cNvPr>
            <p:cNvGrpSpPr/>
            <p:nvPr/>
          </p:nvGrpSpPr>
          <p:grpSpPr>
            <a:xfrm>
              <a:off x="16531356" y="7026443"/>
              <a:ext cx="587141" cy="211756"/>
              <a:chOff x="16540981" y="6381550"/>
              <a:chExt cx="587141" cy="211756"/>
            </a:xfrm>
          </p:grpSpPr>
          <p:sp useBgFill="1">
            <p:nvSpPr>
              <p:cNvPr id="39" name="Oval 38">
                <a:extLst>
                  <a:ext uri="{FF2B5EF4-FFF2-40B4-BE49-F238E27FC236}">
                    <a16:creationId xmlns:a16="http://schemas.microsoft.com/office/drawing/2014/main" id="{D44823E8-05F4-411F-AD86-7BF3A9198D57}"/>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40" name="Oval 39">
                <a:extLst>
                  <a:ext uri="{FF2B5EF4-FFF2-40B4-BE49-F238E27FC236}">
                    <a16:creationId xmlns:a16="http://schemas.microsoft.com/office/drawing/2014/main" id="{44815C2A-89D5-49CB-AA3C-388D7917058C}"/>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sp>
          <p:nvSpPr>
            <p:cNvPr id="37" name="Rounded Rectangle 87">
              <a:extLst>
                <a:ext uri="{FF2B5EF4-FFF2-40B4-BE49-F238E27FC236}">
                  <a16:creationId xmlns:a16="http://schemas.microsoft.com/office/drawing/2014/main" id="{B57CFE5B-0388-4B68-BD28-29E77B779336}"/>
                </a:ext>
              </a:extLst>
            </p:cNvPr>
            <p:cNvSpPr/>
            <p:nvPr/>
          </p:nvSpPr>
          <p:spPr>
            <a:xfrm rot="5400000">
              <a:off x="16297541"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38" name="Rounded Rectangle 88">
              <a:extLst>
                <a:ext uri="{FF2B5EF4-FFF2-40B4-BE49-F238E27FC236}">
                  <a16:creationId xmlns:a16="http://schemas.microsoft.com/office/drawing/2014/main" id="{F5912D63-4DD6-497F-B505-CB1EFEA04009}"/>
                </a:ext>
              </a:extLst>
            </p:cNvPr>
            <p:cNvSpPr/>
            <p:nvPr/>
          </p:nvSpPr>
          <p:spPr>
            <a:xfrm rot="5400000">
              <a:off x="16672926"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43" name="Group 42">
            <a:extLst>
              <a:ext uri="{FF2B5EF4-FFF2-40B4-BE49-F238E27FC236}">
                <a16:creationId xmlns:a16="http://schemas.microsoft.com/office/drawing/2014/main" id="{C712908B-1F6E-4784-AFA3-4E066AD97033}"/>
              </a:ext>
            </a:extLst>
          </p:cNvPr>
          <p:cNvGrpSpPr/>
          <p:nvPr/>
        </p:nvGrpSpPr>
        <p:grpSpPr>
          <a:xfrm rot="18900000">
            <a:off x="4258666" y="4813290"/>
            <a:ext cx="246545" cy="363755"/>
            <a:chOff x="16531356" y="6371925"/>
            <a:chExt cx="587141" cy="866274"/>
          </a:xfrm>
        </p:grpSpPr>
        <p:grpSp>
          <p:nvGrpSpPr>
            <p:cNvPr id="44" name="Group 43">
              <a:extLst>
                <a:ext uri="{FF2B5EF4-FFF2-40B4-BE49-F238E27FC236}">
                  <a16:creationId xmlns:a16="http://schemas.microsoft.com/office/drawing/2014/main" id="{39DECCB7-8178-482F-B9AF-9332006C71FC}"/>
                </a:ext>
              </a:extLst>
            </p:cNvPr>
            <p:cNvGrpSpPr/>
            <p:nvPr/>
          </p:nvGrpSpPr>
          <p:grpSpPr>
            <a:xfrm>
              <a:off x="16531356" y="6371925"/>
              <a:ext cx="587141" cy="211756"/>
              <a:chOff x="16540981" y="6381550"/>
              <a:chExt cx="587141" cy="211756"/>
            </a:xfrm>
          </p:grpSpPr>
          <p:sp useBgFill="1">
            <p:nvSpPr>
              <p:cNvPr id="50" name="Oval 49">
                <a:extLst>
                  <a:ext uri="{FF2B5EF4-FFF2-40B4-BE49-F238E27FC236}">
                    <a16:creationId xmlns:a16="http://schemas.microsoft.com/office/drawing/2014/main" id="{F95FB41E-212C-4CC9-8985-D43505BD5B4B}"/>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51" name="Oval 50">
                <a:extLst>
                  <a:ext uri="{FF2B5EF4-FFF2-40B4-BE49-F238E27FC236}">
                    <a16:creationId xmlns:a16="http://schemas.microsoft.com/office/drawing/2014/main" id="{4A432225-DE68-4C62-B18B-E75900116C53}"/>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45" name="Group 44">
              <a:extLst>
                <a:ext uri="{FF2B5EF4-FFF2-40B4-BE49-F238E27FC236}">
                  <a16:creationId xmlns:a16="http://schemas.microsoft.com/office/drawing/2014/main" id="{87418BC0-9361-4780-8CA8-093ED7B4AAC2}"/>
                </a:ext>
              </a:extLst>
            </p:cNvPr>
            <p:cNvGrpSpPr/>
            <p:nvPr/>
          </p:nvGrpSpPr>
          <p:grpSpPr>
            <a:xfrm>
              <a:off x="16531356" y="7026443"/>
              <a:ext cx="587141" cy="211756"/>
              <a:chOff x="16540981" y="6381550"/>
              <a:chExt cx="587141" cy="211756"/>
            </a:xfrm>
          </p:grpSpPr>
          <p:sp useBgFill="1">
            <p:nvSpPr>
              <p:cNvPr id="48" name="Oval 47">
                <a:extLst>
                  <a:ext uri="{FF2B5EF4-FFF2-40B4-BE49-F238E27FC236}">
                    <a16:creationId xmlns:a16="http://schemas.microsoft.com/office/drawing/2014/main" id="{89D3C4CC-E91D-41BC-A2EB-F6C80BB4F85C}"/>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49" name="Oval 48">
                <a:extLst>
                  <a:ext uri="{FF2B5EF4-FFF2-40B4-BE49-F238E27FC236}">
                    <a16:creationId xmlns:a16="http://schemas.microsoft.com/office/drawing/2014/main" id="{5DBB5F5B-02D9-4A68-BF7A-B6A439F8F85C}"/>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sp>
          <p:nvSpPr>
            <p:cNvPr id="46" name="Rounded Rectangle 96">
              <a:extLst>
                <a:ext uri="{FF2B5EF4-FFF2-40B4-BE49-F238E27FC236}">
                  <a16:creationId xmlns:a16="http://schemas.microsoft.com/office/drawing/2014/main" id="{596DBDAA-F9D5-4818-80B6-EC0D83B67C53}"/>
                </a:ext>
              </a:extLst>
            </p:cNvPr>
            <p:cNvSpPr/>
            <p:nvPr/>
          </p:nvSpPr>
          <p:spPr>
            <a:xfrm rot="5400000">
              <a:off x="16297541"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47" name="Rounded Rectangle 97">
              <a:extLst>
                <a:ext uri="{FF2B5EF4-FFF2-40B4-BE49-F238E27FC236}">
                  <a16:creationId xmlns:a16="http://schemas.microsoft.com/office/drawing/2014/main" id="{2643FF25-828B-4BB2-8E24-9F3E7ADB0AF3}"/>
                </a:ext>
              </a:extLst>
            </p:cNvPr>
            <p:cNvSpPr/>
            <p:nvPr/>
          </p:nvSpPr>
          <p:spPr>
            <a:xfrm rot="5400000">
              <a:off x="16672926"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52" name="Group 51">
            <a:extLst>
              <a:ext uri="{FF2B5EF4-FFF2-40B4-BE49-F238E27FC236}">
                <a16:creationId xmlns:a16="http://schemas.microsoft.com/office/drawing/2014/main" id="{BE4C5B89-89C5-47FA-86CA-B91ACA0219F7}"/>
              </a:ext>
            </a:extLst>
          </p:cNvPr>
          <p:cNvGrpSpPr/>
          <p:nvPr/>
        </p:nvGrpSpPr>
        <p:grpSpPr>
          <a:xfrm rot="2700000">
            <a:off x="7049538" y="4813291"/>
            <a:ext cx="246545" cy="363755"/>
            <a:chOff x="16531356" y="6371925"/>
            <a:chExt cx="587141" cy="866274"/>
          </a:xfrm>
        </p:grpSpPr>
        <p:grpSp>
          <p:nvGrpSpPr>
            <p:cNvPr id="53" name="Group 52">
              <a:extLst>
                <a:ext uri="{FF2B5EF4-FFF2-40B4-BE49-F238E27FC236}">
                  <a16:creationId xmlns:a16="http://schemas.microsoft.com/office/drawing/2014/main" id="{8BDBF55C-35DF-4D6E-AC89-29D12E889917}"/>
                </a:ext>
              </a:extLst>
            </p:cNvPr>
            <p:cNvGrpSpPr/>
            <p:nvPr/>
          </p:nvGrpSpPr>
          <p:grpSpPr>
            <a:xfrm>
              <a:off x="16531356" y="6371925"/>
              <a:ext cx="587141" cy="211756"/>
              <a:chOff x="16540981" y="6381550"/>
              <a:chExt cx="587141" cy="211756"/>
            </a:xfrm>
          </p:grpSpPr>
          <p:sp useBgFill="1">
            <p:nvSpPr>
              <p:cNvPr id="59" name="Oval 58">
                <a:extLst>
                  <a:ext uri="{FF2B5EF4-FFF2-40B4-BE49-F238E27FC236}">
                    <a16:creationId xmlns:a16="http://schemas.microsoft.com/office/drawing/2014/main" id="{F8FFC3BD-D891-441A-8657-5C0EADD49F14}"/>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60" name="Oval 59">
                <a:extLst>
                  <a:ext uri="{FF2B5EF4-FFF2-40B4-BE49-F238E27FC236}">
                    <a16:creationId xmlns:a16="http://schemas.microsoft.com/office/drawing/2014/main" id="{E4F3DC1E-E665-4DA1-B733-0FE8E14D5DB2}"/>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54" name="Group 53">
              <a:extLst>
                <a:ext uri="{FF2B5EF4-FFF2-40B4-BE49-F238E27FC236}">
                  <a16:creationId xmlns:a16="http://schemas.microsoft.com/office/drawing/2014/main" id="{6D747E37-6C50-4F6F-B455-9E096E631F28}"/>
                </a:ext>
              </a:extLst>
            </p:cNvPr>
            <p:cNvGrpSpPr/>
            <p:nvPr/>
          </p:nvGrpSpPr>
          <p:grpSpPr>
            <a:xfrm>
              <a:off x="16531356" y="7026443"/>
              <a:ext cx="587141" cy="211756"/>
              <a:chOff x="16540981" y="6381550"/>
              <a:chExt cx="587141" cy="211756"/>
            </a:xfrm>
          </p:grpSpPr>
          <p:sp useBgFill="1">
            <p:nvSpPr>
              <p:cNvPr id="57" name="Oval 56">
                <a:extLst>
                  <a:ext uri="{FF2B5EF4-FFF2-40B4-BE49-F238E27FC236}">
                    <a16:creationId xmlns:a16="http://schemas.microsoft.com/office/drawing/2014/main" id="{4D74EE27-5D9A-4439-B6EB-826F6FA74295}"/>
                  </a:ext>
                </a:extLst>
              </p:cNvPr>
              <p:cNvSpPr/>
              <p:nvPr/>
            </p:nvSpPr>
            <p:spPr>
              <a:xfrm>
                <a:off x="16540981"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useBgFill="1">
            <p:nvSpPr>
              <p:cNvPr id="58" name="Oval 57">
                <a:extLst>
                  <a:ext uri="{FF2B5EF4-FFF2-40B4-BE49-F238E27FC236}">
                    <a16:creationId xmlns:a16="http://schemas.microsoft.com/office/drawing/2014/main" id="{54D9CA27-8B59-4A71-AEB3-61F8CDC44EC1}"/>
                  </a:ext>
                </a:extLst>
              </p:cNvPr>
              <p:cNvSpPr/>
              <p:nvPr/>
            </p:nvSpPr>
            <p:spPr>
              <a:xfrm>
                <a:off x="16916366" y="6381550"/>
                <a:ext cx="211756" cy="2117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sp>
          <p:nvSpPr>
            <p:cNvPr id="55" name="Rounded Rectangle 105">
              <a:extLst>
                <a:ext uri="{FF2B5EF4-FFF2-40B4-BE49-F238E27FC236}">
                  <a16:creationId xmlns:a16="http://schemas.microsoft.com/office/drawing/2014/main" id="{9F577439-3901-457C-B3CD-59488232938A}"/>
                </a:ext>
              </a:extLst>
            </p:cNvPr>
            <p:cNvSpPr/>
            <p:nvPr/>
          </p:nvSpPr>
          <p:spPr>
            <a:xfrm rot="5400000">
              <a:off x="16297541"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sp>
          <p:nvSpPr>
            <p:cNvPr id="56" name="Rounded Rectangle 106">
              <a:extLst>
                <a:ext uri="{FF2B5EF4-FFF2-40B4-BE49-F238E27FC236}">
                  <a16:creationId xmlns:a16="http://schemas.microsoft.com/office/drawing/2014/main" id="{86E3DBE4-55ED-4A67-98F7-43DBB8B1ABAF}"/>
                </a:ext>
              </a:extLst>
            </p:cNvPr>
            <p:cNvSpPr/>
            <p:nvPr/>
          </p:nvSpPr>
          <p:spPr>
            <a:xfrm rot="5400000">
              <a:off x="16672926" y="6759395"/>
              <a:ext cx="679386" cy="914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7" dirty="0"/>
            </a:p>
          </p:txBody>
        </p:sp>
      </p:grpSp>
      <p:grpSp>
        <p:nvGrpSpPr>
          <p:cNvPr id="61" name="Group 60">
            <a:extLst>
              <a:ext uri="{FF2B5EF4-FFF2-40B4-BE49-F238E27FC236}">
                <a16:creationId xmlns:a16="http://schemas.microsoft.com/office/drawing/2014/main" id="{F0122974-E480-4083-B029-A72A2CE6458D}"/>
              </a:ext>
            </a:extLst>
          </p:cNvPr>
          <p:cNvGrpSpPr/>
          <p:nvPr/>
        </p:nvGrpSpPr>
        <p:grpSpPr>
          <a:xfrm>
            <a:off x="8324860" y="1952068"/>
            <a:ext cx="2604396" cy="849235"/>
            <a:chOff x="18267486" y="2706621"/>
            <a:chExt cx="4589339" cy="2022432"/>
          </a:xfrm>
        </p:grpSpPr>
        <p:sp>
          <p:nvSpPr>
            <p:cNvPr id="62" name="TextBox 61">
              <a:extLst>
                <a:ext uri="{FF2B5EF4-FFF2-40B4-BE49-F238E27FC236}">
                  <a16:creationId xmlns:a16="http://schemas.microsoft.com/office/drawing/2014/main" id="{5E4FA6EB-F51D-43C7-82C1-435BA161CB08}"/>
                </a:ext>
              </a:extLst>
            </p:cNvPr>
            <p:cNvSpPr txBox="1"/>
            <p:nvPr/>
          </p:nvSpPr>
          <p:spPr>
            <a:xfrm>
              <a:off x="18267486" y="2706621"/>
              <a:ext cx="2237754" cy="806258"/>
            </a:xfrm>
            <a:prstGeom prst="rect">
              <a:avLst/>
            </a:prstGeom>
            <a:noFill/>
          </p:spPr>
          <p:txBody>
            <a:bodyPr wrap="none" rtlCol="0" anchor="b" anchorCtr="0">
              <a:spAutoFit/>
            </a:bodyPr>
            <a:lstStyle/>
            <a:p>
              <a:r>
                <a:rPr lang="en-US" sz="1600" b="1" dirty="0">
                  <a:solidFill>
                    <a:schemeClr val="accent1"/>
                  </a:solidFill>
                  <a:ea typeface="League Spartan" charset="0"/>
                  <a:cs typeface="Poppins" pitchFamily="2" charset="77"/>
                </a:rPr>
                <a:t>THE SPRINT</a:t>
              </a:r>
            </a:p>
          </p:txBody>
        </p:sp>
        <p:sp>
          <p:nvSpPr>
            <p:cNvPr id="63" name="Subtitle 2">
              <a:extLst>
                <a:ext uri="{FF2B5EF4-FFF2-40B4-BE49-F238E27FC236}">
                  <a16:creationId xmlns:a16="http://schemas.microsoft.com/office/drawing/2014/main" id="{37656F7E-BEFC-4FBE-8CAB-891CF6AB1EC9}"/>
                </a:ext>
              </a:extLst>
            </p:cNvPr>
            <p:cNvSpPr txBox="1">
              <a:spLocks/>
            </p:cNvSpPr>
            <p:nvPr/>
          </p:nvSpPr>
          <p:spPr>
            <a:xfrm>
              <a:off x="18325035" y="3482305"/>
              <a:ext cx="4531790" cy="1246748"/>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Sprints are the core of SCRUM and have consistent durations throughout a development effort.</a:t>
              </a:r>
            </a:p>
          </p:txBody>
        </p:sp>
      </p:grpSp>
      <p:grpSp>
        <p:nvGrpSpPr>
          <p:cNvPr id="64" name="Group 63">
            <a:extLst>
              <a:ext uri="{FF2B5EF4-FFF2-40B4-BE49-F238E27FC236}">
                <a16:creationId xmlns:a16="http://schemas.microsoft.com/office/drawing/2014/main" id="{7C8C2C42-51DA-4D4F-848D-662CB6B039A2}"/>
              </a:ext>
            </a:extLst>
          </p:cNvPr>
          <p:cNvGrpSpPr/>
          <p:nvPr/>
        </p:nvGrpSpPr>
        <p:grpSpPr>
          <a:xfrm>
            <a:off x="8313973" y="3499083"/>
            <a:ext cx="2615282" cy="1010818"/>
            <a:chOff x="18248303" y="2706621"/>
            <a:chExt cx="4608522" cy="2407238"/>
          </a:xfrm>
        </p:grpSpPr>
        <p:sp>
          <p:nvSpPr>
            <p:cNvPr id="65" name="TextBox 64">
              <a:extLst>
                <a:ext uri="{FF2B5EF4-FFF2-40B4-BE49-F238E27FC236}">
                  <a16:creationId xmlns:a16="http://schemas.microsoft.com/office/drawing/2014/main" id="{7C5DA424-E898-4E6C-8B6B-B3727B322FC7}"/>
                </a:ext>
              </a:extLst>
            </p:cNvPr>
            <p:cNvSpPr txBox="1"/>
            <p:nvPr/>
          </p:nvSpPr>
          <p:spPr>
            <a:xfrm>
              <a:off x="18248303" y="2706621"/>
              <a:ext cx="2088043" cy="806258"/>
            </a:xfrm>
            <a:prstGeom prst="rect">
              <a:avLst/>
            </a:prstGeom>
            <a:noFill/>
          </p:spPr>
          <p:txBody>
            <a:bodyPr wrap="none" rtlCol="0" anchor="b" anchorCtr="0">
              <a:spAutoFit/>
            </a:bodyPr>
            <a:lstStyle/>
            <a:p>
              <a:r>
                <a:rPr lang="en-US" sz="1600" b="1" dirty="0">
                  <a:solidFill>
                    <a:schemeClr val="accent2"/>
                  </a:solidFill>
                  <a:ea typeface="League Spartan" charset="0"/>
                  <a:cs typeface="Poppins" pitchFamily="2" charset="77"/>
                </a:rPr>
                <a:t>PLANNING</a:t>
              </a:r>
            </a:p>
          </p:txBody>
        </p:sp>
        <p:sp>
          <p:nvSpPr>
            <p:cNvPr id="66" name="Subtitle 2">
              <a:extLst>
                <a:ext uri="{FF2B5EF4-FFF2-40B4-BE49-F238E27FC236}">
                  <a16:creationId xmlns:a16="http://schemas.microsoft.com/office/drawing/2014/main" id="{1BCA25FA-77C5-4464-AAFA-EE473194F197}"/>
                </a:ext>
              </a:extLst>
            </p:cNvPr>
            <p:cNvSpPr txBox="1">
              <a:spLocks/>
            </p:cNvSpPr>
            <p:nvPr/>
          </p:nvSpPr>
          <p:spPr>
            <a:xfrm>
              <a:off x="18325035" y="3482305"/>
              <a:ext cx="4531790" cy="1631554"/>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The work to be completed is planned at the Sprint Planning. It is time-boxed to a maximum of 8 hours for a one-month sprint.</a:t>
              </a:r>
            </a:p>
          </p:txBody>
        </p:sp>
      </p:grpSp>
      <p:grpSp>
        <p:nvGrpSpPr>
          <p:cNvPr id="67" name="Group 66">
            <a:extLst>
              <a:ext uri="{FF2B5EF4-FFF2-40B4-BE49-F238E27FC236}">
                <a16:creationId xmlns:a16="http://schemas.microsoft.com/office/drawing/2014/main" id="{A1B77190-2B5D-4AC6-AA0E-7A1B6E4F9151}"/>
              </a:ext>
            </a:extLst>
          </p:cNvPr>
          <p:cNvGrpSpPr/>
          <p:nvPr/>
        </p:nvGrpSpPr>
        <p:grpSpPr>
          <a:xfrm>
            <a:off x="8313973" y="5035211"/>
            <a:ext cx="2615282" cy="860121"/>
            <a:chOff x="18248303" y="2680696"/>
            <a:chExt cx="4608522" cy="2048357"/>
          </a:xfrm>
        </p:grpSpPr>
        <p:sp>
          <p:nvSpPr>
            <p:cNvPr id="68" name="TextBox 67">
              <a:extLst>
                <a:ext uri="{FF2B5EF4-FFF2-40B4-BE49-F238E27FC236}">
                  <a16:creationId xmlns:a16="http://schemas.microsoft.com/office/drawing/2014/main" id="{CD2958DD-8D15-458B-8027-E35F4A32A539}"/>
                </a:ext>
              </a:extLst>
            </p:cNvPr>
            <p:cNvSpPr txBox="1"/>
            <p:nvPr/>
          </p:nvSpPr>
          <p:spPr>
            <a:xfrm>
              <a:off x="18248303" y="2680696"/>
              <a:ext cx="2508930" cy="806258"/>
            </a:xfrm>
            <a:prstGeom prst="rect">
              <a:avLst/>
            </a:prstGeom>
            <a:noFill/>
          </p:spPr>
          <p:txBody>
            <a:bodyPr wrap="none" rtlCol="0" anchor="b" anchorCtr="0">
              <a:spAutoFit/>
            </a:bodyPr>
            <a:lstStyle/>
            <a:p>
              <a:r>
                <a:rPr lang="en-US" sz="1600" b="1" dirty="0">
                  <a:solidFill>
                    <a:schemeClr val="accent3"/>
                  </a:solidFill>
                  <a:ea typeface="League Spartan" charset="0"/>
                  <a:cs typeface="Poppins" pitchFamily="2" charset="77"/>
                </a:rPr>
                <a:t>SPRINT GOAL</a:t>
              </a:r>
            </a:p>
          </p:txBody>
        </p:sp>
        <p:sp>
          <p:nvSpPr>
            <p:cNvPr id="69" name="Subtitle 2">
              <a:extLst>
                <a:ext uri="{FF2B5EF4-FFF2-40B4-BE49-F238E27FC236}">
                  <a16:creationId xmlns:a16="http://schemas.microsoft.com/office/drawing/2014/main" id="{9BE1C035-CE01-4975-AB05-711FDA135214}"/>
                </a:ext>
              </a:extLst>
            </p:cNvPr>
            <p:cNvSpPr txBox="1">
              <a:spLocks/>
            </p:cNvSpPr>
            <p:nvPr/>
          </p:nvSpPr>
          <p:spPr>
            <a:xfrm>
              <a:off x="18325035" y="3482305"/>
              <a:ext cx="4531790" cy="1246748"/>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An unbiased set for the Sprint that can be met through the application of Product Backlog.</a:t>
              </a:r>
            </a:p>
          </p:txBody>
        </p:sp>
      </p:grpSp>
      <p:grpSp>
        <p:nvGrpSpPr>
          <p:cNvPr id="70" name="Group 69">
            <a:extLst>
              <a:ext uri="{FF2B5EF4-FFF2-40B4-BE49-F238E27FC236}">
                <a16:creationId xmlns:a16="http://schemas.microsoft.com/office/drawing/2014/main" id="{A5D0D291-11A2-4E42-9E6B-41A15E78A261}"/>
              </a:ext>
            </a:extLst>
          </p:cNvPr>
          <p:cNvGrpSpPr/>
          <p:nvPr/>
        </p:nvGrpSpPr>
        <p:grpSpPr>
          <a:xfrm>
            <a:off x="478976" y="1897637"/>
            <a:ext cx="2766637" cy="838349"/>
            <a:chOff x="18323478" y="2576994"/>
            <a:chExt cx="4605839" cy="1996510"/>
          </a:xfrm>
        </p:grpSpPr>
        <p:sp>
          <p:nvSpPr>
            <p:cNvPr id="71" name="TextBox 70">
              <a:extLst>
                <a:ext uri="{FF2B5EF4-FFF2-40B4-BE49-F238E27FC236}">
                  <a16:creationId xmlns:a16="http://schemas.microsoft.com/office/drawing/2014/main" id="{A8974C2D-8F63-4526-9E24-8491E931B853}"/>
                </a:ext>
              </a:extLst>
            </p:cNvPr>
            <p:cNvSpPr txBox="1"/>
            <p:nvPr/>
          </p:nvSpPr>
          <p:spPr>
            <a:xfrm>
              <a:off x="18323478" y="2576994"/>
              <a:ext cx="4605839" cy="806259"/>
            </a:xfrm>
            <a:prstGeom prst="rect">
              <a:avLst/>
            </a:prstGeom>
            <a:noFill/>
          </p:spPr>
          <p:txBody>
            <a:bodyPr wrap="square" rtlCol="0" anchor="b" anchorCtr="0">
              <a:spAutoFit/>
            </a:bodyPr>
            <a:lstStyle/>
            <a:p>
              <a:pPr algn="r"/>
              <a:r>
                <a:rPr lang="en-US" sz="1600" b="1" dirty="0">
                  <a:solidFill>
                    <a:schemeClr val="accent6">
                      <a:lumMod val="90000"/>
                    </a:schemeClr>
                  </a:solidFill>
                  <a:ea typeface="League Spartan" charset="0"/>
                  <a:cs typeface="Poppins" pitchFamily="2" charset="77"/>
                </a:rPr>
                <a:t>SPRINT RETROSPECTIVE</a:t>
              </a:r>
            </a:p>
          </p:txBody>
        </p:sp>
        <p:sp>
          <p:nvSpPr>
            <p:cNvPr id="72" name="Subtitle 2">
              <a:extLst>
                <a:ext uri="{FF2B5EF4-FFF2-40B4-BE49-F238E27FC236}">
                  <a16:creationId xmlns:a16="http://schemas.microsoft.com/office/drawing/2014/main" id="{3C95E4D8-1559-407E-A5CE-37FAE967F52B}"/>
                </a:ext>
              </a:extLst>
            </p:cNvPr>
            <p:cNvSpPr txBox="1">
              <a:spLocks/>
            </p:cNvSpPr>
            <p:nvPr/>
          </p:nvSpPr>
          <p:spPr>
            <a:xfrm>
              <a:off x="18325035" y="3326755"/>
              <a:ext cx="4531790" cy="1246749"/>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A chance for the SCRUM team to review itself and create a plan for improvements to be enacted during the next Sprint.</a:t>
              </a:r>
            </a:p>
          </p:txBody>
        </p:sp>
      </p:grpSp>
      <p:grpSp>
        <p:nvGrpSpPr>
          <p:cNvPr id="73" name="Group 72">
            <a:extLst>
              <a:ext uri="{FF2B5EF4-FFF2-40B4-BE49-F238E27FC236}">
                <a16:creationId xmlns:a16="http://schemas.microsoft.com/office/drawing/2014/main" id="{BF1E7CAF-DD6D-47AA-B8C8-9087D833CBA7}"/>
              </a:ext>
            </a:extLst>
          </p:cNvPr>
          <p:cNvGrpSpPr/>
          <p:nvPr/>
        </p:nvGrpSpPr>
        <p:grpSpPr>
          <a:xfrm>
            <a:off x="479911" y="3597056"/>
            <a:ext cx="2754815" cy="676766"/>
            <a:chOff x="18325035" y="2576996"/>
            <a:chExt cx="4586158" cy="1611702"/>
          </a:xfrm>
        </p:grpSpPr>
        <p:sp>
          <p:nvSpPr>
            <p:cNvPr id="74" name="TextBox 73">
              <a:extLst>
                <a:ext uri="{FF2B5EF4-FFF2-40B4-BE49-F238E27FC236}">
                  <a16:creationId xmlns:a16="http://schemas.microsoft.com/office/drawing/2014/main" id="{2A285A2D-C1CC-45CD-8AF1-2F0DBB02D5BA}"/>
                </a:ext>
              </a:extLst>
            </p:cNvPr>
            <p:cNvSpPr txBox="1"/>
            <p:nvPr/>
          </p:nvSpPr>
          <p:spPr>
            <a:xfrm>
              <a:off x="20185970" y="2576996"/>
              <a:ext cx="2725223" cy="806258"/>
            </a:xfrm>
            <a:prstGeom prst="rect">
              <a:avLst/>
            </a:prstGeom>
            <a:noFill/>
          </p:spPr>
          <p:txBody>
            <a:bodyPr wrap="none" rtlCol="0" anchor="b" anchorCtr="0">
              <a:spAutoFit/>
            </a:bodyPr>
            <a:lstStyle/>
            <a:p>
              <a:pPr algn="r"/>
              <a:r>
                <a:rPr lang="en-US" sz="1600" b="1" dirty="0">
                  <a:solidFill>
                    <a:schemeClr val="accent5"/>
                  </a:solidFill>
                  <a:ea typeface="League Spartan" charset="0"/>
                  <a:cs typeface="Poppins" pitchFamily="2" charset="77"/>
                </a:rPr>
                <a:t>SPRINT REVIEW</a:t>
              </a:r>
            </a:p>
          </p:txBody>
        </p:sp>
        <p:sp>
          <p:nvSpPr>
            <p:cNvPr id="75" name="Subtitle 2">
              <a:extLst>
                <a:ext uri="{FF2B5EF4-FFF2-40B4-BE49-F238E27FC236}">
                  <a16:creationId xmlns:a16="http://schemas.microsoft.com/office/drawing/2014/main" id="{5EF9DCC2-D232-4326-B561-75F8C5970B50}"/>
                </a:ext>
              </a:extLst>
            </p:cNvPr>
            <p:cNvSpPr txBox="1">
              <a:spLocks/>
            </p:cNvSpPr>
            <p:nvPr/>
          </p:nvSpPr>
          <p:spPr>
            <a:xfrm>
              <a:off x="18325035" y="3326756"/>
              <a:ext cx="4531790" cy="861942"/>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Sprint Review inspects the  increment and adapts the Product Backlog if required.</a:t>
              </a:r>
            </a:p>
          </p:txBody>
        </p:sp>
      </p:grpSp>
      <p:grpSp>
        <p:nvGrpSpPr>
          <p:cNvPr id="76" name="Group 75">
            <a:extLst>
              <a:ext uri="{FF2B5EF4-FFF2-40B4-BE49-F238E27FC236}">
                <a16:creationId xmlns:a16="http://schemas.microsoft.com/office/drawing/2014/main" id="{FC97ADA2-105A-4956-89D7-57F6FD50AABD}"/>
              </a:ext>
            </a:extLst>
          </p:cNvPr>
          <p:cNvGrpSpPr/>
          <p:nvPr/>
        </p:nvGrpSpPr>
        <p:grpSpPr>
          <a:xfrm>
            <a:off x="478974" y="4980781"/>
            <a:ext cx="2768811" cy="838349"/>
            <a:chOff x="18325035" y="2576996"/>
            <a:chExt cx="4609459" cy="1996508"/>
          </a:xfrm>
        </p:grpSpPr>
        <p:sp>
          <p:nvSpPr>
            <p:cNvPr id="77" name="TextBox 76">
              <a:extLst>
                <a:ext uri="{FF2B5EF4-FFF2-40B4-BE49-F238E27FC236}">
                  <a16:creationId xmlns:a16="http://schemas.microsoft.com/office/drawing/2014/main" id="{4D5B0115-926E-4424-AA91-97F9F80ABB2A}"/>
                </a:ext>
              </a:extLst>
            </p:cNvPr>
            <p:cNvSpPr txBox="1"/>
            <p:nvPr/>
          </p:nvSpPr>
          <p:spPr>
            <a:xfrm>
              <a:off x="20529509" y="2576996"/>
              <a:ext cx="2404985" cy="806258"/>
            </a:xfrm>
            <a:prstGeom prst="rect">
              <a:avLst/>
            </a:prstGeom>
            <a:noFill/>
          </p:spPr>
          <p:txBody>
            <a:bodyPr wrap="none" rtlCol="0" anchor="b" anchorCtr="0">
              <a:spAutoFit/>
            </a:bodyPr>
            <a:lstStyle/>
            <a:p>
              <a:pPr algn="r"/>
              <a:r>
                <a:rPr lang="en-US" sz="1600" b="1" dirty="0">
                  <a:solidFill>
                    <a:schemeClr val="accent4"/>
                  </a:solidFill>
                  <a:ea typeface="League Spartan" charset="0"/>
                  <a:cs typeface="Poppins" pitchFamily="2" charset="77"/>
                </a:rPr>
                <a:t>DAILY SCRUM</a:t>
              </a:r>
            </a:p>
          </p:txBody>
        </p:sp>
        <p:sp>
          <p:nvSpPr>
            <p:cNvPr id="78" name="Subtitle 2">
              <a:extLst>
                <a:ext uri="{FF2B5EF4-FFF2-40B4-BE49-F238E27FC236}">
                  <a16:creationId xmlns:a16="http://schemas.microsoft.com/office/drawing/2014/main" id="{69975CD6-5472-4693-915F-26A9FB397F6A}"/>
                </a:ext>
              </a:extLst>
            </p:cNvPr>
            <p:cNvSpPr txBox="1">
              <a:spLocks/>
            </p:cNvSpPr>
            <p:nvPr/>
          </p:nvSpPr>
          <p:spPr>
            <a:xfrm>
              <a:off x="18325035" y="3326756"/>
              <a:ext cx="4531791" cy="1246748"/>
            </a:xfrm>
            <a:prstGeom prst="rect">
              <a:avLst/>
            </a:prstGeom>
          </p:spPr>
          <p:txBody>
            <a:bodyPr vert="horz" wrap="square" lIns="38396" tIns="19198" rIns="38396" bIns="19198"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050" dirty="0">
                  <a:solidFill>
                    <a:schemeClr val="tx1"/>
                  </a:solidFill>
                  <a:latin typeface="+mn-lt"/>
                  <a:ea typeface="Lato Light" panose="020F0502020204030203" pitchFamily="34" charset="0"/>
                  <a:cs typeface="Mukta ExtraLight" panose="020B0000000000000000" pitchFamily="34" charset="77"/>
                </a:rPr>
                <a:t>A 15 minute time-boxed occasion for the Development Team to synchronize activities and create a plan for the next 24 hours.</a:t>
              </a:r>
            </a:p>
          </p:txBody>
        </p:sp>
      </p:grpSp>
    </p:spTree>
    <p:extLst>
      <p:ext uri="{BB962C8B-B14F-4D97-AF65-F5344CB8AC3E}">
        <p14:creationId xmlns:p14="http://schemas.microsoft.com/office/powerpoint/2010/main" val="287570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scrum, management, business, startup, presentation, infographics, free, editable template, template, pitch, graphs, charts, diagrams, tables, data, slides, layout, concept, idea, inspiration, download, Google Slides"/>
  <p:tag name="DESCRIPTION" val="SCRUM is an agile approach to project management that breaks a product down into smaller tasks, and places them on a list called a backlog. Tasks are taken from the backlog in the order they need to be completed, and given to teams who work to get the job done within a set timeframe called a sprint. Find the correct editable diagram to represent your business's SCRUM approach in the SCRUM Methodology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1045</Words>
  <Application>Microsoft Office PowerPoint</Application>
  <PresentationFormat>Widescreen</PresentationFormat>
  <Paragraphs>157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Bahnschrift</vt:lpstr>
      <vt:lpstr>Bahnschrift SemiBold</vt:lpstr>
      <vt:lpstr>Calibri</vt:lpstr>
      <vt:lpstr>Lato Light</vt:lpstr>
      <vt:lpstr>Montserrat</vt:lpstr>
      <vt:lpstr>Wingdings</vt:lpstr>
      <vt:lpstr>Office Theme</vt:lpstr>
      <vt:lpstr>Template Instructions</vt:lpstr>
      <vt:lpstr>Template Instructions</vt:lpstr>
      <vt:lpstr>Template Instructions</vt:lpstr>
      <vt:lpstr>PowerPoint Presentation</vt:lpstr>
      <vt:lpstr>SCRUM Structure</vt:lpstr>
      <vt:lpstr>SCRUM Core Values</vt:lpstr>
      <vt:lpstr>SCRUM Core Values</vt:lpstr>
      <vt:lpstr>SCRUM Roles</vt:lpstr>
      <vt:lpstr>SCRUM Core Values</vt:lpstr>
      <vt:lpstr>SCRUM Structure</vt:lpstr>
      <vt:lpstr>SCRUM Core Values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200</cp:revision>
  <dcterms:created xsi:type="dcterms:W3CDTF">2020-04-19T22:46:17Z</dcterms:created>
  <dcterms:modified xsi:type="dcterms:W3CDTF">2020-05-15T13:15:10Z</dcterms:modified>
  <cp:category>Project Management</cp:category>
</cp:coreProperties>
</file>