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1"/>
  </p:notesMasterIdLst>
  <p:sldIdLst>
    <p:sldId id="277" r:id="rId2"/>
    <p:sldId id="278" r:id="rId3"/>
    <p:sldId id="279" r:id="rId4"/>
    <p:sldId id="256" r:id="rId5"/>
    <p:sldId id="284" r:id="rId6"/>
    <p:sldId id="286" r:id="rId7"/>
    <p:sldId id="290" r:id="rId8"/>
    <p:sldId id="291" r:id="rId9"/>
    <p:sldId id="287" r:id="rId10"/>
    <p:sldId id="288" r:id="rId11"/>
    <p:sldId id="294" r:id="rId12"/>
    <p:sldId id="283" r:id="rId13"/>
    <p:sldId id="285" r:id="rId14"/>
    <p:sldId id="289" r:id="rId15"/>
    <p:sldId id="292" r:id="rId16"/>
    <p:sldId id="293" r:id="rId17"/>
    <p:sldId id="295" r:id="rId18"/>
    <p:sldId id="281" r:id="rId19"/>
    <p:sldId id="282"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noFill/>
            </a:ln>
          </c:spPr>
          <c:dPt>
            <c:idx val="0"/>
            <c:bubble3D val="0"/>
            <c:spPr>
              <a:solidFill>
                <a:schemeClr val="tx1">
                  <a:lumMod val="50000"/>
                </a:schemeClr>
              </a:solidFill>
              <a:ln w="19050">
                <a:noFill/>
              </a:ln>
              <a:effectLst/>
            </c:spPr>
            <c:extLst>
              <c:ext xmlns:c16="http://schemas.microsoft.com/office/drawing/2014/chart" uri="{C3380CC4-5D6E-409C-BE32-E72D297353CC}">
                <c16:uniqueId val="{00000001-DF54-471F-BEA8-FB8B91184D98}"/>
              </c:ext>
            </c:extLst>
          </c:dPt>
          <c:dPt>
            <c:idx val="1"/>
            <c:bubble3D val="0"/>
            <c:spPr>
              <a:solidFill>
                <a:schemeClr val="bg1"/>
              </a:solidFill>
              <a:ln w="19050">
                <a:noFill/>
              </a:ln>
              <a:effectLst/>
            </c:spPr>
            <c:extLst>
              <c:ext xmlns:c16="http://schemas.microsoft.com/office/drawing/2014/chart" uri="{C3380CC4-5D6E-409C-BE32-E72D297353CC}">
                <c16:uniqueId val="{00000003-DF54-471F-BEA8-FB8B91184D98}"/>
              </c:ext>
            </c:extLst>
          </c:dPt>
          <c:cat>
            <c:strRef>
              <c:f>Sheet1!$A$2:$A$3</c:f>
              <c:strCache>
                <c:ptCount val="2"/>
                <c:pt idx="0">
                  <c:v>1st Qtr</c:v>
                </c:pt>
                <c:pt idx="1">
                  <c:v>2nd Qtr</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DF54-471F-BEA8-FB8B91184D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noFill/>
            </a:ln>
          </c:spPr>
          <c:dPt>
            <c:idx val="0"/>
            <c:bubble3D val="0"/>
            <c:spPr>
              <a:solidFill>
                <a:schemeClr val="tx1">
                  <a:lumMod val="50000"/>
                </a:schemeClr>
              </a:solidFill>
              <a:ln w="19050">
                <a:noFill/>
              </a:ln>
              <a:effectLst/>
            </c:spPr>
            <c:extLst>
              <c:ext xmlns:c16="http://schemas.microsoft.com/office/drawing/2014/chart" uri="{C3380CC4-5D6E-409C-BE32-E72D297353CC}">
                <c16:uniqueId val="{00000001-F4E7-4338-9F84-4CD491AAF93F}"/>
              </c:ext>
            </c:extLst>
          </c:dPt>
          <c:dPt>
            <c:idx val="1"/>
            <c:bubble3D val="0"/>
            <c:spPr>
              <a:solidFill>
                <a:schemeClr val="bg1"/>
              </a:solidFill>
              <a:ln w="19050">
                <a:noFill/>
              </a:ln>
              <a:effectLst/>
            </c:spPr>
            <c:extLst>
              <c:ext xmlns:c16="http://schemas.microsoft.com/office/drawing/2014/chart" uri="{C3380CC4-5D6E-409C-BE32-E72D297353CC}">
                <c16:uniqueId val="{00000003-F4E7-4338-9F84-4CD491AAF93F}"/>
              </c:ext>
            </c:extLst>
          </c:dPt>
          <c:cat>
            <c:strRef>
              <c:f>Sheet1!$A$2:$A$3</c:f>
              <c:strCache>
                <c:ptCount val="2"/>
                <c:pt idx="0">
                  <c:v>1st Qtr</c:v>
                </c:pt>
                <c:pt idx="1">
                  <c:v>2nd Qtr</c:v>
                </c:pt>
              </c:strCache>
            </c:strRef>
          </c:cat>
          <c:val>
            <c:numRef>
              <c:f>Sheet1!$B$2:$B$3</c:f>
              <c:numCache>
                <c:formatCode>General</c:formatCode>
                <c:ptCount val="2"/>
                <c:pt idx="0">
                  <c:v>0</c:v>
                </c:pt>
                <c:pt idx="1">
                  <c:v>100</c:v>
                </c:pt>
              </c:numCache>
            </c:numRef>
          </c:val>
          <c:extLst>
            <c:ext xmlns:c16="http://schemas.microsoft.com/office/drawing/2014/chart" uri="{C3380CC4-5D6E-409C-BE32-E72D297353CC}">
              <c16:uniqueId val="{00000004-F4E7-4338-9F84-4CD491AAF93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noFill/>
            </a:ln>
          </c:spPr>
          <c:dPt>
            <c:idx val="0"/>
            <c:bubble3D val="0"/>
            <c:spPr>
              <a:solidFill>
                <a:schemeClr val="tx1">
                  <a:lumMod val="50000"/>
                </a:schemeClr>
              </a:solidFill>
              <a:ln w="19050">
                <a:noFill/>
              </a:ln>
              <a:effectLst/>
            </c:spPr>
            <c:extLst>
              <c:ext xmlns:c16="http://schemas.microsoft.com/office/drawing/2014/chart" uri="{C3380CC4-5D6E-409C-BE32-E72D297353CC}">
                <c16:uniqueId val="{00000001-98DD-4292-A020-E908A61CE49B}"/>
              </c:ext>
            </c:extLst>
          </c:dPt>
          <c:dPt>
            <c:idx val="1"/>
            <c:bubble3D val="0"/>
            <c:spPr>
              <a:solidFill>
                <a:schemeClr val="bg1"/>
              </a:solidFill>
              <a:ln w="19050">
                <a:noFill/>
              </a:ln>
              <a:effectLst/>
            </c:spPr>
            <c:extLst>
              <c:ext xmlns:c16="http://schemas.microsoft.com/office/drawing/2014/chart" uri="{C3380CC4-5D6E-409C-BE32-E72D297353CC}">
                <c16:uniqueId val="{00000003-98DD-4292-A020-E908A61CE49B}"/>
              </c:ext>
            </c:extLst>
          </c:dPt>
          <c:cat>
            <c:strRef>
              <c:f>Sheet1!$A$2:$A$3</c:f>
              <c:strCache>
                <c:ptCount val="2"/>
                <c:pt idx="0">
                  <c:v>1st Qtr</c:v>
                </c:pt>
                <c:pt idx="1">
                  <c:v>2nd Qtr</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98DD-4292-A020-E908A61CE49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noFill/>
            </a:ln>
          </c:spPr>
          <c:dPt>
            <c:idx val="0"/>
            <c:bubble3D val="0"/>
            <c:spPr>
              <a:solidFill>
                <a:schemeClr val="tx1">
                  <a:lumMod val="50000"/>
                </a:schemeClr>
              </a:solidFill>
              <a:ln w="19050">
                <a:noFill/>
              </a:ln>
              <a:effectLst/>
            </c:spPr>
            <c:extLst>
              <c:ext xmlns:c16="http://schemas.microsoft.com/office/drawing/2014/chart" uri="{C3380CC4-5D6E-409C-BE32-E72D297353CC}">
                <c16:uniqueId val="{00000001-2208-4675-AD12-F267A372319A}"/>
              </c:ext>
            </c:extLst>
          </c:dPt>
          <c:dPt>
            <c:idx val="1"/>
            <c:bubble3D val="0"/>
            <c:spPr>
              <a:solidFill>
                <a:schemeClr val="bg1"/>
              </a:solidFill>
              <a:ln w="19050">
                <a:noFill/>
              </a:ln>
              <a:effectLst/>
            </c:spPr>
            <c:extLst>
              <c:ext xmlns:c16="http://schemas.microsoft.com/office/drawing/2014/chart" uri="{C3380CC4-5D6E-409C-BE32-E72D297353CC}">
                <c16:uniqueId val="{00000003-2208-4675-AD12-F267A372319A}"/>
              </c:ext>
            </c:extLst>
          </c:dPt>
          <c:cat>
            <c:strRef>
              <c:f>Sheet1!$A$2:$A$3</c:f>
              <c:strCache>
                <c:ptCount val="2"/>
                <c:pt idx="0">
                  <c:v>1st Qtr</c:v>
                </c:pt>
                <c:pt idx="1">
                  <c:v>2nd Qtr</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2208-4675-AD12-F267A372319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w="12700">
              <a:noFill/>
            </a:ln>
          </c:spPr>
          <c:dPt>
            <c:idx val="0"/>
            <c:bubble3D val="0"/>
            <c:spPr>
              <a:solidFill>
                <a:schemeClr val="tx1">
                  <a:lumMod val="50000"/>
                </a:schemeClr>
              </a:solidFill>
              <a:ln w="12700">
                <a:noFill/>
              </a:ln>
              <a:effectLst/>
            </c:spPr>
            <c:extLst>
              <c:ext xmlns:c16="http://schemas.microsoft.com/office/drawing/2014/chart" uri="{C3380CC4-5D6E-409C-BE32-E72D297353CC}">
                <c16:uniqueId val="{00000001-3C49-4DFA-9A9E-92541024CFB5}"/>
              </c:ext>
            </c:extLst>
          </c:dPt>
          <c:dPt>
            <c:idx val="1"/>
            <c:bubble3D val="0"/>
            <c:spPr>
              <a:solidFill>
                <a:schemeClr val="bg1"/>
              </a:solidFill>
              <a:ln w="38100">
                <a:noFill/>
              </a:ln>
              <a:effectLst/>
            </c:spPr>
            <c:extLst>
              <c:ext xmlns:c16="http://schemas.microsoft.com/office/drawing/2014/chart" uri="{C3380CC4-5D6E-409C-BE32-E72D297353CC}">
                <c16:uniqueId val="{00000003-3C49-4DFA-9A9E-92541024CFB5}"/>
              </c:ext>
            </c:extLst>
          </c:dPt>
          <c:cat>
            <c:strRef>
              <c:f>Sheet1!$A$2:$A$3</c:f>
              <c:strCache>
                <c:ptCount val="2"/>
                <c:pt idx="0">
                  <c:v>1st Qtr</c:v>
                </c:pt>
                <c:pt idx="1">
                  <c:v>2nd Qtr</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3C49-4DFA-9A9E-92541024CF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w="12700">
              <a:solidFill>
                <a:schemeClr val="tx1">
                  <a:lumMod val="50000"/>
                </a:schemeClr>
              </a:solidFill>
            </a:ln>
          </c:spPr>
          <c:dPt>
            <c:idx val="0"/>
            <c:bubble3D val="0"/>
            <c:spPr>
              <a:solidFill>
                <a:schemeClr val="tx1">
                  <a:lumMod val="50000"/>
                </a:schemeClr>
              </a:solidFill>
              <a:ln w="38100">
                <a:solidFill>
                  <a:schemeClr val="tx1">
                    <a:lumMod val="50000"/>
                  </a:schemeClr>
                </a:solidFill>
              </a:ln>
              <a:effectLst/>
            </c:spPr>
            <c:extLst>
              <c:ext xmlns:c16="http://schemas.microsoft.com/office/drawing/2014/chart" uri="{C3380CC4-5D6E-409C-BE32-E72D297353CC}">
                <c16:uniqueId val="{00000001-36FA-46F6-8BD8-384BF9139032}"/>
              </c:ext>
            </c:extLst>
          </c:dPt>
          <c:dPt>
            <c:idx val="1"/>
            <c:bubble3D val="0"/>
            <c:spPr>
              <a:solidFill>
                <a:schemeClr val="bg1"/>
              </a:solidFill>
              <a:ln w="38100">
                <a:solidFill>
                  <a:schemeClr val="tx1">
                    <a:lumMod val="50000"/>
                  </a:schemeClr>
                </a:solidFill>
              </a:ln>
              <a:effectLst/>
            </c:spPr>
            <c:extLst>
              <c:ext xmlns:c16="http://schemas.microsoft.com/office/drawing/2014/chart" uri="{C3380CC4-5D6E-409C-BE32-E72D297353CC}">
                <c16:uniqueId val="{00000003-36FA-46F6-8BD8-384BF9139032}"/>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36FA-46F6-8BD8-384BF913903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w="12700">
              <a:solidFill>
                <a:schemeClr val="tx1">
                  <a:lumMod val="50000"/>
                </a:schemeClr>
              </a:solidFill>
            </a:ln>
          </c:spPr>
          <c:dPt>
            <c:idx val="0"/>
            <c:bubble3D val="0"/>
            <c:spPr>
              <a:solidFill>
                <a:schemeClr val="tx1">
                  <a:lumMod val="50000"/>
                </a:schemeClr>
              </a:solidFill>
              <a:ln w="12700">
                <a:solidFill>
                  <a:schemeClr val="tx1">
                    <a:lumMod val="50000"/>
                  </a:schemeClr>
                </a:solidFill>
              </a:ln>
              <a:effectLst/>
            </c:spPr>
            <c:extLst>
              <c:ext xmlns:c16="http://schemas.microsoft.com/office/drawing/2014/chart" uri="{C3380CC4-5D6E-409C-BE32-E72D297353CC}">
                <c16:uniqueId val="{00000001-98EE-472E-B6A5-0F74849AB418}"/>
              </c:ext>
            </c:extLst>
          </c:dPt>
          <c:dPt>
            <c:idx val="1"/>
            <c:bubble3D val="0"/>
            <c:spPr>
              <a:solidFill>
                <a:schemeClr val="bg1"/>
              </a:solidFill>
              <a:ln w="38100">
                <a:solidFill>
                  <a:schemeClr val="tx1">
                    <a:lumMod val="50000"/>
                  </a:schemeClr>
                </a:solidFill>
              </a:ln>
              <a:effectLst/>
            </c:spPr>
            <c:extLst>
              <c:ext xmlns:c16="http://schemas.microsoft.com/office/drawing/2014/chart" uri="{C3380CC4-5D6E-409C-BE32-E72D297353CC}">
                <c16:uniqueId val="{00000003-98EE-472E-B6A5-0F74849AB418}"/>
              </c:ext>
            </c:extLst>
          </c:dPt>
          <c:cat>
            <c:strRef>
              <c:f>Sheet1!$A$2:$A$3</c:f>
              <c:strCache>
                <c:ptCount val="2"/>
                <c:pt idx="0">
                  <c:v>1st Qtr</c:v>
                </c:pt>
                <c:pt idx="1">
                  <c:v>2nd Qtr</c:v>
                </c:pt>
              </c:strCache>
            </c:strRef>
          </c:cat>
          <c:val>
            <c:numRef>
              <c:f>Sheet1!$B$2:$B$3</c:f>
              <c:numCache>
                <c:formatCode>General</c:formatCode>
                <c:ptCount val="2"/>
                <c:pt idx="0">
                  <c:v>0</c:v>
                </c:pt>
                <c:pt idx="1">
                  <c:v>100</c:v>
                </c:pt>
              </c:numCache>
            </c:numRef>
          </c:val>
          <c:extLst>
            <c:ext xmlns:c16="http://schemas.microsoft.com/office/drawing/2014/chart" uri="{C3380CC4-5D6E-409C-BE32-E72D297353CC}">
              <c16:uniqueId val="{00000004-98EE-472E-B6A5-0F74849AB4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noFill/>
            </a:ln>
          </c:spPr>
          <c:dPt>
            <c:idx val="0"/>
            <c:bubble3D val="0"/>
            <c:spPr>
              <a:solidFill>
                <a:schemeClr val="tx1">
                  <a:lumMod val="50000"/>
                </a:schemeClr>
              </a:solidFill>
              <a:ln w="19050">
                <a:noFill/>
              </a:ln>
              <a:effectLst/>
            </c:spPr>
            <c:extLst>
              <c:ext xmlns:c16="http://schemas.microsoft.com/office/drawing/2014/chart" uri="{C3380CC4-5D6E-409C-BE32-E72D297353CC}">
                <c16:uniqueId val="{00000001-4BCE-4C36-AE7D-E7ECAA8B8C08}"/>
              </c:ext>
            </c:extLst>
          </c:dPt>
          <c:dPt>
            <c:idx val="1"/>
            <c:bubble3D val="0"/>
            <c:spPr>
              <a:solidFill>
                <a:schemeClr val="bg1"/>
              </a:solidFill>
              <a:ln w="19050">
                <a:noFill/>
              </a:ln>
              <a:effectLst/>
            </c:spPr>
            <c:extLst>
              <c:ext xmlns:c16="http://schemas.microsoft.com/office/drawing/2014/chart" uri="{C3380CC4-5D6E-409C-BE32-E72D297353CC}">
                <c16:uniqueId val="{00000003-4BCE-4C36-AE7D-E7ECAA8B8C08}"/>
              </c:ext>
            </c:extLst>
          </c:dPt>
          <c:cat>
            <c:strRef>
              <c:f>Sheet1!$A$2:$A$3</c:f>
              <c:strCache>
                <c:ptCount val="2"/>
                <c:pt idx="0">
                  <c:v>1st Qtr</c:v>
                </c:pt>
                <c:pt idx="1">
                  <c:v>2nd Qtr</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4BCE-4C36-AE7D-E7ECAA8B8C0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noFill/>
            </a:ln>
          </c:spPr>
          <c:dPt>
            <c:idx val="0"/>
            <c:bubble3D val="0"/>
            <c:spPr>
              <a:solidFill>
                <a:schemeClr val="tx1">
                  <a:lumMod val="50000"/>
                </a:schemeClr>
              </a:solidFill>
              <a:ln w="19050">
                <a:noFill/>
              </a:ln>
              <a:effectLst/>
            </c:spPr>
            <c:extLst>
              <c:ext xmlns:c16="http://schemas.microsoft.com/office/drawing/2014/chart" uri="{C3380CC4-5D6E-409C-BE32-E72D297353CC}">
                <c16:uniqueId val="{00000001-2B9D-40D9-A220-D171DDE39888}"/>
              </c:ext>
            </c:extLst>
          </c:dPt>
          <c:dPt>
            <c:idx val="1"/>
            <c:bubble3D val="0"/>
            <c:spPr>
              <a:solidFill>
                <a:schemeClr val="bg1"/>
              </a:solidFill>
              <a:ln w="19050">
                <a:noFill/>
              </a:ln>
              <a:effectLst/>
            </c:spPr>
            <c:extLst>
              <c:ext xmlns:c16="http://schemas.microsoft.com/office/drawing/2014/chart" uri="{C3380CC4-5D6E-409C-BE32-E72D297353CC}">
                <c16:uniqueId val="{00000003-2B9D-40D9-A220-D171DDE39888}"/>
              </c:ext>
            </c:extLst>
          </c:dPt>
          <c:cat>
            <c:strRef>
              <c:f>Sheet1!$A$2:$A$3</c:f>
              <c:strCache>
                <c:ptCount val="2"/>
                <c:pt idx="0">
                  <c:v>1st Qtr</c:v>
                </c:pt>
                <c:pt idx="1">
                  <c:v>2nd Qtr</c:v>
                </c:pt>
              </c:strCache>
            </c:strRef>
          </c:cat>
          <c:val>
            <c:numRef>
              <c:f>Sheet1!$B$2:$B$3</c:f>
              <c:numCache>
                <c:formatCode>General</c:formatCode>
                <c:ptCount val="2"/>
                <c:pt idx="0">
                  <c:v>0</c:v>
                </c:pt>
                <c:pt idx="1">
                  <c:v>100</c:v>
                </c:pt>
              </c:numCache>
            </c:numRef>
          </c:val>
          <c:extLst>
            <c:ext xmlns:c16="http://schemas.microsoft.com/office/drawing/2014/chart" uri="{C3380CC4-5D6E-409C-BE32-E72D297353CC}">
              <c16:uniqueId val="{00000004-2B9D-40D9-A220-D171DDE3988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noFill/>
            </a:ln>
          </c:spPr>
          <c:dPt>
            <c:idx val="0"/>
            <c:bubble3D val="0"/>
            <c:spPr>
              <a:solidFill>
                <a:schemeClr val="tx1">
                  <a:lumMod val="50000"/>
                </a:schemeClr>
              </a:solidFill>
              <a:ln w="19050">
                <a:noFill/>
              </a:ln>
              <a:effectLst/>
            </c:spPr>
            <c:extLst>
              <c:ext xmlns:c16="http://schemas.microsoft.com/office/drawing/2014/chart" uri="{C3380CC4-5D6E-409C-BE32-E72D297353CC}">
                <c16:uniqueId val="{00000001-52DD-4015-AA76-74A05EA31A0D}"/>
              </c:ext>
            </c:extLst>
          </c:dPt>
          <c:dPt>
            <c:idx val="1"/>
            <c:bubble3D val="0"/>
            <c:spPr>
              <a:solidFill>
                <a:schemeClr val="bg1"/>
              </a:solidFill>
              <a:ln w="19050">
                <a:noFill/>
              </a:ln>
              <a:effectLst/>
            </c:spPr>
            <c:extLst>
              <c:ext xmlns:c16="http://schemas.microsoft.com/office/drawing/2014/chart" uri="{C3380CC4-5D6E-409C-BE32-E72D297353CC}">
                <c16:uniqueId val="{00000003-52DD-4015-AA76-74A05EA31A0D}"/>
              </c:ext>
            </c:extLst>
          </c:dPt>
          <c:cat>
            <c:strRef>
              <c:f>Sheet1!$A$2:$A$3</c:f>
              <c:strCache>
                <c:ptCount val="2"/>
                <c:pt idx="0">
                  <c:v>1st Qtr</c:v>
                </c:pt>
                <c:pt idx="1">
                  <c:v>2nd Qtr</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52DD-4015-AA76-74A05EA31A0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noFill/>
            </a:ln>
          </c:spPr>
          <c:dPt>
            <c:idx val="0"/>
            <c:bubble3D val="0"/>
            <c:spPr>
              <a:solidFill>
                <a:schemeClr val="tx1">
                  <a:lumMod val="50000"/>
                </a:schemeClr>
              </a:solidFill>
              <a:ln w="19050">
                <a:noFill/>
              </a:ln>
              <a:effectLst/>
            </c:spPr>
            <c:extLst>
              <c:ext xmlns:c16="http://schemas.microsoft.com/office/drawing/2014/chart" uri="{C3380CC4-5D6E-409C-BE32-E72D297353CC}">
                <c16:uniqueId val="{00000001-077C-45C1-A7A8-9FC778EACEDF}"/>
              </c:ext>
            </c:extLst>
          </c:dPt>
          <c:dPt>
            <c:idx val="1"/>
            <c:bubble3D val="0"/>
            <c:spPr>
              <a:solidFill>
                <a:schemeClr val="bg1"/>
              </a:solidFill>
              <a:ln w="19050">
                <a:noFill/>
              </a:ln>
              <a:effectLst/>
            </c:spPr>
            <c:extLst>
              <c:ext xmlns:c16="http://schemas.microsoft.com/office/drawing/2014/chart" uri="{C3380CC4-5D6E-409C-BE32-E72D297353CC}">
                <c16:uniqueId val="{00000003-077C-45C1-A7A8-9FC778EACEDF}"/>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077C-45C1-A7A8-9FC778EACE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noFill/>
            </a:ln>
          </c:spPr>
          <c:dPt>
            <c:idx val="0"/>
            <c:bubble3D val="0"/>
            <c:spPr>
              <a:solidFill>
                <a:schemeClr val="tx1">
                  <a:lumMod val="50000"/>
                </a:schemeClr>
              </a:solidFill>
              <a:ln w="19050">
                <a:noFill/>
              </a:ln>
              <a:effectLst/>
            </c:spPr>
            <c:extLst>
              <c:ext xmlns:c16="http://schemas.microsoft.com/office/drawing/2014/chart" uri="{C3380CC4-5D6E-409C-BE32-E72D297353CC}">
                <c16:uniqueId val="{00000001-EB1B-4398-AB34-C3BF51CB4890}"/>
              </c:ext>
            </c:extLst>
          </c:dPt>
          <c:dPt>
            <c:idx val="1"/>
            <c:bubble3D val="0"/>
            <c:spPr>
              <a:solidFill>
                <a:schemeClr val="bg1"/>
              </a:solidFill>
              <a:ln w="19050">
                <a:noFill/>
              </a:ln>
              <a:effectLst/>
            </c:spPr>
            <c:extLst>
              <c:ext xmlns:c16="http://schemas.microsoft.com/office/drawing/2014/chart" uri="{C3380CC4-5D6E-409C-BE32-E72D297353CC}">
                <c16:uniqueId val="{00000003-EB1B-4398-AB34-C3BF51CB4890}"/>
              </c:ext>
            </c:extLst>
          </c:dPt>
          <c:cat>
            <c:strRef>
              <c:f>Sheet1!$A$2:$A$3</c:f>
              <c:strCache>
                <c:ptCount val="2"/>
                <c:pt idx="0">
                  <c:v>1st Qtr</c:v>
                </c:pt>
                <c:pt idx="1">
                  <c:v>2nd Qtr</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EB1B-4398-AB34-C3BF51CB489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noFill/>
            </a:ln>
          </c:spPr>
          <c:dPt>
            <c:idx val="0"/>
            <c:bubble3D val="0"/>
            <c:spPr>
              <a:solidFill>
                <a:schemeClr val="tx1">
                  <a:lumMod val="50000"/>
                </a:schemeClr>
              </a:solidFill>
              <a:ln w="19050">
                <a:noFill/>
              </a:ln>
              <a:effectLst/>
            </c:spPr>
            <c:extLst>
              <c:ext xmlns:c16="http://schemas.microsoft.com/office/drawing/2014/chart" uri="{C3380CC4-5D6E-409C-BE32-E72D297353CC}">
                <c16:uniqueId val="{00000001-7030-4D2F-A44A-BDD9165198CD}"/>
              </c:ext>
            </c:extLst>
          </c:dPt>
          <c:dPt>
            <c:idx val="1"/>
            <c:bubble3D val="0"/>
            <c:spPr>
              <a:solidFill>
                <a:schemeClr val="bg1"/>
              </a:solidFill>
              <a:ln w="19050">
                <a:noFill/>
              </a:ln>
              <a:effectLst/>
            </c:spPr>
            <c:extLst>
              <c:ext xmlns:c16="http://schemas.microsoft.com/office/drawing/2014/chart" uri="{C3380CC4-5D6E-409C-BE32-E72D297353CC}">
                <c16:uniqueId val="{00000003-7030-4D2F-A44A-BDD9165198CD}"/>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7030-4D2F-A44A-BDD9165198C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noFill/>
            </a:ln>
          </c:spPr>
          <c:dPt>
            <c:idx val="0"/>
            <c:bubble3D val="0"/>
            <c:spPr>
              <a:solidFill>
                <a:schemeClr val="tx1">
                  <a:lumMod val="50000"/>
                </a:schemeClr>
              </a:solidFill>
              <a:ln w="19050">
                <a:noFill/>
              </a:ln>
              <a:effectLst/>
            </c:spPr>
            <c:extLst>
              <c:ext xmlns:c16="http://schemas.microsoft.com/office/drawing/2014/chart" uri="{C3380CC4-5D6E-409C-BE32-E72D297353CC}">
                <c16:uniqueId val="{00000001-E44C-443C-BD13-D05035DCEEBB}"/>
              </c:ext>
            </c:extLst>
          </c:dPt>
          <c:dPt>
            <c:idx val="1"/>
            <c:bubble3D val="0"/>
            <c:spPr>
              <a:solidFill>
                <a:schemeClr val="bg1"/>
              </a:solidFill>
              <a:ln w="19050">
                <a:noFill/>
              </a:ln>
              <a:effectLst/>
            </c:spPr>
            <c:extLst>
              <c:ext xmlns:c16="http://schemas.microsoft.com/office/drawing/2014/chart" uri="{C3380CC4-5D6E-409C-BE32-E72D297353CC}">
                <c16:uniqueId val="{00000003-E44C-443C-BD13-D05035DCEEBB}"/>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E44C-443C-BD13-D05035DCEEB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bg1"/>
            </a:solidFill>
            <a:ln>
              <a:noFill/>
            </a:ln>
          </c:spPr>
          <c:dPt>
            <c:idx val="0"/>
            <c:bubble3D val="0"/>
            <c:spPr>
              <a:solidFill>
                <a:schemeClr val="tx1">
                  <a:lumMod val="50000"/>
                </a:schemeClr>
              </a:solidFill>
              <a:ln w="19050">
                <a:noFill/>
              </a:ln>
              <a:effectLst/>
            </c:spPr>
            <c:extLst>
              <c:ext xmlns:c16="http://schemas.microsoft.com/office/drawing/2014/chart" uri="{C3380CC4-5D6E-409C-BE32-E72D297353CC}">
                <c16:uniqueId val="{00000001-B396-423E-9496-9CF8E3232EA1}"/>
              </c:ext>
            </c:extLst>
          </c:dPt>
          <c:dPt>
            <c:idx val="1"/>
            <c:bubble3D val="0"/>
            <c:spPr>
              <a:solidFill>
                <a:schemeClr val="bg1"/>
              </a:solidFill>
              <a:ln w="19050">
                <a:noFill/>
              </a:ln>
              <a:effectLst/>
            </c:spPr>
            <c:extLst>
              <c:ext xmlns:c16="http://schemas.microsoft.com/office/drawing/2014/chart" uri="{C3380CC4-5D6E-409C-BE32-E72D297353CC}">
                <c16:uniqueId val="{00000003-B396-423E-9496-9CF8E3232EA1}"/>
              </c:ext>
            </c:extLst>
          </c:dPt>
          <c:cat>
            <c:strRef>
              <c:f>Sheet1!$A$2:$A$3</c:f>
              <c:strCache>
                <c:ptCount val="2"/>
                <c:pt idx="0">
                  <c:v>1st Qtr</c:v>
                </c:pt>
                <c:pt idx="1">
                  <c:v>2nd Qtr</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B396-423E-9496-9CF8E3232E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chart" Target="../charts/chart7.xml"/><Relationship Id="rId13" Type="http://schemas.openxmlformats.org/officeDocument/2006/relationships/chart" Target="../charts/chart12.xml"/><Relationship Id="rId3" Type="http://schemas.openxmlformats.org/officeDocument/2006/relationships/chart" Target="../charts/chart2.xml"/><Relationship Id="rId7" Type="http://schemas.openxmlformats.org/officeDocument/2006/relationships/chart" Target="../charts/chart6.xml"/><Relationship Id="rId12" Type="http://schemas.openxmlformats.org/officeDocument/2006/relationships/chart" Target="../charts/chart11.xml"/><Relationship Id="rId2" Type="http://schemas.openxmlformats.org/officeDocument/2006/relationships/chart" Target="../charts/chart1.xml"/><Relationship Id="rId16" Type="http://schemas.openxmlformats.org/officeDocument/2006/relationships/chart" Target="../charts/chart15.xml"/><Relationship Id="rId1" Type="http://schemas.openxmlformats.org/officeDocument/2006/relationships/slideLayout" Target="../slideLayouts/slideLayout7.xml"/><Relationship Id="rId6" Type="http://schemas.openxmlformats.org/officeDocument/2006/relationships/chart" Target="../charts/chart5.xml"/><Relationship Id="rId11" Type="http://schemas.openxmlformats.org/officeDocument/2006/relationships/chart" Target="../charts/chart10.xml"/><Relationship Id="rId5" Type="http://schemas.openxmlformats.org/officeDocument/2006/relationships/chart" Target="../charts/chart4.xml"/><Relationship Id="rId15" Type="http://schemas.openxmlformats.org/officeDocument/2006/relationships/chart" Target="../charts/chart14.xml"/><Relationship Id="rId10" Type="http://schemas.openxmlformats.org/officeDocument/2006/relationships/chart" Target="../charts/chart9.xml"/><Relationship Id="rId4" Type="http://schemas.openxmlformats.org/officeDocument/2006/relationships/chart" Target="../charts/chart3.xml"/><Relationship Id="rId9" Type="http://schemas.openxmlformats.org/officeDocument/2006/relationships/chart" Target="../charts/chart8.xml"/><Relationship Id="rId14" Type="http://schemas.openxmlformats.org/officeDocument/2006/relationships/chart" Target="../charts/char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41D90E-FEB2-4D4B-94BB-4B1C456F7AF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C7D5C73-7098-4427-B70A-583223DAE35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19C6F38-ACC0-47FE-87E8-CCE55EBFE4D4}"/>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48995FBF-E760-40C0-AB99-816EC00E78DF}"/>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020FE3D3-7158-4CA1-A670-9435A179D2F1}"/>
              </a:ext>
            </a:extLst>
          </p:cNvPr>
          <p:cNvSpPr>
            <a:spLocks noGrp="1"/>
          </p:cNvSpPr>
          <p:nvPr>
            <p:ph type="body" sz="quarter" idx="13"/>
          </p:nvPr>
        </p:nvSpPr>
        <p:spPr/>
        <p:txBody>
          <a:bodyPr/>
          <a:lstStyle/>
          <a:p>
            <a:endParaRPr lang="en-ZA"/>
          </a:p>
        </p:txBody>
      </p:sp>
      <p:grpSp>
        <p:nvGrpSpPr>
          <p:cNvPr id="49" name="Group 48">
            <a:extLst>
              <a:ext uri="{FF2B5EF4-FFF2-40B4-BE49-F238E27FC236}">
                <a16:creationId xmlns:a16="http://schemas.microsoft.com/office/drawing/2014/main" id="{241BCD63-280F-4079-8C94-6E1A2B9D517D}"/>
              </a:ext>
            </a:extLst>
          </p:cNvPr>
          <p:cNvGrpSpPr/>
          <p:nvPr/>
        </p:nvGrpSpPr>
        <p:grpSpPr>
          <a:xfrm>
            <a:off x="768670" y="2082267"/>
            <a:ext cx="9980609" cy="4059332"/>
            <a:chOff x="758511" y="1940027"/>
            <a:chExt cx="8088074" cy="4059332"/>
          </a:xfrm>
        </p:grpSpPr>
        <p:sp>
          <p:nvSpPr>
            <p:cNvPr id="7" name="Chevron 3">
              <a:extLst>
                <a:ext uri="{FF2B5EF4-FFF2-40B4-BE49-F238E27FC236}">
                  <a16:creationId xmlns:a16="http://schemas.microsoft.com/office/drawing/2014/main" id="{7E6CB58C-7BFE-4B43-9E8E-23D329F4C04B}"/>
                </a:ext>
              </a:extLst>
            </p:cNvPr>
            <p:cNvSpPr/>
            <p:nvPr/>
          </p:nvSpPr>
          <p:spPr>
            <a:xfrm>
              <a:off x="758512" y="1940027"/>
              <a:ext cx="1334854" cy="660083"/>
            </a:xfrm>
            <a:prstGeom prst="chevron">
              <a:avLst>
                <a:gd name="adj" fmla="val 3254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8" name="Rectangle 7">
              <a:extLst>
                <a:ext uri="{FF2B5EF4-FFF2-40B4-BE49-F238E27FC236}">
                  <a16:creationId xmlns:a16="http://schemas.microsoft.com/office/drawing/2014/main" id="{1BA6EB01-133A-4665-94E7-4958BBAFC9F9}"/>
                </a:ext>
              </a:extLst>
            </p:cNvPr>
            <p:cNvSpPr/>
            <p:nvPr/>
          </p:nvSpPr>
          <p:spPr>
            <a:xfrm>
              <a:off x="4301354" y="2651692"/>
              <a:ext cx="1122190" cy="122985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9" name="Chevron 11">
              <a:extLst>
                <a:ext uri="{FF2B5EF4-FFF2-40B4-BE49-F238E27FC236}">
                  <a16:creationId xmlns:a16="http://schemas.microsoft.com/office/drawing/2014/main" id="{CF9EB701-6C86-4146-B7E9-150DA7D3307F}"/>
                </a:ext>
              </a:extLst>
            </p:cNvPr>
            <p:cNvSpPr/>
            <p:nvPr/>
          </p:nvSpPr>
          <p:spPr>
            <a:xfrm>
              <a:off x="1939459" y="1940027"/>
              <a:ext cx="1334854" cy="660083"/>
            </a:xfrm>
            <a:prstGeom prst="chevron">
              <a:avLst>
                <a:gd name="adj" fmla="val 3254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0" name="Chevron 12">
              <a:extLst>
                <a:ext uri="{FF2B5EF4-FFF2-40B4-BE49-F238E27FC236}">
                  <a16:creationId xmlns:a16="http://schemas.microsoft.com/office/drawing/2014/main" id="{ECCD72D8-5F8A-47F4-B3BD-584CC74C6B0A}"/>
                </a:ext>
              </a:extLst>
            </p:cNvPr>
            <p:cNvSpPr/>
            <p:nvPr/>
          </p:nvSpPr>
          <p:spPr>
            <a:xfrm>
              <a:off x="3120407" y="1940027"/>
              <a:ext cx="1334854" cy="660083"/>
            </a:xfrm>
            <a:prstGeom prst="chevron">
              <a:avLst>
                <a:gd name="adj" fmla="val 3254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1" name="Chevron 13">
              <a:extLst>
                <a:ext uri="{FF2B5EF4-FFF2-40B4-BE49-F238E27FC236}">
                  <a16:creationId xmlns:a16="http://schemas.microsoft.com/office/drawing/2014/main" id="{EDEEFD56-139E-4942-BD06-7268CB7237D0}"/>
                </a:ext>
              </a:extLst>
            </p:cNvPr>
            <p:cNvSpPr/>
            <p:nvPr/>
          </p:nvSpPr>
          <p:spPr>
            <a:xfrm>
              <a:off x="4301354" y="1940027"/>
              <a:ext cx="1334854" cy="660083"/>
            </a:xfrm>
            <a:prstGeom prst="chevron">
              <a:avLst>
                <a:gd name="adj" fmla="val 325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12" name="Rectangle 11">
              <a:extLst>
                <a:ext uri="{FF2B5EF4-FFF2-40B4-BE49-F238E27FC236}">
                  <a16:creationId xmlns:a16="http://schemas.microsoft.com/office/drawing/2014/main" id="{28947931-FA48-4E71-8A41-2936C930D5E4}"/>
                </a:ext>
              </a:extLst>
            </p:cNvPr>
            <p:cNvSpPr/>
            <p:nvPr/>
          </p:nvSpPr>
          <p:spPr>
            <a:xfrm>
              <a:off x="3120407" y="2651692"/>
              <a:ext cx="1122190" cy="122985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3" name="Rectangle 12">
              <a:extLst>
                <a:ext uri="{FF2B5EF4-FFF2-40B4-BE49-F238E27FC236}">
                  <a16:creationId xmlns:a16="http://schemas.microsoft.com/office/drawing/2014/main" id="{54CFEF41-C524-4089-A4EE-A266684C773C}"/>
                </a:ext>
              </a:extLst>
            </p:cNvPr>
            <p:cNvSpPr/>
            <p:nvPr/>
          </p:nvSpPr>
          <p:spPr>
            <a:xfrm>
              <a:off x="1939459" y="2651692"/>
              <a:ext cx="1122190" cy="122985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4" name="Rectangle 13">
              <a:extLst>
                <a:ext uri="{FF2B5EF4-FFF2-40B4-BE49-F238E27FC236}">
                  <a16:creationId xmlns:a16="http://schemas.microsoft.com/office/drawing/2014/main" id="{D527C151-AD6E-47B0-9336-FF2E2C373938}"/>
                </a:ext>
              </a:extLst>
            </p:cNvPr>
            <p:cNvSpPr/>
            <p:nvPr/>
          </p:nvSpPr>
          <p:spPr>
            <a:xfrm>
              <a:off x="758511" y="2651692"/>
              <a:ext cx="1122190" cy="122985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15" name="TextBox 14">
              <a:extLst>
                <a:ext uri="{FF2B5EF4-FFF2-40B4-BE49-F238E27FC236}">
                  <a16:creationId xmlns:a16="http://schemas.microsoft.com/office/drawing/2014/main" id="{E74E2D34-246F-4149-9165-12914B5D4162}"/>
                </a:ext>
              </a:extLst>
            </p:cNvPr>
            <p:cNvSpPr txBox="1"/>
            <p:nvPr/>
          </p:nvSpPr>
          <p:spPr>
            <a:xfrm>
              <a:off x="975161" y="2039237"/>
              <a:ext cx="998237" cy="461665"/>
            </a:xfrm>
            <a:prstGeom prst="rect">
              <a:avLst/>
            </a:prstGeom>
            <a:noFill/>
          </p:spPr>
          <p:txBody>
            <a:bodyPr wrap="square" rtlCol="0" anchor="ctr">
              <a:spAutoFit/>
            </a:bodyPr>
            <a:lstStyle/>
            <a:p>
              <a:pPr algn="ctr"/>
              <a:r>
                <a:rPr lang="en-US" sz="1200" b="1" dirty="0">
                  <a:solidFill>
                    <a:schemeClr val="bg1"/>
                  </a:solidFill>
                  <a:cs typeface="Poppins" pitchFamily="2" charset="77"/>
                </a:rPr>
                <a:t>RESEARCH &amp; DEVELOPMENT</a:t>
              </a:r>
            </a:p>
          </p:txBody>
        </p:sp>
        <p:sp>
          <p:nvSpPr>
            <p:cNvPr id="16" name="TextBox 15">
              <a:extLst>
                <a:ext uri="{FF2B5EF4-FFF2-40B4-BE49-F238E27FC236}">
                  <a16:creationId xmlns:a16="http://schemas.microsoft.com/office/drawing/2014/main" id="{FE5128CB-A042-4D95-AE97-79FC82C95AF9}"/>
                </a:ext>
              </a:extLst>
            </p:cNvPr>
            <p:cNvSpPr txBox="1"/>
            <p:nvPr/>
          </p:nvSpPr>
          <p:spPr>
            <a:xfrm>
              <a:off x="2148908" y="2131570"/>
              <a:ext cx="1012639" cy="276999"/>
            </a:xfrm>
            <a:prstGeom prst="rect">
              <a:avLst/>
            </a:prstGeom>
            <a:noFill/>
          </p:spPr>
          <p:txBody>
            <a:bodyPr wrap="square" rtlCol="0" anchor="ctr">
              <a:spAutoFit/>
            </a:bodyPr>
            <a:lstStyle/>
            <a:p>
              <a:pPr algn="ctr"/>
              <a:r>
                <a:rPr lang="en-US" sz="1200" b="1" dirty="0">
                  <a:solidFill>
                    <a:schemeClr val="bg1"/>
                  </a:solidFill>
                  <a:cs typeface="Poppins" pitchFamily="2" charset="77"/>
                </a:rPr>
                <a:t>METHODOLOGY</a:t>
              </a:r>
            </a:p>
          </p:txBody>
        </p:sp>
        <p:sp>
          <p:nvSpPr>
            <p:cNvPr id="17" name="TextBox 16">
              <a:extLst>
                <a:ext uri="{FF2B5EF4-FFF2-40B4-BE49-F238E27FC236}">
                  <a16:creationId xmlns:a16="http://schemas.microsoft.com/office/drawing/2014/main" id="{D91DD69A-1ADD-40CA-B747-33E7F047834A}"/>
                </a:ext>
              </a:extLst>
            </p:cNvPr>
            <p:cNvSpPr txBox="1"/>
            <p:nvPr/>
          </p:nvSpPr>
          <p:spPr>
            <a:xfrm>
              <a:off x="3349203" y="2131570"/>
              <a:ext cx="998237" cy="276999"/>
            </a:xfrm>
            <a:prstGeom prst="rect">
              <a:avLst/>
            </a:prstGeom>
            <a:noFill/>
          </p:spPr>
          <p:txBody>
            <a:bodyPr wrap="square" rtlCol="0" anchor="ctr">
              <a:spAutoFit/>
            </a:bodyPr>
            <a:lstStyle/>
            <a:p>
              <a:pPr algn="ctr"/>
              <a:r>
                <a:rPr lang="en-US" sz="1200" b="1" dirty="0">
                  <a:solidFill>
                    <a:schemeClr val="bg1"/>
                  </a:solidFill>
                  <a:cs typeface="Poppins" pitchFamily="2" charset="77"/>
                </a:rPr>
                <a:t>RESOURCES</a:t>
              </a:r>
            </a:p>
          </p:txBody>
        </p:sp>
        <p:sp>
          <p:nvSpPr>
            <p:cNvPr id="18" name="TextBox 17">
              <a:extLst>
                <a:ext uri="{FF2B5EF4-FFF2-40B4-BE49-F238E27FC236}">
                  <a16:creationId xmlns:a16="http://schemas.microsoft.com/office/drawing/2014/main" id="{0C6DFE7D-0E77-4493-8B13-A68A19BF00EA}"/>
                </a:ext>
              </a:extLst>
            </p:cNvPr>
            <p:cNvSpPr txBox="1"/>
            <p:nvPr/>
          </p:nvSpPr>
          <p:spPr>
            <a:xfrm>
              <a:off x="4503603" y="2039237"/>
              <a:ext cx="998237" cy="461665"/>
            </a:xfrm>
            <a:prstGeom prst="rect">
              <a:avLst/>
            </a:prstGeom>
            <a:noFill/>
          </p:spPr>
          <p:txBody>
            <a:bodyPr wrap="square" rtlCol="0" anchor="ctr">
              <a:spAutoFit/>
            </a:bodyPr>
            <a:lstStyle/>
            <a:p>
              <a:pPr algn="ctr"/>
              <a:r>
                <a:rPr lang="en-US" sz="1200" b="1" dirty="0">
                  <a:solidFill>
                    <a:schemeClr val="bg1"/>
                  </a:solidFill>
                  <a:cs typeface="Poppins" pitchFamily="2" charset="77"/>
                </a:rPr>
                <a:t>SHARING INFORMATION</a:t>
              </a:r>
            </a:p>
          </p:txBody>
        </p:sp>
        <p:sp>
          <p:nvSpPr>
            <p:cNvPr id="19" name="Rectangle 18">
              <a:extLst>
                <a:ext uri="{FF2B5EF4-FFF2-40B4-BE49-F238E27FC236}">
                  <a16:creationId xmlns:a16="http://schemas.microsoft.com/office/drawing/2014/main" id="{3153FEE1-8B93-4043-9C45-F571FD69F308}"/>
                </a:ext>
              </a:extLst>
            </p:cNvPr>
            <p:cNvSpPr/>
            <p:nvPr/>
          </p:nvSpPr>
          <p:spPr>
            <a:xfrm>
              <a:off x="758511" y="3942497"/>
              <a:ext cx="4665033" cy="331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0" name="Rectangle 19">
              <a:extLst>
                <a:ext uri="{FF2B5EF4-FFF2-40B4-BE49-F238E27FC236}">
                  <a16:creationId xmlns:a16="http://schemas.microsoft.com/office/drawing/2014/main" id="{C4F07A0A-D85B-4197-BA00-50D58449DC05}"/>
                </a:ext>
              </a:extLst>
            </p:cNvPr>
            <p:cNvSpPr/>
            <p:nvPr/>
          </p:nvSpPr>
          <p:spPr>
            <a:xfrm>
              <a:off x="758511" y="4334689"/>
              <a:ext cx="4665033" cy="331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1" name="Rectangle 20">
              <a:extLst>
                <a:ext uri="{FF2B5EF4-FFF2-40B4-BE49-F238E27FC236}">
                  <a16:creationId xmlns:a16="http://schemas.microsoft.com/office/drawing/2014/main" id="{A896B6DC-91D4-4F93-862F-86E6CD195B28}"/>
                </a:ext>
              </a:extLst>
            </p:cNvPr>
            <p:cNvSpPr/>
            <p:nvPr/>
          </p:nvSpPr>
          <p:spPr>
            <a:xfrm>
              <a:off x="758511" y="4726881"/>
              <a:ext cx="4665033" cy="331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2" name="Rectangle 21">
              <a:extLst>
                <a:ext uri="{FF2B5EF4-FFF2-40B4-BE49-F238E27FC236}">
                  <a16:creationId xmlns:a16="http://schemas.microsoft.com/office/drawing/2014/main" id="{0C3282FA-D708-4F93-884C-8F2997EC87E7}"/>
                </a:ext>
              </a:extLst>
            </p:cNvPr>
            <p:cNvSpPr/>
            <p:nvPr/>
          </p:nvSpPr>
          <p:spPr>
            <a:xfrm>
              <a:off x="758511" y="5119073"/>
              <a:ext cx="4665033" cy="3312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23" name="TextBox 22">
              <a:extLst>
                <a:ext uri="{FF2B5EF4-FFF2-40B4-BE49-F238E27FC236}">
                  <a16:creationId xmlns:a16="http://schemas.microsoft.com/office/drawing/2014/main" id="{E1C670B8-33F6-4E49-924F-6F936AF8E96D}"/>
                </a:ext>
              </a:extLst>
            </p:cNvPr>
            <p:cNvSpPr txBox="1"/>
            <p:nvPr/>
          </p:nvSpPr>
          <p:spPr>
            <a:xfrm>
              <a:off x="1976324" y="3938841"/>
              <a:ext cx="2229412" cy="338554"/>
            </a:xfrm>
            <a:prstGeom prst="rect">
              <a:avLst/>
            </a:prstGeom>
            <a:noFill/>
          </p:spPr>
          <p:txBody>
            <a:bodyPr wrap="none" rtlCol="0" anchor="ctr">
              <a:spAutoFit/>
            </a:bodyPr>
            <a:lstStyle/>
            <a:p>
              <a:pPr algn="ctr"/>
              <a:r>
                <a:rPr lang="en-US" sz="1600" b="1" dirty="0">
                  <a:solidFill>
                    <a:schemeClr val="bg1"/>
                  </a:solidFill>
                  <a:cs typeface="Poppins" pitchFamily="2" charset="77"/>
                </a:rPr>
                <a:t>CROSS-SUBJECT ANALYSIS</a:t>
              </a:r>
            </a:p>
          </p:txBody>
        </p:sp>
        <p:sp>
          <p:nvSpPr>
            <p:cNvPr id="24" name="TextBox 23">
              <a:extLst>
                <a:ext uri="{FF2B5EF4-FFF2-40B4-BE49-F238E27FC236}">
                  <a16:creationId xmlns:a16="http://schemas.microsoft.com/office/drawing/2014/main" id="{B06C25DC-AF28-47E2-A41F-6F3EECE863A3}"/>
                </a:ext>
              </a:extLst>
            </p:cNvPr>
            <p:cNvSpPr txBox="1"/>
            <p:nvPr/>
          </p:nvSpPr>
          <p:spPr>
            <a:xfrm>
              <a:off x="2041277" y="4331033"/>
              <a:ext cx="2099508" cy="338554"/>
            </a:xfrm>
            <a:prstGeom prst="rect">
              <a:avLst/>
            </a:prstGeom>
            <a:noFill/>
          </p:spPr>
          <p:txBody>
            <a:bodyPr wrap="none" rtlCol="0" anchor="ctr">
              <a:spAutoFit/>
            </a:bodyPr>
            <a:lstStyle/>
            <a:p>
              <a:pPr algn="ctr"/>
              <a:r>
                <a:rPr lang="en-US" sz="1600" b="1" dirty="0">
                  <a:solidFill>
                    <a:schemeClr val="bg1"/>
                  </a:solidFill>
                  <a:cs typeface="Poppins" pitchFamily="2" charset="77"/>
                </a:rPr>
                <a:t>DATABASE MANAGEMENT</a:t>
              </a:r>
            </a:p>
          </p:txBody>
        </p:sp>
        <p:sp>
          <p:nvSpPr>
            <p:cNvPr id="25" name="TextBox 24">
              <a:extLst>
                <a:ext uri="{FF2B5EF4-FFF2-40B4-BE49-F238E27FC236}">
                  <a16:creationId xmlns:a16="http://schemas.microsoft.com/office/drawing/2014/main" id="{982235B2-F82D-4233-A48A-F3EA36A03335}"/>
                </a:ext>
              </a:extLst>
            </p:cNvPr>
            <p:cNvSpPr txBox="1"/>
            <p:nvPr/>
          </p:nvSpPr>
          <p:spPr>
            <a:xfrm>
              <a:off x="2158193" y="4723225"/>
              <a:ext cx="1865681" cy="338554"/>
            </a:xfrm>
            <a:prstGeom prst="rect">
              <a:avLst/>
            </a:prstGeom>
            <a:noFill/>
          </p:spPr>
          <p:txBody>
            <a:bodyPr wrap="none" rtlCol="0" anchor="ctr">
              <a:spAutoFit/>
            </a:bodyPr>
            <a:lstStyle/>
            <a:p>
              <a:pPr algn="ctr"/>
              <a:r>
                <a:rPr lang="en-US" sz="1600" b="1" dirty="0">
                  <a:solidFill>
                    <a:schemeClr val="bg1"/>
                  </a:solidFill>
                  <a:cs typeface="Poppins" pitchFamily="2" charset="77"/>
                </a:rPr>
                <a:t>PRACTICAL EXAMPLES</a:t>
              </a:r>
            </a:p>
          </p:txBody>
        </p:sp>
        <p:sp>
          <p:nvSpPr>
            <p:cNvPr id="26" name="TextBox 25">
              <a:extLst>
                <a:ext uri="{FF2B5EF4-FFF2-40B4-BE49-F238E27FC236}">
                  <a16:creationId xmlns:a16="http://schemas.microsoft.com/office/drawing/2014/main" id="{D2D88C06-9F2C-4B8E-B9BF-5A73A867F68F}"/>
                </a:ext>
              </a:extLst>
            </p:cNvPr>
            <p:cNvSpPr txBox="1"/>
            <p:nvPr/>
          </p:nvSpPr>
          <p:spPr>
            <a:xfrm>
              <a:off x="1915274" y="5115417"/>
              <a:ext cx="2351522" cy="338554"/>
            </a:xfrm>
            <a:prstGeom prst="rect">
              <a:avLst/>
            </a:prstGeom>
            <a:noFill/>
          </p:spPr>
          <p:txBody>
            <a:bodyPr wrap="none" rtlCol="0" anchor="ctr">
              <a:spAutoFit/>
            </a:bodyPr>
            <a:lstStyle/>
            <a:p>
              <a:pPr algn="ctr"/>
              <a:r>
                <a:rPr lang="en-US" sz="1600" b="1" dirty="0">
                  <a:solidFill>
                    <a:schemeClr val="bg1"/>
                  </a:solidFill>
                  <a:cs typeface="Poppins" pitchFamily="2" charset="77"/>
                </a:rPr>
                <a:t>PARTICIPANTS ENGAGEMENT</a:t>
              </a:r>
            </a:p>
          </p:txBody>
        </p:sp>
        <p:sp>
          <p:nvSpPr>
            <p:cNvPr id="27" name="TextBox 26">
              <a:extLst>
                <a:ext uri="{FF2B5EF4-FFF2-40B4-BE49-F238E27FC236}">
                  <a16:creationId xmlns:a16="http://schemas.microsoft.com/office/drawing/2014/main" id="{B3C3A620-7B19-41ED-882C-86A008F85877}"/>
                </a:ext>
              </a:extLst>
            </p:cNvPr>
            <p:cNvSpPr txBox="1"/>
            <p:nvPr/>
          </p:nvSpPr>
          <p:spPr>
            <a:xfrm>
              <a:off x="2449832" y="5537694"/>
              <a:ext cx="1282411" cy="461665"/>
            </a:xfrm>
            <a:prstGeom prst="rect">
              <a:avLst/>
            </a:prstGeom>
            <a:noFill/>
          </p:spPr>
          <p:txBody>
            <a:bodyPr wrap="none" rtlCol="0" anchor="ctr">
              <a:spAutoFit/>
            </a:bodyPr>
            <a:lstStyle/>
            <a:p>
              <a:pPr algn="ctr"/>
              <a:r>
                <a:rPr lang="en-US" sz="2400" b="1" dirty="0">
                  <a:solidFill>
                    <a:schemeClr val="accent6"/>
                  </a:solidFill>
                  <a:cs typeface="Poppins" pitchFamily="2" charset="77"/>
                </a:rPr>
                <a:t>THEORIES</a:t>
              </a:r>
            </a:p>
          </p:txBody>
        </p:sp>
        <p:sp>
          <p:nvSpPr>
            <p:cNvPr id="28" name="Subtitle 2">
              <a:extLst>
                <a:ext uri="{FF2B5EF4-FFF2-40B4-BE49-F238E27FC236}">
                  <a16:creationId xmlns:a16="http://schemas.microsoft.com/office/drawing/2014/main" id="{6271372D-D239-489F-BBC2-91930C4E31EE}"/>
                </a:ext>
              </a:extLst>
            </p:cNvPr>
            <p:cNvSpPr txBox="1">
              <a:spLocks/>
            </p:cNvSpPr>
            <p:nvPr/>
          </p:nvSpPr>
          <p:spPr>
            <a:xfrm>
              <a:off x="811698" y="2790308"/>
              <a:ext cx="1015816" cy="953530"/>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00"/>
                </a:lnSpc>
              </a:pPr>
              <a:r>
                <a:rPr lang="en-US" sz="1200" dirty="0">
                  <a:latin typeface="+mn-lt"/>
                  <a:ea typeface="Lato Light" panose="020F0502020204030203" pitchFamily="34" charset="0"/>
                  <a:cs typeface="Mukta ExtraLight" panose="020B0000000000000000" pitchFamily="34" charset="77"/>
                </a:rPr>
                <a:t>Identify</a:t>
              </a:r>
            </a:p>
            <a:p>
              <a:pPr>
                <a:lnSpc>
                  <a:spcPts val="1200"/>
                </a:lnSpc>
              </a:pPr>
              <a:endParaRPr lang="en-US" sz="1200" dirty="0">
                <a:latin typeface="+mn-lt"/>
                <a:ea typeface="Lato Light" panose="020F0502020204030203" pitchFamily="34" charset="0"/>
                <a:cs typeface="Mukta ExtraLight" panose="020B0000000000000000" pitchFamily="34" charset="77"/>
              </a:endParaRPr>
            </a:p>
            <a:p>
              <a:pPr>
                <a:lnSpc>
                  <a:spcPts val="1200"/>
                </a:lnSpc>
              </a:pPr>
              <a:r>
                <a:rPr lang="en-US" sz="1200" dirty="0">
                  <a:latin typeface="+mn-lt"/>
                  <a:ea typeface="Lato Light" panose="020F0502020204030203" pitchFamily="34" charset="0"/>
                  <a:cs typeface="Mukta ExtraLight" panose="020B0000000000000000" pitchFamily="34" charset="77"/>
                </a:rPr>
                <a:t>Monitor</a:t>
              </a:r>
            </a:p>
            <a:p>
              <a:pPr>
                <a:lnSpc>
                  <a:spcPts val="1200"/>
                </a:lnSpc>
              </a:pPr>
              <a:endParaRPr lang="en-US" sz="1200" dirty="0">
                <a:latin typeface="+mn-lt"/>
                <a:ea typeface="Lato Light" panose="020F0502020204030203" pitchFamily="34" charset="0"/>
                <a:cs typeface="Mukta ExtraLight" panose="020B0000000000000000" pitchFamily="34" charset="77"/>
              </a:endParaRPr>
            </a:p>
            <a:p>
              <a:pPr>
                <a:lnSpc>
                  <a:spcPts val="1200"/>
                </a:lnSpc>
              </a:pPr>
              <a:r>
                <a:rPr lang="en-US" sz="1200" dirty="0">
                  <a:latin typeface="+mn-lt"/>
                  <a:ea typeface="Lato Light" panose="020F0502020204030203" pitchFamily="34" charset="0"/>
                  <a:cs typeface="Mukta ExtraLight" panose="020B0000000000000000" pitchFamily="34" charset="77"/>
                </a:rPr>
                <a:t>Explore</a:t>
              </a:r>
            </a:p>
          </p:txBody>
        </p:sp>
        <p:sp>
          <p:nvSpPr>
            <p:cNvPr id="29" name="Subtitle 2">
              <a:extLst>
                <a:ext uri="{FF2B5EF4-FFF2-40B4-BE49-F238E27FC236}">
                  <a16:creationId xmlns:a16="http://schemas.microsoft.com/office/drawing/2014/main" id="{6BE0272A-EC10-490A-8C64-5A7038FDB182}"/>
                </a:ext>
              </a:extLst>
            </p:cNvPr>
            <p:cNvSpPr txBox="1">
              <a:spLocks/>
            </p:cNvSpPr>
            <p:nvPr/>
          </p:nvSpPr>
          <p:spPr>
            <a:xfrm>
              <a:off x="1989865" y="2790308"/>
              <a:ext cx="1015816" cy="953530"/>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00"/>
                </a:lnSpc>
              </a:pPr>
              <a:r>
                <a:rPr lang="en-US" sz="1200" dirty="0">
                  <a:latin typeface="+mn-lt"/>
                  <a:ea typeface="Lato Light" panose="020F0502020204030203" pitchFamily="34" charset="0"/>
                  <a:cs typeface="Mukta ExtraLight" panose="020B0000000000000000" pitchFamily="34" charset="77"/>
                </a:rPr>
                <a:t>Basic concepts</a:t>
              </a:r>
            </a:p>
            <a:p>
              <a:pPr>
                <a:lnSpc>
                  <a:spcPts val="1200"/>
                </a:lnSpc>
              </a:pPr>
              <a:endParaRPr lang="en-US" sz="1200" dirty="0">
                <a:latin typeface="+mn-lt"/>
                <a:ea typeface="Lato Light" panose="020F0502020204030203" pitchFamily="34" charset="0"/>
                <a:cs typeface="Mukta ExtraLight" panose="020B0000000000000000" pitchFamily="34" charset="77"/>
              </a:endParaRPr>
            </a:p>
            <a:p>
              <a:pPr>
                <a:lnSpc>
                  <a:spcPts val="1200"/>
                </a:lnSpc>
              </a:pPr>
              <a:r>
                <a:rPr lang="en-US" sz="1200" dirty="0">
                  <a:latin typeface="+mn-lt"/>
                  <a:ea typeface="Lato Light" panose="020F0502020204030203" pitchFamily="34" charset="0"/>
                  <a:cs typeface="Mukta ExtraLight" panose="020B0000000000000000" pitchFamily="34" charset="77"/>
                </a:rPr>
                <a:t>Quantity Data</a:t>
              </a:r>
            </a:p>
            <a:p>
              <a:pPr>
                <a:lnSpc>
                  <a:spcPts val="1200"/>
                </a:lnSpc>
              </a:pPr>
              <a:endParaRPr lang="en-US" sz="1200" dirty="0">
                <a:latin typeface="+mn-lt"/>
                <a:ea typeface="Lato Light" panose="020F0502020204030203" pitchFamily="34" charset="0"/>
                <a:cs typeface="Mukta ExtraLight" panose="020B0000000000000000" pitchFamily="34" charset="77"/>
              </a:endParaRPr>
            </a:p>
            <a:p>
              <a:pPr>
                <a:lnSpc>
                  <a:spcPts val="1200"/>
                </a:lnSpc>
              </a:pPr>
              <a:r>
                <a:rPr lang="en-US" sz="1200" dirty="0">
                  <a:latin typeface="+mn-lt"/>
                  <a:ea typeface="Lato Light" panose="020F0502020204030203" pitchFamily="34" charset="0"/>
                  <a:cs typeface="Mukta ExtraLight" panose="020B0000000000000000" pitchFamily="34" charset="77"/>
                </a:rPr>
                <a:t>Quality Essays</a:t>
              </a:r>
            </a:p>
          </p:txBody>
        </p:sp>
        <p:sp>
          <p:nvSpPr>
            <p:cNvPr id="30" name="Subtitle 2">
              <a:extLst>
                <a:ext uri="{FF2B5EF4-FFF2-40B4-BE49-F238E27FC236}">
                  <a16:creationId xmlns:a16="http://schemas.microsoft.com/office/drawing/2014/main" id="{66078FAF-FF5C-4B02-800E-68516080C050}"/>
                </a:ext>
              </a:extLst>
            </p:cNvPr>
            <p:cNvSpPr txBox="1">
              <a:spLocks/>
            </p:cNvSpPr>
            <p:nvPr/>
          </p:nvSpPr>
          <p:spPr>
            <a:xfrm>
              <a:off x="3173594" y="2790308"/>
              <a:ext cx="1015816" cy="953530"/>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00"/>
                </a:lnSpc>
              </a:pPr>
              <a:r>
                <a:rPr lang="en-US" sz="1200" dirty="0">
                  <a:latin typeface="+mn-lt"/>
                  <a:ea typeface="Lato Light" panose="020F0502020204030203" pitchFamily="34" charset="0"/>
                  <a:cs typeface="Mukta ExtraLight" panose="020B0000000000000000" pitchFamily="34" charset="77"/>
                </a:rPr>
                <a:t>Production</a:t>
              </a:r>
            </a:p>
            <a:p>
              <a:pPr>
                <a:lnSpc>
                  <a:spcPts val="1200"/>
                </a:lnSpc>
              </a:pPr>
              <a:endParaRPr lang="en-US" sz="1200" dirty="0">
                <a:latin typeface="+mn-lt"/>
                <a:ea typeface="Lato Light" panose="020F0502020204030203" pitchFamily="34" charset="0"/>
                <a:cs typeface="Mukta ExtraLight" panose="020B0000000000000000" pitchFamily="34" charset="77"/>
              </a:endParaRPr>
            </a:p>
            <a:p>
              <a:pPr>
                <a:lnSpc>
                  <a:spcPts val="1200"/>
                </a:lnSpc>
              </a:pPr>
              <a:r>
                <a:rPr lang="en-US" sz="1200" dirty="0">
                  <a:latin typeface="+mn-lt"/>
                  <a:ea typeface="Lato Light" panose="020F0502020204030203" pitchFamily="34" charset="0"/>
                  <a:cs typeface="Mukta ExtraLight" panose="020B0000000000000000" pitchFamily="34" charset="77"/>
                </a:rPr>
                <a:t>Equipment</a:t>
              </a:r>
            </a:p>
            <a:p>
              <a:pPr>
                <a:lnSpc>
                  <a:spcPts val="1200"/>
                </a:lnSpc>
              </a:pPr>
              <a:endParaRPr lang="en-US" sz="1200" dirty="0">
                <a:latin typeface="+mn-lt"/>
                <a:ea typeface="Lato Light" panose="020F0502020204030203" pitchFamily="34" charset="0"/>
                <a:cs typeface="Mukta ExtraLight" panose="020B0000000000000000" pitchFamily="34" charset="77"/>
              </a:endParaRPr>
            </a:p>
            <a:p>
              <a:pPr>
                <a:lnSpc>
                  <a:spcPts val="1200"/>
                </a:lnSpc>
              </a:pPr>
              <a:r>
                <a:rPr lang="en-US" sz="1200" dirty="0">
                  <a:latin typeface="+mn-lt"/>
                  <a:ea typeface="Lato Light" panose="020F0502020204030203" pitchFamily="34" charset="0"/>
                  <a:cs typeface="Mukta ExtraLight" panose="020B0000000000000000" pitchFamily="34" charset="77"/>
                </a:rPr>
                <a:t>External Patents</a:t>
              </a:r>
            </a:p>
          </p:txBody>
        </p:sp>
        <p:sp>
          <p:nvSpPr>
            <p:cNvPr id="31" name="Subtitle 2">
              <a:extLst>
                <a:ext uri="{FF2B5EF4-FFF2-40B4-BE49-F238E27FC236}">
                  <a16:creationId xmlns:a16="http://schemas.microsoft.com/office/drawing/2014/main" id="{C67D6809-1118-4C1F-8121-E8BE1C54E9C7}"/>
                </a:ext>
              </a:extLst>
            </p:cNvPr>
            <p:cNvSpPr txBox="1">
              <a:spLocks/>
            </p:cNvSpPr>
            <p:nvPr/>
          </p:nvSpPr>
          <p:spPr>
            <a:xfrm>
              <a:off x="4354541" y="2713365"/>
              <a:ext cx="1015816" cy="1107418"/>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200"/>
                </a:lnSpc>
              </a:pPr>
              <a:r>
                <a:rPr lang="en-US" sz="1200" dirty="0">
                  <a:latin typeface="+mn-lt"/>
                  <a:ea typeface="Lato Light" panose="020F0502020204030203" pitchFamily="34" charset="0"/>
                  <a:cs typeface="Mukta ExtraLight" panose="020B0000000000000000" pitchFamily="34" charset="77"/>
                </a:rPr>
                <a:t>Group discussions</a:t>
              </a:r>
            </a:p>
            <a:p>
              <a:pPr>
                <a:lnSpc>
                  <a:spcPts val="1200"/>
                </a:lnSpc>
              </a:pPr>
              <a:endParaRPr lang="en-US" sz="1200" dirty="0">
                <a:latin typeface="+mn-lt"/>
                <a:ea typeface="Lato Light" panose="020F0502020204030203" pitchFamily="34" charset="0"/>
                <a:cs typeface="Mukta ExtraLight" panose="020B0000000000000000" pitchFamily="34" charset="77"/>
              </a:endParaRPr>
            </a:p>
            <a:p>
              <a:pPr>
                <a:lnSpc>
                  <a:spcPts val="1200"/>
                </a:lnSpc>
              </a:pPr>
              <a:r>
                <a:rPr lang="en-US" sz="1200" dirty="0">
                  <a:latin typeface="+mn-lt"/>
                  <a:ea typeface="Lato Light" panose="020F0502020204030203" pitchFamily="34" charset="0"/>
                  <a:cs typeface="Mukta ExtraLight" panose="020B0000000000000000" pitchFamily="34" charset="77"/>
                </a:rPr>
                <a:t>Meetings</a:t>
              </a:r>
            </a:p>
            <a:p>
              <a:pPr>
                <a:lnSpc>
                  <a:spcPts val="1200"/>
                </a:lnSpc>
              </a:pPr>
              <a:endParaRPr lang="en-US" sz="1200" dirty="0">
                <a:latin typeface="+mn-lt"/>
                <a:ea typeface="Lato Light" panose="020F0502020204030203" pitchFamily="34" charset="0"/>
                <a:cs typeface="Mukta ExtraLight" panose="020B0000000000000000" pitchFamily="34" charset="77"/>
              </a:endParaRPr>
            </a:p>
            <a:p>
              <a:pPr>
                <a:lnSpc>
                  <a:spcPts val="1200"/>
                </a:lnSpc>
              </a:pPr>
              <a:r>
                <a:rPr lang="en-US" sz="1200" dirty="0">
                  <a:latin typeface="+mn-lt"/>
                  <a:ea typeface="Lato Light" panose="020F0502020204030203" pitchFamily="34" charset="0"/>
                  <a:cs typeface="Mukta ExtraLight" panose="020B0000000000000000" pitchFamily="34" charset="77"/>
                </a:rPr>
                <a:t>Interviews</a:t>
              </a:r>
            </a:p>
          </p:txBody>
        </p:sp>
        <p:sp>
          <p:nvSpPr>
            <p:cNvPr id="32" name="Chevron 35">
              <a:extLst>
                <a:ext uri="{FF2B5EF4-FFF2-40B4-BE49-F238E27FC236}">
                  <a16:creationId xmlns:a16="http://schemas.microsoft.com/office/drawing/2014/main" id="{522AB94C-2F9D-463A-8102-B97F55A260D3}"/>
                </a:ext>
              </a:extLst>
            </p:cNvPr>
            <p:cNvSpPr/>
            <p:nvPr/>
          </p:nvSpPr>
          <p:spPr>
            <a:xfrm>
              <a:off x="6043061" y="1940027"/>
              <a:ext cx="1514060" cy="1430179"/>
            </a:xfrm>
            <a:prstGeom prst="chevron">
              <a:avLst>
                <a:gd name="adj" fmla="val 243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33" name="Chevron 37">
              <a:extLst>
                <a:ext uri="{FF2B5EF4-FFF2-40B4-BE49-F238E27FC236}">
                  <a16:creationId xmlns:a16="http://schemas.microsoft.com/office/drawing/2014/main" id="{9AC0A1E6-A37D-45EE-9A01-3EF7AADE7676}"/>
                </a:ext>
              </a:extLst>
            </p:cNvPr>
            <p:cNvSpPr/>
            <p:nvPr/>
          </p:nvSpPr>
          <p:spPr>
            <a:xfrm>
              <a:off x="7332525" y="1940027"/>
              <a:ext cx="1514060" cy="1430179"/>
            </a:xfrm>
            <a:prstGeom prst="chevron">
              <a:avLst>
                <a:gd name="adj" fmla="val 243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34" name="Rectangle 33">
              <a:extLst>
                <a:ext uri="{FF2B5EF4-FFF2-40B4-BE49-F238E27FC236}">
                  <a16:creationId xmlns:a16="http://schemas.microsoft.com/office/drawing/2014/main" id="{1D4012B1-627B-400B-ADEF-7F8B47848109}"/>
                </a:ext>
              </a:extLst>
            </p:cNvPr>
            <p:cNvSpPr/>
            <p:nvPr/>
          </p:nvSpPr>
          <p:spPr>
            <a:xfrm>
              <a:off x="6043061" y="3444817"/>
              <a:ext cx="2803524" cy="275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5" name="Rectangle 34">
              <a:extLst>
                <a:ext uri="{FF2B5EF4-FFF2-40B4-BE49-F238E27FC236}">
                  <a16:creationId xmlns:a16="http://schemas.microsoft.com/office/drawing/2014/main" id="{E9EF1330-B46A-47CC-A058-936D6748ECE6}"/>
                </a:ext>
              </a:extLst>
            </p:cNvPr>
            <p:cNvSpPr/>
            <p:nvPr/>
          </p:nvSpPr>
          <p:spPr>
            <a:xfrm>
              <a:off x="6043061" y="3794966"/>
              <a:ext cx="2803524" cy="275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6" name="Rectangle 35">
              <a:extLst>
                <a:ext uri="{FF2B5EF4-FFF2-40B4-BE49-F238E27FC236}">
                  <a16:creationId xmlns:a16="http://schemas.microsoft.com/office/drawing/2014/main" id="{A0EE062A-A71B-4B31-9A1E-9426AFD9CE2C}"/>
                </a:ext>
              </a:extLst>
            </p:cNvPr>
            <p:cNvSpPr/>
            <p:nvPr/>
          </p:nvSpPr>
          <p:spPr>
            <a:xfrm>
              <a:off x="6043061" y="4145116"/>
              <a:ext cx="2803524" cy="275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7" name="Rectangle 36">
              <a:extLst>
                <a:ext uri="{FF2B5EF4-FFF2-40B4-BE49-F238E27FC236}">
                  <a16:creationId xmlns:a16="http://schemas.microsoft.com/office/drawing/2014/main" id="{D109652E-5EB0-49A7-BBEA-3B5A086F5100}"/>
                </a:ext>
              </a:extLst>
            </p:cNvPr>
            <p:cNvSpPr/>
            <p:nvPr/>
          </p:nvSpPr>
          <p:spPr>
            <a:xfrm>
              <a:off x="6043061" y="4495266"/>
              <a:ext cx="2803524" cy="275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8" name="Rectangle 37">
              <a:extLst>
                <a:ext uri="{FF2B5EF4-FFF2-40B4-BE49-F238E27FC236}">
                  <a16:creationId xmlns:a16="http://schemas.microsoft.com/office/drawing/2014/main" id="{F0127B68-A5A4-4465-97AA-C074E4DE3536}"/>
                </a:ext>
              </a:extLst>
            </p:cNvPr>
            <p:cNvSpPr/>
            <p:nvPr/>
          </p:nvSpPr>
          <p:spPr>
            <a:xfrm>
              <a:off x="6043061" y="4843534"/>
              <a:ext cx="2803524" cy="275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39" name="Rectangle 38">
              <a:extLst>
                <a:ext uri="{FF2B5EF4-FFF2-40B4-BE49-F238E27FC236}">
                  <a16:creationId xmlns:a16="http://schemas.microsoft.com/office/drawing/2014/main" id="{2EF3C4D9-25DD-40E5-BE23-3ABE606CCF89}"/>
                </a:ext>
              </a:extLst>
            </p:cNvPr>
            <p:cNvSpPr/>
            <p:nvPr/>
          </p:nvSpPr>
          <p:spPr>
            <a:xfrm>
              <a:off x="6043061" y="5191801"/>
              <a:ext cx="2803524" cy="2755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40" name="TextBox 39">
              <a:extLst>
                <a:ext uri="{FF2B5EF4-FFF2-40B4-BE49-F238E27FC236}">
                  <a16:creationId xmlns:a16="http://schemas.microsoft.com/office/drawing/2014/main" id="{7B39820F-6DEF-4D10-8CF4-6FA78FE51E03}"/>
                </a:ext>
              </a:extLst>
            </p:cNvPr>
            <p:cNvSpPr txBox="1"/>
            <p:nvPr/>
          </p:nvSpPr>
          <p:spPr>
            <a:xfrm>
              <a:off x="6883508" y="3455629"/>
              <a:ext cx="1122631" cy="253916"/>
            </a:xfrm>
            <a:prstGeom prst="rect">
              <a:avLst/>
            </a:prstGeom>
            <a:noFill/>
          </p:spPr>
          <p:txBody>
            <a:bodyPr wrap="none" rtlCol="0" anchor="ctr">
              <a:spAutoFit/>
            </a:bodyPr>
            <a:lstStyle/>
            <a:p>
              <a:pPr algn="ctr"/>
              <a:r>
                <a:rPr lang="en-US" sz="1050" b="1" dirty="0">
                  <a:solidFill>
                    <a:schemeClr val="bg1"/>
                  </a:solidFill>
                  <a:cs typeface="Poppins" pitchFamily="2" charset="77"/>
                </a:rPr>
                <a:t>SCIENCE SUBJECTS</a:t>
              </a:r>
            </a:p>
          </p:txBody>
        </p:sp>
        <p:sp>
          <p:nvSpPr>
            <p:cNvPr id="41" name="TextBox 40">
              <a:extLst>
                <a:ext uri="{FF2B5EF4-FFF2-40B4-BE49-F238E27FC236}">
                  <a16:creationId xmlns:a16="http://schemas.microsoft.com/office/drawing/2014/main" id="{11DAC873-5541-4424-8593-A517AA384C12}"/>
                </a:ext>
              </a:extLst>
            </p:cNvPr>
            <p:cNvSpPr txBox="1"/>
            <p:nvPr/>
          </p:nvSpPr>
          <p:spPr>
            <a:xfrm>
              <a:off x="6919234" y="3805778"/>
              <a:ext cx="1051183" cy="253916"/>
            </a:xfrm>
            <a:prstGeom prst="rect">
              <a:avLst/>
            </a:prstGeom>
            <a:noFill/>
          </p:spPr>
          <p:txBody>
            <a:bodyPr wrap="none" rtlCol="0" anchor="ctr">
              <a:spAutoFit/>
            </a:bodyPr>
            <a:lstStyle/>
            <a:p>
              <a:pPr algn="ctr"/>
              <a:r>
                <a:rPr lang="en-US" sz="1050" b="1" dirty="0">
                  <a:solidFill>
                    <a:schemeClr val="bg1"/>
                  </a:solidFill>
                  <a:cs typeface="Poppins" pitchFamily="2" charset="77"/>
                </a:rPr>
                <a:t>SOCIAL SUBJECTS</a:t>
              </a:r>
            </a:p>
          </p:txBody>
        </p:sp>
        <p:sp>
          <p:nvSpPr>
            <p:cNvPr id="42" name="TextBox 41">
              <a:extLst>
                <a:ext uri="{FF2B5EF4-FFF2-40B4-BE49-F238E27FC236}">
                  <a16:creationId xmlns:a16="http://schemas.microsoft.com/office/drawing/2014/main" id="{2405515A-8148-4D06-B7B4-C2839AE36A25}"/>
                </a:ext>
              </a:extLst>
            </p:cNvPr>
            <p:cNvSpPr txBox="1"/>
            <p:nvPr/>
          </p:nvSpPr>
          <p:spPr>
            <a:xfrm>
              <a:off x="6464571" y="4155928"/>
              <a:ext cx="1960511" cy="253916"/>
            </a:xfrm>
            <a:prstGeom prst="rect">
              <a:avLst/>
            </a:prstGeom>
            <a:noFill/>
          </p:spPr>
          <p:txBody>
            <a:bodyPr wrap="none" rtlCol="0" anchor="ctr">
              <a:spAutoFit/>
            </a:bodyPr>
            <a:lstStyle/>
            <a:p>
              <a:pPr algn="ctr"/>
              <a:r>
                <a:rPr lang="en-US" sz="1050" b="1" dirty="0">
                  <a:solidFill>
                    <a:schemeClr val="bg1"/>
                  </a:solidFill>
                  <a:cs typeface="Poppins" pitchFamily="2" charset="77"/>
                </a:rPr>
                <a:t>ENGINEERING &amp; COMPUTER SCIENCE</a:t>
              </a:r>
            </a:p>
          </p:txBody>
        </p:sp>
        <p:sp>
          <p:nvSpPr>
            <p:cNvPr id="43" name="TextBox 42">
              <a:extLst>
                <a:ext uri="{FF2B5EF4-FFF2-40B4-BE49-F238E27FC236}">
                  <a16:creationId xmlns:a16="http://schemas.microsoft.com/office/drawing/2014/main" id="{736A2B74-EEDA-4C28-A2C6-CD75C4E31505}"/>
                </a:ext>
              </a:extLst>
            </p:cNvPr>
            <p:cNvSpPr txBox="1"/>
            <p:nvPr/>
          </p:nvSpPr>
          <p:spPr>
            <a:xfrm>
              <a:off x="6776989" y="4503914"/>
              <a:ext cx="1335673" cy="253916"/>
            </a:xfrm>
            <a:prstGeom prst="rect">
              <a:avLst/>
            </a:prstGeom>
            <a:noFill/>
          </p:spPr>
          <p:txBody>
            <a:bodyPr wrap="none" rtlCol="0" anchor="ctr">
              <a:spAutoFit/>
            </a:bodyPr>
            <a:lstStyle/>
            <a:p>
              <a:pPr algn="ctr"/>
              <a:r>
                <a:rPr lang="en-US" sz="1050" b="1" dirty="0">
                  <a:solidFill>
                    <a:schemeClr val="bg1"/>
                  </a:solidFill>
                  <a:cs typeface="Poppins" pitchFamily="2" charset="77"/>
                </a:rPr>
                <a:t>LAW AND REGULATIONS</a:t>
              </a:r>
            </a:p>
          </p:txBody>
        </p:sp>
        <p:sp>
          <p:nvSpPr>
            <p:cNvPr id="44" name="TextBox 43">
              <a:extLst>
                <a:ext uri="{FF2B5EF4-FFF2-40B4-BE49-F238E27FC236}">
                  <a16:creationId xmlns:a16="http://schemas.microsoft.com/office/drawing/2014/main" id="{B3E0131E-04F9-4D74-96CD-C252DA0389F8}"/>
                </a:ext>
              </a:extLst>
            </p:cNvPr>
            <p:cNvSpPr txBox="1"/>
            <p:nvPr/>
          </p:nvSpPr>
          <p:spPr>
            <a:xfrm>
              <a:off x="6877665" y="4854346"/>
              <a:ext cx="1134322" cy="253916"/>
            </a:xfrm>
            <a:prstGeom prst="rect">
              <a:avLst/>
            </a:prstGeom>
            <a:noFill/>
          </p:spPr>
          <p:txBody>
            <a:bodyPr wrap="none" rtlCol="0" anchor="ctr">
              <a:spAutoFit/>
            </a:bodyPr>
            <a:lstStyle/>
            <a:p>
              <a:pPr algn="ctr"/>
              <a:r>
                <a:rPr lang="en-US" sz="1050" b="1" dirty="0">
                  <a:solidFill>
                    <a:schemeClr val="bg1"/>
                  </a:solidFill>
                  <a:cs typeface="Poppins" pitchFamily="2" charset="77"/>
                </a:rPr>
                <a:t>MEDICAL SUBJECTS</a:t>
              </a:r>
            </a:p>
          </p:txBody>
        </p:sp>
        <p:sp>
          <p:nvSpPr>
            <p:cNvPr id="45" name="TextBox 44">
              <a:extLst>
                <a:ext uri="{FF2B5EF4-FFF2-40B4-BE49-F238E27FC236}">
                  <a16:creationId xmlns:a16="http://schemas.microsoft.com/office/drawing/2014/main" id="{06229D9F-1BE1-455E-AB07-62E116983D4F}"/>
                </a:ext>
              </a:extLst>
            </p:cNvPr>
            <p:cNvSpPr txBox="1"/>
            <p:nvPr/>
          </p:nvSpPr>
          <p:spPr>
            <a:xfrm>
              <a:off x="6532768" y="5202613"/>
              <a:ext cx="1824112" cy="253916"/>
            </a:xfrm>
            <a:prstGeom prst="rect">
              <a:avLst/>
            </a:prstGeom>
            <a:noFill/>
          </p:spPr>
          <p:txBody>
            <a:bodyPr wrap="none" rtlCol="0" anchor="ctr">
              <a:spAutoFit/>
            </a:bodyPr>
            <a:lstStyle/>
            <a:p>
              <a:pPr algn="ctr"/>
              <a:r>
                <a:rPr lang="en-US" sz="1050" b="1" dirty="0">
                  <a:solidFill>
                    <a:schemeClr val="bg1"/>
                  </a:solidFill>
                  <a:cs typeface="Poppins" pitchFamily="2" charset="77"/>
                </a:rPr>
                <a:t>ENGLISH AND OTHER LANGUAGES</a:t>
              </a:r>
            </a:p>
          </p:txBody>
        </p:sp>
        <p:sp>
          <p:nvSpPr>
            <p:cNvPr id="46" name="TextBox 45">
              <a:extLst>
                <a:ext uri="{FF2B5EF4-FFF2-40B4-BE49-F238E27FC236}">
                  <a16:creationId xmlns:a16="http://schemas.microsoft.com/office/drawing/2014/main" id="{B4C1B72D-338A-4FFA-A5FF-7335CFCE9F0E}"/>
                </a:ext>
              </a:extLst>
            </p:cNvPr>
            <p:cNvSpPr txBox="1"/>
            <p:nvPr/>
          </p:nvSpPr>
          <p:spPr>
            <a:xfrm>
              <a:off x="6441447" y="2454764"/>
              <a:ext cx="919980" cy="461665"/>
            </a:xfrm>
            <a:prstGeom prst="rect">
              <a:avLst/>
            </a:prstGeom>
            <a:noFill/>
          </p:spPr>
          <p:txBody>
            <a:bodyPr wrap="none" rtlCol="0" anchor="ctr">
              <a:spAutoFit/>
            </a:bodyPr>
            <a:lstStyle/>
            <a:p>
              <a:pPr algn="ctr"/>
              <a:r>
                <a:rPr lang="en-US" sz="1200" b="1" dirty="0">
                  <a:solidFill>
                    <a:schemeClr val="bg1"/>
                  </a:solidFill>
                  <a:cs typeface="Poppins" pitchFamily="2" charset="77"/>
                </a:rPr>
                <a:t>COMMERCIAL</a:t>
              </a:r>
            </a:p>
            <a:p>
              <a:pPr algn="ctr"/>
              <a:r>
                <a:rPr lang="en-US" sz="1200" b="1" dirty="0">
                  <a:solidFill>
                    <a:schemeClr val="bg1"/>
                  </a:solidFill>
                  <a:cs typeface="Poppins" pitchFamily="2" charset="77"/>
                </a:rPr>
                <a:t>USES</a:t>
              </a:r>
            </a:p>
          </p:txBody>
        </p:sp>
        <p:sp>
          <p:nvSpPr>
            <p:cNvPr id="47" name="TextBox 46">
              <a:extLst>
                <a:ext uri="{FF2B5EF4-FFF2-40B4-BE49-F238E27FC236}">
                  <a16:creationId xmlns:a16="http://schemas.microsoft.com/office/drawing/2014/main" id="{DEAAFD19-0EC3-45C0-BFCD-1B1EA2A65499}"/>
                </a:ext>
              </a:extLst>
            </p:cNvPr>
            <p:cNvSpPr txBox="1"/>
            <p:nvPr/>
          </p:nvSpPr>
          <p:spPr>
            <a:xfrm>
              <a:off x="7756891" y="2454764"/>
              <a:ext cx="868019" cy="461665"/>
            </a:xfrm>
            <a:prstGeom prst="rect">
              <a:avLst/>
            </a:prstGeom>
            <a:noFill/>
          </p:spPr>
          <p:txBody>
            <a:bodyPr wrap="none" rtlCol="0" anchor="ctr">
              <a:spAutoFit/>
            </a:bodyPr>
            <a:lstStyle/>
            <a:p>
              <a:pPr algn="ctr"/>
              <a:r>
                <a:rPr lang="en-US" sz="1200" b="1" dirty="0">
                  <a:solidFill>
                    <a:schemeClr val="bg1"/>
                  </a:solidFill>
                  <a:cs typeface="Poppins" pitchFamily="2" charset="77"/>
                </a:rPr>
                <a:t>NON-PROFIT</a:t>
              </a:r>
            </a:p>
            <a:p>
              <a:pPr algn="ctr"/>
              <a:r>
                <a:rPr lang="en-US" sz="1200" b="1" dirty="0">
                  <a:solidFill>
                    <a:schemeClr val="bg1"/>
                  </a:solidFill>
                  <a:cs typeface="Poppins" pitchFamily="2" charset="77"/>
                </a:rPr>
                <a:t>USES</a:t>
              </a:r>
            </a:p>
          </p:txBody>
        </p:sp>
        <p:sp>
          <p:nvSpPr>
            <p:cNvPr id="48" name="TextBox 47">
              <a:extLst>
                <a:ext uri="{FF2B5EF4-FFF2-40B4-BE49-F238E27FC236}">
                  <a16:creationId xmlns:a16="http://schemas.microsoft.com/office/drawing/2014/main" id="{0FEA100F-39A1-4AC5-B16B-C145D4EAB8E7}"/>
                </a:ext>
              </a:extLst>
            </p:cNvPr>
            <p:cNvSpPr txBox="1"/>
            <p:nvPr/>
          </p:nvSpPr>
          <p:spPr>
            <a:xfrm>
              <a:off x="6608114" y="5537694"/>
              <a:ext cx="1673423" cy="461665"/>
            </a:xfrm>
            <a:prstGeom prst="rect">
              <a:avLst/>
            </a:prstGeom>
            <a:noFill/>
          </p:spPr>
          <p:txBody>
            <a:bodyPr wrap="none" rtlCol="0" anchor="ctr">
              <a:spAutoFit/>
            </a:bodyPr>
            <a:lstStyle/>
            <a:p>
              <a:pPr algn="ctr"/>
              <a:r>
                <a:rPr lang="en-US" sz="2400" b="1" dirty="0">
                  <a:solidFill>
                    <a:schemeClr val="accent6"/>
                  </a:solidFill>
                  <a:cs typeface="Poppins" pitchFamily="2" charset="77"/>
                </a:rPr>
                <a:t>APPLICATION</a:t>
              </a:r>
            </a:p>
          </p:txBody>
        </p:sp>
      </p:grpSp>
    </p:spTree>
    <p:extLst>
      <p:ext uri="{BB962C8B-B14F-4D97-AF65-F5344CB8AC3E}">
        <p14:creationId xmlns:p14="http://schemas.microsoft.com/office/powerpoint/2010/main" val="401890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Graphic 36">
            <a:extLst>
              <a:ext uri="{FF2B5EF4-FFF2-40B4-BE49-F238E27FC236}">
                <a16:creationId xmlns:a16="http://schemas.microsoft.com/office/drawing/2014/main" id="{CF319EBD-13F7-4DAF-8F2B-39D4A13F0A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76401" y="3821941"/>
            <a:ext cx="3781767" cy="2521178"/>
          </a:xfrm>
          <a:prstGeom prst="rect">
            <a:avLst/>
          </a:prstGeom>
        </p:spPr>
      </p:pic>
      <p:sp>
        <p:nvSpPr>
          <p:cNvPr id="2" name="Date Placeholder 1">
            <a:extLst>
              <a:ext uri="{FF2B5EF4-FFF2-40B4-BE49-F238E27FC236}">
                <a16:creationId xmlns:a16="http://schemas.microsoft.com/office/drawing/2014/main" id="{A984062B-B15C-4BC3-8F20-DECB764A595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798E657-DB7F-40CE-A096-1CC2A7C831C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A718BD9-D973-4FB7-ABA3-68A98AD656D4}"/>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92221AFC-7B88-4C44-9F0A-BAAC533BA659}"/>
              </a:ext>
            </a:extLst>
          </p:cNvPr>
          <p:cNvSpPr>
            <a:spLocks noGrp="1"/>
          </p:cNvSpPr>
          <p:nvPr>
            <p:ph type="title"/>
          </p:nvPr>
        </p:nvSpPr>
        <p:spPr/>
        <p:txBody>
          <a:bodyPr/>
          <a:lstStyle/>
          <a:p>
            <a:r>
              <a:rPr lang="en-ZA" dirty="0"/>
              <a:t>Pharma Example Value Chain</a:t>
            </a:r>
          </a:p>
        </p:txBody>
      </p:sp>
      <p:sp>
        <p:nvSpPr>
          <p:cNvPr id="6" name="Text Placeholder 5">
            <a:extLst>
              <a:ext uri="{FF2B5EF4-FFF2-40B4-BE49-F238E27FC236}">
                <a16:creationId xmlns:a16="http://schemas.microsoft.com/office/drawing/2014/main" id="{4A28579D-6433-4E12-931B-271A323BF7E3}"/>
              </a:ext>
            </a:extLst>
          </p:cNvPr>
          <p:cNvSpPr>
            <a:spLocks noGrp="1"/>
          </p:cNvSpPr>
          <p:nvPr>
            <p:ph type="body" sz="quarter" idx="13"/>
          </p:nvPr>
        </p:nvSpPr>
        <p:spPr/>
        <p:txBody>
          <a:bodyPr/>
          <a:lstStyle/>
          <a:p>
            <a:endParaRPr lang="en-ZA"/>
          </a:p>
        </p:txBody>
      </p:sp>
      <p:grpSp>
        <p:nvGrpSpPr>
          <p:cNvPr id="32" name="Group 31">
            <a:extLst>
              <a:ext uri="{FF2B5EF4-FFF2-40B4-BE49-F238E27FC236}">
                <a16:creationId xmlns:a16="http://schemas.microsoft.com/office/drawing/2014/main" id="{16C63FD8-B535-4DC8-B1EE-F90BC1FED811}"/>
              </a:ext>
            </a:extLst>
          </p:cNvPr>
          <p:cNvGrpSpPr/>
          <p:nvPr/>
        </p:nvGrpSpPr>
        <p:grpSpPr>
          <a:xfrm>
            <a:off x="305275" y="2255520"/>
            <a:ext cx="10930309" cy="3510652"/>
            <a:chOff x="1199356" y="1663844"/>
            <a:chExt cx="8401050" cy="2698292"/>
          </a:xfrm>
        </p:grpSpPr>
        <p:sp>
          <p:nvSpPr>
            <p:cNvPr id="7" name="Rounded Rectangle 3">
              <a:extLst>
                <a:ext uri="{FF2B5EF4-FFF2-40B4-BE49-F238E27FC236}">
                  <a16:creationId xmlns:a16="http://schemas.microsoft.com/office/drawing/2014/main" id="{07EF3EBC-1F8A-424F-98D2-5F6E3191F8E2}"/>
                </a:ext>
              </a:extLst>
            </p:cNvPr>
            <p:cNvSpPr/>
            <p:nvPr/>
          </p:nvSpPr>
          <p:spPr>
            <a:xfrm>
              <a:off x="4676893" y="2700337"/>
              <a:ext cx="1445976" cy="62530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 name="Rounded Rectangle 4">
              <a:extLst>
                <a:ext uri="{FF2B5EF4-FFF2-40B4-BE49-F238E27FC236}">
                  <a16:creationId xmlns:a16="http://schemas.microsoft.com/office/drawing/2014/main" id="{437A37F5-CE34-4E20-96DB-50CFBD452EFF}"/>
                </a:ext>
              </a:extLst>
            </p:cNvPr>
            <p:cNvSpPr/>
            <p:nvPr/>
          </p:nvSpPr>
          <p:spPr>
            <a:xfrm>
              <a:off x="8154430" y="2700337"/>
              <a:ext cx="1445976" cy="62530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Rounded Rectangle 5">
              <a:extLst>
                <a:ext uri="{FF2B5EF4-FFF2-40B4-BE49-F238E27FC236}">
                  <a16:creationId xmlns:a16="http://schemas.microsoft.com/office/drawing/2014/main" id="{01FF9FC6-B3A0-4B6F-9EC7-8DE8F0E3F236}"/>
                </a:ext>
              </a:extLst>
            </p:cNvPr>
            <p:cNvSpPr/>
            <p:nvPr/>
          </p:nvSpPr>
          <p:spPr>
            <a:xfrm>
              <a:off x="1199356" y="2700337"/>
              <a:ext cx="1445976" cy="6253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 name="Rounded Rectangle 6">
              <a:extLst>
                <a:ext uri="{FF2B5EF4-FFF2-40B4-BE49-F238E27FC236}">
                  <a16:creationId xmlns:a16="http://schemas.microsoft.com/office/drawing/2014/main" id="{F1D19B27-40FD-402C-B11A-887505F7D48F}"/>
                </a:ext>
              </a:extLst>
            </p:cNvPr>
            <p:cNvSpPr/>
            <p:nvPr/>
          </p:nvSpPr>
          <p:spPr>
            <a:xfrm>
              <a:off x="2938125" y="2700337"/>
              <a:ext cx="1445976" cy="6253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1" name="Rounded Rectangle 7">
              <a:extLst>
                <a:ext uri="{FF2B5EF4-FFF2-40B4-BE49-F238E27FC236}">
                  <a16:creationId xmlns:a16="http://schemas.microsoft.com/office/drawing/2014/main" id="{ABE84CD0-93E8-40CC-8493-9A331E272041}"/>
                </a:ext>
              </a:extLst>
            </p:cNvPr>
            <p:cNvSpPr/>
            <p:nvPr/>
          </p:nvSpPr>
          <p:spPr>
            <a:xfrm>
              <a:off x="6415662" y="2700337"/>
              <a:ext cx="1445976" cy="6253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 name="Rounded Rectangle 8">
              <a:extLst>
                <a:ext uri="{FF2B5EF4-FFF2-40B4-BE49-F238E27FC236}">
                  <a16:creationId xmlns:a16="http://schemas.microsoft.com/office/drawing/2014/main" id="{21D5822F-0486-493A-AE35-DA03A6C93D5E}"/>
                </a:ext>
              </a:extLst>
            </p:cNvPr>
            <p:cNvSpPr/>
            <p:nvPr/>
          </p:nvSpPr>
          <p:spPr>
            <a:xfrm>
              <a:off x="6415662" y="3736830"/>
              <a:ext cx="1445976" cy="62530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3" name="Rounded Rectangle 9">
              <a:extLst>
                <a:ext uri="{FF2B5EF4-FFF2-40B4-BE49-F238E27FC236}">
                  <a16:creationId xmlns:a16="http://schemas.microsoft.com/office/drawing/2014/main" id="{2909224B-A39E-4713-9602-8BFEAE519950}"/>
                </a:ext>
              </a:extLst>
            </p:cNvPr>
            <p:cNvSpPr/>
            <p:nvPr/>
          </p:nvSpPr>
          <p:spPr>
            <a:xfrm>
              <a:off x="6415662" y="1663844"/>
              <a:ext cx="1445976" cy="62530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4" name="Rounded Rectangle 10">
              <a:extLst>
                <a:ext uri="{FF2B5EF4-FFF2-40B4-BE49-F238E27FC236}">
                  <a16:creationId xmlns:a16="http://schemas.microsoft.com/office/drawing/2014/main" id="{B15BBE20-BB58-4770-A330-EBBE015E4AA4}"/>
                </a:ext>
              </a:extLst>
            </p:cNvPr>
            <p:cNvSpPr/>
            <p:nvPr/>
          </p:nvSpPr>
          <p:spPr>
            <a:xfrm>
              <a:off x="8154430" y="1663844"/>
              <a:ext cx="1445976" cy="625306"/>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5" name="TextBox 14">
              <a:extLst>
                <a:ext uri="{FF2B5EF4-FFF2-40B4-BE49-F238E27FC236}">
                  <a16:creationId xmlns:a16="http://schemas.microsoft.com/office/drawing/2014/main" id="{38B19DCF-A5AC-4FD1-B572-D1385AAC1A3B}"/>
                </a:ext>
              </a:extLst>
            </p:cNvPr>
            <p:cNvSpPr txBox="1"/>
            <p:nvPr/>
          </p:nvSpPr>
          <p:spPr>
            <a:xfrm>
              <a:off x="1351772" y="2811915"/>
              <a:ext cx="1141144" cy="402148"/>
            </a:xfrm>
            <a:prstGeom prst="rect">
              <a:avLst/>
            </a:prstGeom>
            <a:noFill/>
          </p:spPr>
          <p:txBody>
            <a:bodyPr wrap="none" rtlCol="0" anchor="ctr">
              <a:spAutoFit/>
            </a:bodyPr>
            <a:lstStyle/>
            <a:p>
              <a:pPr algn="ctr"/>
              <a:r>
                <a:rPr lang="en-US" sz="1400" b="1" dirty="0">
                  <a:solidFill>
                    <a:schemeClr val="bg1"/>
                  </a:solidFill>
                  <a:cs typeface="Poppins" pitchFamily="2" charset="77"/>
                </a:rPr>
                <a:t>RESEARCH AND</a:t>
              </a:r>
            </a:p>
            <a:p>
              <a:pPr algn="ctr"/>
              <a:r>
                <a:rPr lang="en-US" sz="1400" b="1" dirty="0">
                  <a:solidFill>
                    <a:schemeClr val="bg1"/>
                  </a:solidFill>
                  <a:cs typeface="Poppins" pitchFamily="2" charset="77"/>
                </a:rPr>
                <a:t>DEVELOPMENT</a:t>
              </a:r>
            </a:p>
          </p:txBody>
        </p:sp>
        <p:sp>
          <p:nvSpPr>
            <p:cNvPr id="16" name="TextBox 15">
              <a:extLst>
                <a:ext uri="{FF2B5EF4-FFF2-40B4-BE49-F238E27FC236}">
                  <a16:creationId xmlns:a16="http://schemas.microsoft.com/office/drawing/2014/main" id="{078ADA95-E1B7-46CF-870C-6F08BDC97509}"/>
                </a:ext>
              </a:extLst>
            </p:cNvPr>
            <p:cNvSpPr txBox="1"/>
            <p:nvPr/>
          </p:nvSpPr>
          <p:spPr>
            <a:xfrm>
              <a:off x="3037566" y="2811915"/>
              <a:ext cx="1247102" cy="402148"/>
            </a:xfrm>
            <a:prstGeom prst="rect">
              <a:avLst/>
            </a:prstGeom>
            <a:noFill/>
          </p:spPr>
          <p:txBody>
            <a:bodyPr wrap="none" rtlCol="0" anchor="ctr">
              <a:spAutoFit/>
            </a:bodyPr>
            <a:lstStyle/>
            <a:p>
              <a:pPr algn="ctr"/>
              <a:r>
                <a:rPr lang="en-US" sz="1400" b="1" dirty="0">
                  <a:solidFill>
                    <a:schemeClr val="bg1"/>
                  </a:solidFill>
                  <a:cs typeface="Poppins" pitchFamily="2" charset="77"/>
                </a:rPr>
                <a:t>API</a:t>
              </a:r>
            </a:p>
            <a:p>
              <a:pPr algn="ctr"/>
              <a:r>
                <a:rPr lang="en-US" sz="1400" b="1" dirty="0">
                  <a:solidFill>
                    <a:schemeClr val="bg1"/>
                  </a:solidFill>
                  <a:cs typeface="Poppins" pitchFamily="2" charset="77"/>
                </a:rPr>
                <a:t>MANUFACTURING</a:t>
              </a:r>
            </a:p>
          </p:txBody>
        </p:sp>
        <p:sp>
          <p:nvSpPr>
            <p:cNvPr id="17" name="TextBox 16">
              <a:extLst>
                <a:ext uri="{FF2B5EF4-FFF2-40B4-BE49-F238E27FC236}">
                  <a16:creationId xmlns:a16="http://schemas.microsoft.com/office/drawing/2014/main" id="{F854DF74-4300-47A0-B2D2-A6C0AE9F113E}"/>
                </a:ext>
              </a:extLst>
            </p:cNvPr>
            <p:cNvSpPr txBox="1"/>
            <p:nvPr/>
          </p:nvSpPr>
          <p:spPr>
            <a:xfrm>
              <a:off x="4776331" y="2811915"/>
              <a:ext cx="1247102" cy="402148"/>
            </a:xfrm>
            <a:prstGeom prst="rect">
              <a:avLst/>
            </a:prstGeom>
            <a:noFill/>
          </p:spPr>
          <p:txBody>
            <a:bodyPr wrap="none" rtlCol="0" anchor="ctr">
              <a:spAutoFit/>
            </a:bodyPr>
            <a:lstStyle/>
            <a:p>
              <a:pPr algn="ctr"/>
              <a:r>
                <a:rPr lang="en-US" sz="1400" b="1" dirty="0">
                  <a:solidFill>
                    <a:schemeClr val="bg1"/>
                  </a:solidFill>
                  <a:cs typeface="Poppins" pitchFamily="2" charset="77"/>
                </a:rPr>
                <a:t>FORMULATION</a:t>
              </a:r>
            </a:p>
            <a:p>
              <a:pPr algn="ctr"/>
              <a:r>
                <a:rPr lang="en-US" sz="1400" b="1" dirty="0">
                  <a:solidFill>
                    <a:schemeClr val="bg1"/>
                  </a:solidFill>
                  <a:cs typeface="Poppins" pitchFamily="2" charset="77"/>
                </a:rPr>
                <a:t>MANUFACTURING</a:t>
              </a:r>
            </a:p>
          </p:txBody>
        </p:sp>
        <p:sp>
          <p:nvSpPr>
            <p:cNvPr id="18" name="TextBox 17">
              <a:extLst>
                <a:ext uri="{FF2B5EF4-FFF2-40B4-BE49-F238E27FC236}">
                  <a16:creationId xmlns:a16="http://schemas.microsoft.com/office/drawing/2014/main" id="{6312F2BA-A4AE-4207-B4B3-18759B1CC26E}"/>
                </a:ext>
              </a:extLst>
            </p:cNvPr>
            <p:cNvSpPr txBox="1"/>
            <p:nvPr/>
          </p:nvSpPr>
          <p:spPr>
            <a:xfrm>
              <a:off x="6629065" y="2811915"/>
              <a:ext cx="1019168" cy="402148"/>
            </a:xfrm>
            <a:prstGeom prst="rect">
              <a:avLst/>
            </a:prstGeom>
            <a:noFill/>
          </p:spPr>
          <p:txBody>
            <a:bodyPr wrap="none" rtlCol="0" anchor="ctr">
              <a:spAutoFit/>
            </a:bodyPr>
            <a:lstStyle/>
            <a:p>
              <a:pPr algn="ctr"/>
              <a:r>
                <a:rPr lang="en-US" sz="1400" b="1" dirty="0">
                  <a:solidFill>
                    <a:schemeClr val="bg1"/>
                  </a:solidFill>
                  <a:cs typeface="Poppins" pitchFamily="2" charset="77"/>
                </a:rPr>
                <a:t>MARKETING &amp;</a:t>
              </a:r>
            </a:p>
            <a:p>
              <a:pPr algn="ctr"/>
              <a:r>
                <a:rPr lang="en-US" sz="1400" b="1" dirty="0">
                  <a:solidFill>
                    <a:schemeClr val="bg1"/>
                  </a:solidFill>
                  <a:cs typeface="Poppins" pitchFamily="2" charset="77"/>
                </a:rPr>
                <a:t>DISTRIBUTION</a:t>
              </a:r>
            </a:p>
          </p:txBody>
        </p:sp>
        <p:sp>
          <p:nvSpPr>
            <p:cNvPr id="19" name="TextBox 18">
              <a:extLst>
                <a:ext uri="{FF2B5EF4-FFF2-40B4-BE49-F238E27FC236}">
                  <a16:creationId xmlns:a16="http://schemas.microsoft.com/office/drawing/2014/main" id="{91D48E86-E678-422A-AEF5-C852DDE80A0B}"/>
                </a:ext>
              </a:extLst>
            </p:cNvPr>
            <p:cNvSpPr txBox="1"/>
            <p:nvPr/>
          </p:nvSpPr>
          <p:spPr>
            <a:xfrm>
              <a:off x="8444226" y="2894711"/>
              <a:ext cx="866392" cy="236558"/>
            </a:xfrm>
            <a:prstGeom prst="rect">
              <a:avLst/>
            </a:prstGeom>
            <a:noFill/>
          </p:spPr>
          <p:txBody>
            <a:bodyPr wrap="none" rtlCol="0" anchor="ctr">
              <a:spAutoFit/>
            </a:bodyPr>
            <a:lstStyle/>
            <a:p>
              <a:pPr algn="ctr"/>
              <a:r>
                <a:rPr lang="en-US" sz="1400" b="1" dirty="0">
                  <a:solidFill>
                    <a:schemeClr val="bg1"/>
                  </a:solidFill>
                  <a:cs typeface="Poppins" pitchFamily="2" charset="77"/>
                </a:rPr>
                <a:t>CONSUMER</a:t>
              </a:r>
            </a:p>
          </p:txBody>
        </p:sp>
        <p:sp>
          <p:nvSpPr>
            <p:cNvPr id="20" name="TextBox 19">
              <a:extLst>
                <a:ext uri="{FF2B5EF4-FFF2-40B4-BE49-F238E27FC236}">
                  <a16:creationId xmlns:a16="http://schemas.microsoft.com/office/drawing/2014/main" id="{2374E7DE-718E-404B-BB04-42221CA3F994}"/>
                </a:ext>
              </a:extLst>
            </p:cNvPr>
            <p:cNvSpPr txBox="1"/>
            <p:nvPr/>
          </p:nvSpPr>
          <p:spPr>
            <a:xfrm>
              <a:off x="8451001" y="1775423"/>
              <a:ext cx="852839" cy="402148"/>
            </a:xfrm>
            <a:prstGeom prst="rect">
              <a:avLst/>
            </a:prstGeom>
            <a:noFill/>
          </p:spPr>
          <p:txBody>
            <a:bodyPr wrap="none" rtlCol="0" anchor="ctr">
              <a:spAutoFit/>
            </a:bodyPr>
            <a:lstStyle/>
            <a:p>
              <a:pPr algn="ctr"/>
              <a:r>
                <a:rPr lang="en-US" sz="1400" b="1" dirty="0">
                  <a:solidFill>
                    <a:schemeClr val="bg1"/>
                  </a:solidFill>
                  <a:cs typeface="Poppins" pitchFamily="2" charset="77"/>
                </a:rPr>
                <a:t>RETAILER /</a:t>
              </a:r>
            </a:p>
            <a:p>
              <a:pPr algn="ctr"/>
              <a:r>
                <a:rPr lang="en-US" sz="1400" b="1" dirty="0">
                  <a:solidFill>
                    <a:schemeClr val="bg1"/>
                  </a:solidFill>
                  <a:cs typeface="Poppins" pitchFamily="2" charset="77"/>
                </a:rPr>
                <a:t>PHARMACY</a:t>
              </a:r>
            </a:p>
          </p:txBody>
        </p:sp>
        <p:sp>
          <p:nvSpPr>
            <p:cNvPr id="21" name="TextBox 20">
              <a:extLst>
                <a:ext uri="{FF2B5EF4-FFF2-40B4-BE49-F238E27FC236}">
                  <a16:creationId xmlns:a16="http://schemas.microsoft.com/office/drawing/2014/main" id="{2A9641F6-6F06-4F0E-8251-B0ED7D8337DD}"/>
                </a:ext>
              </a:extLst>
            </p:cNvPr>
            <p:cNvSpPr txBox="1"/>
            <p:nvPr/>
          </p:nvSpPr>
          <p:spPr>
            <a:xfrm>
              <a:off x="6581630" y="1858219"/>
              <a:ext cx="1114038" cy="236558"/>
            </a:xfrm>
            <a:prstGeom prst="rect">
              <a:avLst/>
            </a:prstGeom>
            <a:noFill/>
          </p:spPr>
          <p:txBody>
            <a:bodyPr wrap="none" rtlCol="0" anchor="ctr">
              <a:spAutoFit/>
            </a:bodyPr>
            <a:lstStyle/>
            <a:p>
              <a:pPr algn="ctr"/>
              <a:r>
                <a:rPr lang="en-US" sz="1400" b="1" dirty="0">
                  <a:solidFill>
                    <a:schemeClr val="bg1"/>
                  </a:solidFill>
                  <a:cs typeface="Poppins" pitchFamily="2" charset="77"/>
                </a:rPr>
                <a:t>WHOLESALERS</a:t>
              </a:r>
            </a:p>
          </p:txBody>
        </p:sp>
        <p:sp>
          <p:nvSpPr>
            <p:cNvPr id="22" name="TextBox 21">
              <a:extLst>
                <a:ext uri="{FF2B5EF4-FFF2-40B4-BE49-F238E27FC236}">
                  <a16:creationId xmlns:a16="http://schemas.microsoft.com/office/drawing/2014/main" id="{D759560D-A8C6-4AA1-AE96-89C4654770E0}"/>
                </a:ext>
              </a:extLst>
            </p:cNvPr>
            <p:cNvSpPr txBox="1"/>
            <p:nvPr/>
          </p:nvSpPr>
          <p:spPr>
            <a:xfrm>
              <a:off x="6467048" y="3848407"/>
              <a:ext cx="1343203" cy="402148"/>
            </a:xfrm>
            <a:prstGeom prst="rect">
              <a:avLst/>
            </a:prstGeom>
            <a:noFill/>
          </p:spPr>
          <p:txBody>
            <a:bodyPr wrap="none" rtlCol="0" anchor="ctr">
              <a:spAutoFit/>
            </a:bodyPr>
            <a:lstStyle/>
            <a:p>
              <a:pPr algn="ctr"/>
              <a:r>
                <a:rPr lang="en-US" sz="1400" b="1" dirty="0">
                  <a:solidFill>
                    <a:schemeClr val="bg1"/>
                  </a:solidFill>
                  <a:cs typeface="Poppins" pitchFamily="2" charset="77"/>
                </a:rPr>
                <a:t>HOSPITALS / STATE</a:t>
              </a:r>
            </a:p>
            <a:p>
              <a:pPr algn="ctr"/>
              <a:r>
                <a:rPr lang="en-US" sz="1400" b="1" dirty="0">
                  <a:solidFill>
                    <a:schemeClr val="bg1"/>
                  </a:solidFill>
                  <a:cs typeface="Poppins" pitchFamily="2" charset="77"/>
                </a:rPr>
                <a:t>DEPARTMENT</a:t>
              </a:r>
            </a:p>
          </p:txBody>
        </p:sp>
        <p:cxnSp>
          <p:nvCxnSpPr>
            <p:cNvPr id="23" name="Straight Arrow Connector 22">
              <a:extLst>
                <a:ext uri="{FF2B5EF4-FFF2-40B4-BE49-F238E27FC236}">
                  <a16:creationId xmlns:a16="http://schemas.microsoft.com/office/drawing/2014/main" id="{692BE97E-593A-4AF6-ADD8-A16189F1FA78}"/>
                </a:ext>
              </a:extLst>
            </p:cNvPr>
            <p:cNvCxnSpPr>
              <a:cxnSpLocks/>
              <a:stCxn id="9" idx="3"/>
              <a:endCxn id="10" idx="1"/>
            </p:cNvCxnSpPr>
            <p:nvPr/>
          </p:nvCxnSpPr>
          <p:spPr>
            <a:xfrm>
              <a:off x="2645332" y="3012990"/>
              <a:ext cx="292792" cy="0"/>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4BA1389-F539-4B2A-96BD-C66DFB260653}"/>
                </a:ext>
              </a:extLst>
            </p:cNvPr>
            <p:cNvCxnSpPr>
              <a:cxnSpLocks/>
            </p:cNvCxnSpPr>
            <p:nvPr/>
          </p:nvCxnSpPr>
          <p:spPr>
            <a:xfrm>
              <a:off x="4384100" y="3012990"/>
              <a:ext cx="292792" cy="0"/>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90665FB-6ECF-4A4C-8D8A-821218F809C7}"/>
                </a:ext>
              </a:extLst>
            </p:cNvPr>
            <p:cNvCxnSpPr>
              <a:cxnSpLocks/>
            </p:cNvCxnSpPr>
            <p:nvPr/>
          </p:nvCxnSpPr>
          <p:spPr>
            <a:xfrm>
              <a:off x="6122869" y="3012990"/>
              <a:ext cx="292792" cy="0"/>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7BDC21-D866-4738-B16B-6BD2DBEB8B9A}"/>
                </a:ext>
              </a:extLst>
            </p:cNvPr>
            <p:cNvCxnSpPr>
              <a:cxnSpLocks/>
              <a:endCxn id="14" idx="1"/>
            </p:cNvCxnSpPr>
            <p:nvPr/>
          </p:nvCxnSpPr>
          <p:spPr>
            <a:xfrm flipV="1">
              <a:off x="7861638" y="1976497"/>
              <a:ext cx="292792" cy="1036493"/>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59305A6-25AC-4BF5-951F-0BD579D892F2}"/>
                </a:ext>
              </a:extLst>
            </p:cNvPr>
            <p:cNvCxnSpPr>
              <a:cxnSpLocks/>
            </p:cNvCxnSpPr>
            <p:nvPr/>
          </p:nvCxnSpPr>
          <p:spPr>
            <a:xfrm>
              <a:off x="7861637" y="1989113"/>
              <a:ext cx="292792" cy="0"/>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E580FA5-D421-41EA-BC8D-51F77DB3C7C2}"/>
                </a:ext>
              </a:extLst>
            </p:cNvPr>
            <p:cNvCxnSpPr>
              <a:cxnSpLocks/>
            </p:cNvCxnSpPr>
            <p:nvPr/>
          </p:nvCxnSpPr>
          <p:spPr>
            <a:xfrm>
              <a:off x="7138650" y="3325643"/>
              <a:ext cx="0" cy="411187"/>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4914F8B-1A4A-41FC-B1E4-25DF04D678A1}"/>
                </a:ext>
              </a:extLst>
            </p:cNvPr>
            <p:cNvCxnSpPr>
              <a:cxnSpLocks/>
            </p:cNvCxnSpPr>
            <p:nvPr/>
          </p:nvCxnSpPr>
          <p:spPr>
            <a:xfrm>
              <a:off x="8875709" y="2295287"/>
              <a:ext cx="0" cy="411187"/>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002CAC1-1E92-4500-B927-B7EA2E7E3A42}"/>
                </a:ext>
              </a:extLst>
            </p:cNvPr>
            <p:cNvCxnSpPr>
              <a:cxnSpLocks/>
              <a:endCxn id="8" idx="2"/>
            </p:cNvCxnSpPr>
            <p:nvPr/>
          </p:nvCxnSpPr>
          <p:spPr>
            <a:xfrm flipV="1">
              <a:off x="7861638" y="3325643"/>
              <a:ext cx="1015780" cy="723840"/>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772E499-D99C-4C41-BAB0-CDA916C96B1E}"/>
                </a:ext>
              </a:extLst>
            </p:cNvPr>
            <p:cNvCxnSpPr>
              <a:cxnSpLocks/>
              <a:stCxn id="11" idx="0"/>
              <a:endCxn id="13" idx="2"/>
            </p:cNvCxnSpPr>
            <p:nvPr/>
          </p:nvCxnSpPr>
          <p:spPr>
            <a:xfrm flipV="1">
              <a:off x="7138650" y="2289150"/>
              <a:ext cx="0" cy="411187"/>
            </a:xfrm>
            <a:prstGeom prst="straightConnector1">
              <a:avLst/>
            </a:prstGeom>
            <a:ln w="5715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62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C042ED-FEDD-4149-A460-82618A0BE1D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EBBFA8E-F541-43C5-A483-3EEBB68C8657}"/>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FE8E702D-7FC7-4A85-8055-57CFA1C8FA01}"/>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2735077F-C1E1-43D6-9E7F-D746A6BE1F92}"/>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68999BE6-EF1D-411D-B6FC-EDA5D07B4761}"/>
              </a:ext>
            </a:extLst>
          </p:cNvPr>
          <p:cNvSpPr>
            <a:spLocks noGrp="1"/>
          </p:cNvSpPr>
          <p:nvPr>
            <p:ph type="body" sz="quarter" idx="13"/>
          </p:nvPr>
        </p:nvSpPr>
        <p:spPr/>
        <p:txBody>
          <a:bodyPr/>
          <a:lstStyle/>
          <a:p>
            <a:endParaRPr lang="en-ZA"/>
          </a:p>
        </p:txBody>
      </p:sp>
      <p:grpSp>
        <p:nvGrpSpPr>
          <p:cNvPr id="30" name="Group 29">
            <a:extLst>
              <a:ext uri="{FF2B5EF4-FFF2-40B4-BE49-F238E27FC236}">
                <a16:creationId xmlns:a16="http://schemas.microsoft.com/office/drawing/2014/main" id="{293563A9-D6D6-4A1C-949A-88483374E6C2}"/>
              </a:ext>
            </a:extLst>
          </p:cNvPr>
          <p:cNvGrpSpPr/>
          <p:nvPr/>
        </p:nvGrpSpPr>
        <p:grpSpPr>
          <a:xfrm>
            <a:off x="2140107" y="2046517"/>
            <a:ext cx="7476197" cy="4033315"/>
            <a:chOff x="2180747" y="2026197"/>
            <a:chExt cx="7476197" cy="4033315"/>
          </a:xfrm>
        </p:grpSpPr>
        <p:sp>
          <p:nvSpPr>
            <p:cNvPr id="7" name="Freeform 14">
              <a:extLst>
                <a:ext uri="{FF2B5EF4-FFF2-40B4-BE49-F238E27FC236}">
                  <a16:creationId xmlns:a16="http://schemas.microsoft.com/office/drawing/2014/main" id="{0B1B5706-93CA-4F00-8AD7-AD6D670C8A10}"/>
                </a:ext>
              </a:extLst>
            </p:cNvPr>
            <p:cNvSpPr/>
            <p:nvPr/>
          </p:nvSpPr>
          <p:spPr>
            <a:xfrm>
              <a:off x="2526771" y="2026198"/>
              <a:ext cx="5796523" cy="448371"/>
            </a:xfrm>
            <a:custGeom>
              <a:avLst/>
              <a:gdLst>
                <a:gd name="connsiteX0" fmla="*/ 0 w 16313416"/>
                <a:gd name="connsiteY0" fmla="*/ 0 h 1261872"/>
                <a:gd name="connsiteX1" fmla="*/ 15725776 w 16313416"/>
                <a:gd name="connsiteY1" fmla="*/ 0 h 1261872"/>
                <a:gd name="connsiteX2" fmla="*/ 16313416 w 16313416"/>
                <a:gd name="connsiteY2" fmla="*/ 1261872 h 1261872"/>
                <a:gd name="connsiteX3" fmla="*/ 0 w 16313416"/>
                <a:gd name="connsiteY3" fmla="*/ 1261872 h 1261872"/>
              </a:gdLst>
              <a:ahLst/>
              <a:cxnLst>
                <a:cxn ang="0">
                  <a:pos x="connsiteX0" y="connsiteY0"/>
                </a:cxn>
                <a:cxn ang="0">
                  <a:pos x="connsiteX1" y="connsiteY1"/>
                </a:cxn>
                <a:cxn ang="0">
                  <a:pos x="connsiteX2" y="connsiteY2"/>
                </a:cxn>
                <a:cxn ang="0">
                  <a:pos x="connsiteX3" y="connsiteY3"/>
                </a:cxn>
              </a:cxnLst>
              <a:rect l="l" t="t" r="r" b="b"/>
              <a:pathLst>
                <a:path w="16313416" h="1261872">
                  <a:moveTo>
                    <a:pt x="0" y="0"/>
                  </a:moveTo>
                  <a:lnTo>
                    <a:pt x="15725776" y="0"/>
                  </a:lnTo>
                  <a:lnTo>
                    <a:pt x="16313416" y="1261872"/>
                  </a:lnTo>
                  <a:lnTo>
                    <a:pt x="0" y="126187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8" name="Freeform 8">
              <a:extLst>
                <a:ext uri="{FF2B5EF4-FFF2-40B4-BE49-F238E27FC236}">
                  <a16:creationId xmlns:a16="http://schemas.microsoft.com/office/drawing/2014/main" id="{F7E13EA4-8A42-47AB-A3CB-5DC79DAAFE19}"/>
                </a:ext>
              </a:extLst>
            </p:cNvPr>
            <p:cNvSpPr/>
            <p:nvPr/>
          </p:nvSpPr>
          <p:spPr>
            <a:xfrm>
              <a:off x="2526771" y="3413950"/>
              <a:ext cx="6445120" cy="448371"/>
            </a:xfrm>
            <a:custGeom>
              <a:avLst/>
              <a:gdLst>
                <a:gd name="connsiteX0" fmla="*/ 0 w 18138791"/>
                <a:gd name="connsiteY0" fmla="*/ 0 h 1261872"/>
                <a:gd name="connsiteX1" fmla="*/ 17561841 w 18138791"/>
                <a:gd name="connsiteY1" fmla="*/ 0 h 1261872"/>
                <a:gd name="connsiteX2" fmla="*/ 18138791 w 18138791"/>
                <a:gd name="connsiteY2" fmla="*/ 1238915 h 1261872"/>
                <a:gd name="connsiteX3" fmla="*/ 18128101 w 18138791"/>
                <a:gd name="connsiteY3" fmla="*/ 1261872 h 1261872"/>
                <a:gd name="connsiteX4" fmla="*/ 0 w 18138791"/>
                <a:gd name="connsiteY4" fmla="*/ 1261872 h 126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8791" h="1261872">
                  <a:moveTo>
                    <a:pt x="0" y="0"/>
                  </a:moveTo>
                  <a:lnTo>
                    <a:pt x="17561841" y="0"/>
                  </a:lnTo>
                  <a:lnTo>
                    <a:pt x="18138791" y="1238915"/>
                  </a:lnTo>
                  <a:lnTo>
                    <a:pt x="18128101" y="1261872"/>
                  </a:lnTo>
                  <a:lnTo>
                    <a:pt x="0" y="1261872"/>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9" name="Freeform 10">
              <a:extLst>
                <a:ext uri="{FF2B5EF4-FFF2-40B4-BE49-F238E27FC236}">
                  <a16:creationId xmlns:a16="http://schemas.microsoft.com/office/drawing/2014/main" id="{B39FE948-C657-439D-90B1-8D99AAD83816}"/>
                </a:ext>
              </a:extLst>
            </p:cNvPr>
            <p:cNvSpPr/>
            <p:nvPr/>
          </p:nvSpPr>
          <p:spPr>
            <a:xfrm>
              <a:off x="2526771" y="2954131"/>
              <a:ext cx="6232742" cy="448371"/>
            </a:xfrm>
            <a:custGeom>
              <a:avLst/>
              <a:gdLst>
                <a:gd name="connsiteX0" fmla="*/ 0 w 17541084"/>
                <a:gd name="connsiteY0" fmla="*/ 0 h 1261872"/>
                <a:gd name="connsiteX1" fmla="*/ 16953444 w 17541084"/>
                <a:gd name="connsiteY1" fmla="*/ 0 h 1261872"/>
                <a:gd name="connsiteX2" fmla="*/ 17541084 w 17541084"/>
                <a:gd name="connsiteY2" fmla="*/ 1261872 h 1261872"/>
                <a:gd name="connsiteX3" fmla="*/ 0 w 17541084"/>
                <a:gd name="connsiteY3" fmla="*/ 1261872 h 1261872"/>
              </a:gdLst>
              <a:ahLst/>
              <a:cxnLst>
                <a:cxn ang="0">
                  <a:pos x="connsiteX0" y="connsiteY0"/>
                </a:cxn>
                <a:cxn ang="0">
                  <a:pos x="connsiteX1" y="connsiteY1"/>
                </a:cxn>
                <a:cxn ang="0">
                  <a:pos x="connsiteX2" y="connsiteY2"/>
                </a:cxn>
                <a:cxn ang="0">
                  <a:pos x="connsiteX3" y="connsiteY3"/>
                </a:cxn>
              </a:cxnLst>
              <a:rect l="l" t="t" r="r" b="b"/>
              <a:pathLst>
                <a:path w="17541084" h="1261872">
                  <a:moveTo>
                    <a:pt x="0" y="0"/>
                  </a:moveTo>
                  <a:lnTo>
                    <a:pt x="16953444" y="0"/>
                  </a:lnTo>
                  <a:lnTo>
                    <a:pt x="17541084" y="1261872"/>
                  </a:lnTo>
                  <a:lnTo>
                    <a:pt x="0" y="1261872"/>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0" name="Freeform 12">
              <a:extLst>
                <a:ext uri="{FF2B5EF4-FFF2-40B4-BE49-F238E27FC236}">
                  <a16:creationId xmlns:a16="http://schemas.microsoft.com/office/drawing/2014/main" id="{B8E16FC2-645E-4C43-8346-1CAD575030D7}"/>
                </a:ext>
              </a:extLst>
            </p:cNvPr>
            <p:cNvSpPr/>
            <p:nvPr/>
          </p:nvSpPr>
          <p:spPr>
            <a:xfrm>
              <a:off x="2526771" y="2490164"/>
              <a:ext cx="6014632" cy="448371"/>
            </a:xfrm>
            <a:custGeom>
              <a:avLst/>
              <a:gdLst>
                <a:gd name="connsiteX0" fmla="*/ 0 w 16927249"/>
                <a:gd name="connsiteY0" fmla="*/ 0 h 1261872"/>
                <a:gd name="connsiteX1" fmla="*/ 16339609 w 16927249"/>
                <a:gd name="connsiteY1" fmla="*/ 0 h 1261872"/>
                <a:gd name="connsiteX2" fmla="*/ 16927249 w 16927249"/>
                <a:gd name="connsiteY2" fmla="*/ 1261872 h 1261872"/>
                <a:gd name="connsiteX3" fmla="*/ 0 w 16927249"/>
                <a:gd name="connsiteY3" fmla="*/ 1261872 h 1261872"/>
              </a:gdLst>
              <a:ahLst/>
              <a:cxnLst>
                <a:cxn ang="0">
                  <a:pos x="connsiteX0" y="connsiteY0"/>
                </a:cxn>
                <a:cxn ang="0">
                  <a:pos x="connsiteX1" y="connsiteY1"/>
                </a:cxn>
                <a:cxn ang="0">
                  <a:pos x="connsiteX2" y="connsiteY2"/>
                </a:cxn>
                <a:cxn ang="0">
                  <a:pos x="connsiteX3" y="connsiteY3"/>
                </a:cxn>
              </a:cxnLst>
              <a:rect l="l" t="t" r="r" b="b"/>
              <a:pathLst>
                <a:path w="16927249" h="1261872">
                  <a:moveTo>
                    <a:pt x="0" y="0"/>
                  </a:moveTo>
                  <a:lnTo>
                    <a:pt x="16339609" y="0"/>
                  </a:lnTo>
                  <a:lnTo>
                    <a:pt x="16927249" y="1261872"/>
                  </a:lnTo>
                  <a:lnTo>
                    <a:pt x="0" y="12618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1" name="Chevron 15">
              <a:extLst>
                <a:ext uri="{FF2B5EF4-FFF2-40B4-BE49-F238E27FC236}">
                  <a16:creationId xmlns:a16="http://schemas.microsoft.com/office/drawing/2014/main" id="{B1E12E04-B078-4008-9533-ACC18AE8F61D}"/>
                </a:ext>
              </a:extLst>
            </p:cNvPr>
            <p:cNvSpPr/>
            <p:nvPr/>
          </p:nvSpPr>
          <p:spPr>
            <a:xfrm>
              <a:off x="8140712" y="2026197"/>
              <a:ext cx="1516232" cy="3682278"/>
            </a:xfrm>
            <a:prstGeom prst="chevron">
              <a:avLst>
                <a:gd name="adj" fmla="val 5654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solidFill>
                  <a:schemeClr val="tx1"/>
                </a:solidFill>
              </a:endParaRPr>
            </a:p>
          </p:txBody>
        </p:sp>
        <p:sp>
          <p:nvSpPr>
            <p:cNvPr id="12" name="Rectangle 11">
              <a:extLst>
                <a:ext uri="{FF2B5EF4-FFF2-40B4-BE49-F238E27FC236}">
                  <a16:creationId xmlns:a16="http://schemas.microsoft.com/office/drawing/2014/main" id="{5BD4C8EA-B771-409A-8C2E-348F5FAA323B}"/>
                </a:ext>
              </a:extLst>
            </p:cNvPr>
            <p:cNvSpPr/>
            <p:nvPr/>
          </p:nvSpPr>
          <p:spPr>
            <a:xfrm>
              <a:off x="2526771" y="3882063"/>
              <a:ext cx="1234646" cy="182641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3" name="Rectangle 12">
              <a:extLst>
                <a:ext uri="{FF2B5EF4-FFF2-40B4-BE49-F238E27FC236}">
                  <a16:creationId xmlns:a16="http://schemas.microsoft.com/office/drawing/2014/main" id="{6D7F8723-6BF3-48C0-B24D-4E0CAD231E75}"/>
                </a:ext>
              </a:extLst>
            </p:cNvPr>
            <p:cNvSpPr/>
            <p:nvPr/>
          </p:nvSpPr>
          <p:spPr>
            <a:xfrm>
              <a:off x="3784865" y="3882063"/>
              <a:ext cx="1234646" cy="18264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4" name="Rectangle 13">
              <a:extLst>
                <a:ext uri="{FF2B5EF4-FFF2-40B4-BE49-F238E27FC236}">
                  <a16:creationId xmlns:a16="http://schemas.microsoft.com/office/drawing/2014/main" id="{F867541A-B922-4879-A51F-267E646F1081}"/>
                </a:ext>
              </a:extLst>
            </p:cNvPr>
            <p:cNvSpPr/>
            <p:nvPr/>
          </p:nvSpPr>
          <p:spPr>
            <a:xfrm>
              <a:off x="5042958" y="3882063"/>
              <a:ext cx="1234646" cy="1826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5" name="Rectangle 14">
              <a:extLst>
                <a:ext uri="{FF2B5EF4-FFF2-40B4-BE49-F238E27FC236}">
                  <a16:creationId xmlns:a16="http://schemas.microsoft.com/office/drawing/2014/main" id="{74D8D72F-35E1-49E2-93FD-43F097D9AAD6}"/>
                </a:ext>
              </a:extLst>
            </p:cNvPr>
            <p:cNvSpPr/>
            <p:nvPr/>
          </p:nvSpPr>
          <p:spPr>
            <a:xfrm>
              <a:off x="6300545" y="3882063"/>
              <a:ext cx="1234646" cy="18264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6" name="Freeform 22">
              <a:extLst>
                <a:ext uri="{FF2B5EF4-FFF2-40B4-BE49-F238E27FC236}">
                  <a16:creationId xmlns:a16="http://schemas.microsoft.com/office/drawing/2014/main" id="{86551EA2-6170-44EE-9C70-40F1C20C3B32}"/>
                </a:ext>
              </a:extLst>
            </p:cNvPr>
            <p:cNvSpPr/>
            <p:nvPr/>
          </p:nvSpPr>
          <p:spPr>
            <a:xfrm rot="10800000" flipH="1">
              <a:off x="7560171" y="3882063"/>
              <a:ext cx="1411720" cy="1826412"/>
            </a:xfrm>
            <a:custGeom>
              <a:avLst/>
              <a:gdLst>
                <a:gd name="connsiteX0" fmla="*/ 1576518 w 3973066"/>
                <a:gd name="connsiteY0" fmla="*/ 5140154 h 5140154"/>
                <a:gd name="connsiteX1" fmla="*/ 3973066 w 3973066"/>
                <a:gd name="connsiteY1" fmla="*/ 5140154 h 5140154"/>
                <a:gd name="connsiteX2" fmla="*/ 1576518 w 3973066"/>
                <a:gd name="connsiteY2" fmla="*/ 1 h 5140154"/>
                <a:gd name="connsiteX3" fmla="*/ 1576518 w 3973066"/>
                <a:gd name="connsiteY3" fmla="*/ 0 h 5140154"/>
                <a:gd name="connsiteX4" fmla="*/ 0 w 3973066"/>
                <a:gd name="connsiteY4" fmla="*/ 0 h 5140154"/>
                <a:gd name="connsiteX5" fmla="*/ 0 w 3973066"/>
                <a:gd name="connsiteY5" fmla="*/ 5140152 h 5140154"/>
                <a:gd name="connsiteX6" fmla="*/ 1576518 w 3973066"/>
                <a:gd name="connsiteY6" fmla="*/ 5140152 h 514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3066" h="5140154">
                  <a:moveTo>
                    <a:pt x="1576518" y="5140154"/>
                  </a:moveTo>
                  <a:lnTo>
                    <a:pt x="3973066" y="5140154"/>
                  </a:lnTo>
                  <a:lnTo>
                    <a:pt x="1576518" y="1"/>
                  </a:lnTo>
                  <a:lnTo>
                    <a:pt x="1576518" y="0"/>
                  </a:lnTo>
                  <a:lnTo>
                    <a:pt x="0" y="0"/>
                  </a:lnTo>
                  <a:lnTo>
                    <a:pt x="0" y="5140152"/>
                  </a:lnTo>
                  <a:lnTo>
                    <a:pt x="1576518" y="5140152"/>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7" name="TextBox 16">
              <a:extLst>
                <a:ext uri="{FF2B5EF4-FFF2-40B4-BE49-F238E27FC236}">
                  <a16:creationId xmlns:a16="http://schemas.microsoft.com/office/drawing/2014/main" id="{314B49C2-33D7-40D5-AD91-4142672D82DB}"/>
                </a:ext>
              </a:extLst>
            </p:cNvPr>
            <p:cNvSpPr txBox="1"/>
            <p:nvPr/>
          </p:nvSpPr>
          <p:spPr>
            <a:xfrm>
              <a:off x="4703930" y="2107267"/>
              <a:ext cx="1912704" cy="286232"/>
            </a:xfrm>
            <a:prstGeom prst="rect">
              <a:avLst/>
            </a:prstGeom>
            <a:noFill/>
          </p:spPr>
          <p:txBody>
            <a:bodyPr wrap="none" rtlCol="0" anchor="ctr">
              <a:spAutoFit/>
            </a:bodyPr>
            <a:lstStyle/>
            <a:p>
              <a:pPr algn="ctr"/>
              <a:r>
                <a:rPr lang="en-US" sz="1260" b="1" dirty="0">
                  <a:solidFill>
                    <a:schemeClr val="bg1"/>
                  </a:solidFill>
                  <a:cs typeface="Poppins" pitchFamily="2" charset="77"/>
                </a:rPr>
                <a:t>FIRM INFRASTRUCTURE</a:t>
              </a:r>
            </a:p>
          </p:txBody>
        </p:sp>
        <p:sp>
          <p:nvSpPr>
            <p:cNvPr id="18" name="TextBox 17">
              <a:extLst>
                <a:ext uri="{FF2B5EF4-FFF2-40B4-BE49-F238E27FC236}">
                  <a16:creationId xmlns:a16="http://schemas.microsoft.com/office/drawing/2014/main" id="{6F019D71-D946-4C3D-87ED-6027A6278466}"/>
                </a:ext>
              </a:extLst>
            </p:cNvPr>
            <p:cNvSpPr txBox="1"/>
            <p:nvPr/>
          </p:nvSpPr>
          <p:spPr>
            <a:xfrm>
              <a:off x="4322418" y="2569653"/>
              <a:ext cx="2675734" cy="286232"/>
            </a:xfrm>
            <a:prstGeom prst="rect">
              <a:avLst/>
            </a:prstGeom>
            <a:noFill/>
          </p:spPr>
          <p:txBody>
            <a:bodyPr wrap="none" rtlCol="0" anchor="ctr">
              <a:spAutoFit/>
            </a:bodyPr>
            <a:lstStyle/>
            <a:p>
              <a:pPr algn="ctr"/>
              <a:r>
                <a:rPr lang="en-US" sz="1260" b="1" dirty="0">
                  <a:solidFill>
                    <a:schemeClr val="bg1"/>
                  </a:solidFill>
                  <a:cs typeface="Poppins" pitchFamily="2" charset="77"/>
                </a:rPr>
                <a:t>HUMAN RESOURCE MANAGEMENT</a:t>
              </a:r>
            </a:p>
          </p:txBody>
        </p:sp>
        <p:sp>
          <p:nvSpPr>
            <p:cNvPr id="19" name="TextBox 18">
              <a:extLst>
                <a:ext uri="{FF2B5EF4-FFF2-40B4-BE49-F238E27FC236}">
                  <a16:creationId xmlns:a16="http://schemas.microsoft.com/office/drawing/2014/main" id="{5908FE86-992B-4878-9D1B-7EA2A262D97D}"/>
                </a:ext>
              </a:extLst>
            </p:cNvPr>
            <p:cNvSpPr txBox="1"/>
            <p:nvPr/>
          </p:nvSpPr>
          <p:spPr>
            <a:xfrm>
              <a:off x="4509167" y="3032633"/>
              <a:ext cx="2302233" cy="286232"/>
            </a:xfrm>
            <a:prstGeom prst="rect">
              <a:avLst/>
            </a:prstGeom>
            <a:noFill/>
          </p:spPr>
          <p:txBody>
            <a:bodyPr wrap="none" rtlCol="0" anchor="ctr">
              <a:spAutoFit/>
            </a:bodyPr>
            <a:lstStyle/>
            <a:p>
              <a:pPr algn="ctr"/>
              <a:r>
                <a:rPr lang="en-US" sz="1260" b="1" dirty="0">
                  <a:solidFill>
                    <a:schemeClr val="bg1"/>
                  </a:solidFill>
                  <a:cs typeface="Poppins" pitchFamily="2" charset="77"/>
                </a:rPr>
                <a:t>TECHNOLOGY DEVELOPMENT</a:t>
              </a:r>
            </a:p>
          </p:txBody>
        </p:sp>
        <p:sp>
          <p:nvSpPr>
            <p:cNvPr id="20" name="TextBox 19">
              <a:extLst>
                <a:ext uri="{FF2B5EF4-FFF2-40B4-BE49-F238E27FC236}">
                  <a16:creationId xmlns:a16="http://schemas.microsoft.com/office/drawing/2014/main" id="{3302139C-2469-431F-94FF-A87AE1D66352}"/>
                </a:ext>
              </a:extLst>
            </p:cNvPr>
            <p:cNvSpPr txBox="1"/>
            <p:nvPr/>
          </p:nvSpPr>
          <p:spPr>
            <a:xfrm>
              <a:off x="5001287" y="3495708"/>
              <a:ext cx="1317990" cy="286232"/>
            </a:xfrm>
            <a:prstGeom prst="rect">
              <a:avLst/>
            </a:prstGeom>
            <a:noFill/>
          </p:spPr>
          <p:txBody>
            <a:bodyPr wrap="none" rtlCol="0" anchor="ctr">
              <a:spAutoFit/>
            </a:bodyPr>
            <a:lstStyle/>
            <a:p>
              <a:pPr algn="ctr"/>
              <a:r>
                <a:rPr lang="en-US" sz="1260" b="1" dirty="0">
                  <a:solidFill>
                    <a:schemeClr val="bg1"/>
                  </a:solidFill>
                  <a:cs typeface="Poppins" pitchFamily="2" charset="77"/>
                </a:rPr>
                <a:t>PROCUREMENT</a:t>
              </a:r>
            </a:p>
          </p:txBody>
        </p:sp>
        <p:sp>
          <p:nvSpPr>
            <p:cNvPr id="21" name="TextBox 20">
              <a:extLst>
                <a:ext uri="{FF2B5EF4-FFF2-40B4-BE49-F238E27FC236}">
                  <a16:creationId xmlns:a16="http://schemas.microsoft.com/office/drawing/2014/main" id="{FB3DDC3A-17FF-4307-BF2C-F6BCBA84477E}"/>
                </a:ext>
              </a:extLst>
            </p:cNvPr>
            <p:cNvSpPr txBox="1"/>
            <p:nvPr/>
          </p:nvSpPr>
          <p:spPr>
            <a:xfrm>
              <a:off x="2667329" y="4326288"/>
              <a:ext cx="952505" cy="480131"/>
            </a:xfrm>
            <a:prstGeom prst="rect">
              <a:avLst/>
            </a:prstGeom>
            <a:noFill/>
          </p:spPr>
          <p:txBody>
            <a:bodyPr wrap="none" rtlCol="0" anchor="t">
              <a:spAutoFit/>
            </a:bodyPr>
            <a:lstStyle/>
            <a:p>
              <a:pPr algn="ctr"/>
              <a:r>
                <a:rPr lang="en-US" sz="1260" b="1" dirty="0">
                  <a:solidFill>
                    <a:schemeClr val="bg1"/>
                  </a:solidFill>
                  <a:cs typeface="Poppins" pitchFamily="2" charset="77"/>
                </a:rPr>
                <a:t>INBOUND</a:t>
              </a:r>
            </a:p>
            <a:p>
              <a:pPr algn="ctr"/>
              <a:r>
                <a:rPr lang="en-US" sz="1260" b="1" dirty="0">
                  <a:solidFill>
                    <a:schemeClr val="bg1"/>
                  </a:solidFill>
                  <a:cs typeface="Poppins" pitchFamily="2" charset="77"/>
                </a:rPr>
                <a:t>LOGISTICS</a:t>
              </a:r>
            </a:p>
          </p:txBody>
        </p:sp>
        <p:sp>
          <p:nvSpPr>
            <p:cNvPr id="22" name="TextBox 21">
              <a:extLst>
                <a:ext uri="{FF2B5EF4-FFF2-40B4-BE49-F238E27FC236}">
                  <a16:creationId xmlns:a16="http://schemas.microsoft.com/office/drawing/2014/main" id="{71651A8F-9332-4D49-88DE-D11CA2330E8A}"/>
                </a:ext>
              </a:extLst>
            </p:cNvPr>
            <p:cNvSpPr txBox="1"/>
            <p:nvPr/>
          </p:nvSpPr>
          <p:spPr>
            <a:xfrm>
              <a:off x="3832743" y="4326288"/>
              <a:ext cx="1136850" cy="286232"/>
            </a:xfrm>
            <a:prstGeom prst="rect">
              <a:avLst/>
            </a:prstGeom>
            <a:noFill/>
          </p:spPr>
          <p:txBody>
            <a:bodyPr wrap="none" rtlCol="0" anchor="t">
              <a:spAutoFit/>
            </a:bodyPr>
            <a:lstStyle/>
            <a:p>
              <a:pPr algn="ctr"/>
              <a:r>
                <a:rPr lang="en-US" sz="1260" b="1" dirty="0">
                  <a:solidFill>
                    <a:schemeClr val="bg1"/>
                  </a:solidFill>
                  <a:cs typeface="Poppins" pitchFamily="2" charset="77"/>
                </a:rPr>
                <a:t>OPERATIONS</a:t>
              </a:r>
            </a:p>
          </p:txBody>
        </p:sp>
        <p:sp>
          <p:nvSpPr>
            <p:cNvPr id="23" name="TextBox 22">
              <a:extLst>
                <a:ext uri="{FF2B5EF4-FFF2-40B4-BE49-F238E27FC236}">
                  <a16:creationId xmlns:a16="http://schemas.microsoft.com/office/drawing/2014/main" id="{2CDAD3DE-E93F-4542-8B94-8B92CE5D9614}"/>
                </a:ext>
              </a:extLst>
            </p:cNvPr>
            <p:cNvSpPr txBox="1"/>
            <p:nvPr/>
          </p:nvSpPr>
          <p:spPr>
            <a:xfrm>
              <a:off x="5156777" y="4326288"/>
              <a:ext cx="1007007" cy="480131"/>
            </a:xfrm>
            <a:prstGeom prst="rect">
              <a:avLst/>
            </a:prstGeom>
            <a:noFill/>
          </p:spPr>
          <p:txBody>
            <a:bodyPr wrap="none" rtlCol="0" anchor="t">
              <a:spAutoFit/>
            </a:bodyPr>
            <a:lstStyle/>
            <a:p>
              <a:pPr algn="ctr"/>
              <a:r>
                <a:rPr lang="en-US" sz="1260" b="1" dirty="0">
                  <a:solidFill>
                    <a:schemeClr val="bg1"/>
                  </a:solidFill>
                  <a:cs typeface="Poppins" pitchFamily="2" charset="77"/>
                </a:rPr>
                <a:t>OUTBOUND</a:t>
              </a:r>
            </a:p>
            <a:p>
              <a:pPr algn="ctr"/>
              <a:r>
                <a:rPr lang="en-US" sz="1260" b="1" dirty="0">
                  <a:solidFill>
                    <a:schemeClr val="bg1"/>
                  </a:solidFill>
                  <a:cs typeface="Poppins" pitchFamily="2" charset="77"/>
                </a:rPr>
                <a:t>LOGISTICS</a:t>
              </a:r>
            </a:p>
          </p:txBody>
        </p:sp>
        <p:sp>
          <p:nvSpPr>
            <p:cNvPr id="24" name="TextBox 23">
              <a:extLst>
                <a:ext uri="{FF2B5EF4-FFF2-40B4-BE49-F238E27FC236}">
                  <a16:creationId xmlns:a16="http://schemas.microsoft.com/office/drawing/2014/main" id="{03549353-94A9-4BB5-A617-1E795DD1CCF5}"/>
                </a:ext>
              </a:extLst>
            </p:cNvPr>
            <p:cNvSpPr txBox="1"/>
            <p:nvPr/>
          </p:nvSpPr>
          <p:spPr>
            <a:xfrm>
              <a:off x="6383578" y="4326288"/>
              <a:ext cx="1063112" cy="480131"/>
            </a:xfrm>
            <a:prstGeom prst="rect">
              <a:avLst/>
            </a:prstGeom>
            <a:noFill/>
          </p:spPr>
          <p:txBody>
            <a:bodyPr wrap="none" rtlCol="0" anchor="t">
              <a:spAutoFit/>
            </a:bodyPr>
            <a:lstStyle/>
            <a:p>
              <a:pPr algn="ctr"/>
              <a:r>
                <a:rPr lang="en-US" sz="1260" b="1" dirty="0">
                  <a:solidFill>
                    <a:schemeClr val="bg1"/>
                  </a:solidFill>
                  <a:cs typeface="Poppins" pitchFamily="2" charset="77"/>
                </a:rPr>
                <a:t>MARKETING</a:t>
              </a:r>
            </a:p>
            <a:p>
              <a:pPr algn="ctr"/>
              <a:r>
                <a:rPr lang="en-US" sz="1260" b="1" dirty="0">
                  <a:solidFill>
                    <a:schemeClr val="bg1"/>
                  </a:solidFill>
                  <a:cs typeface="Poppins" pitchFamily="2" charset="77"/>
                </a:rPr>
                <a:t>AND SALES</a:t>
              </a:r>
            </a:p>
          </p:txBody>
        </p:sp>
        <p:sp>
          <p:nvSpPr>
            <p:cNvPr id="25" name="TextBox 24">
              <a:extLst>
                <a:ext uri="{FF2B5EF4-FFF2-40B4-BE49-F238E27FC236}">
                  <a16:creationId xmlns:a16="http://schemas.microsoft.com/office/drawing/2014/main" id="{4E3D17E1-35B9-48B0-957E-C98356021B34}"/>
                </a:ext>
              </a:extLst>
            </p:cNvPr>
            <p:cNvSpPr txBox="1"/>
            <p:nvPr/>
          </p:nvSpPr>
          <p:spPr>
            <a:xfrm>
              <a:off x="7730183" y="4326288"/>
              <a:ext cx="821059" cy="286232"/>
            </a:xfrm>
            <a:prstGeom prst="rect">
              <a:avLst/>
            </a:prstGeom>
            <a:noFill/>
          </p:spPr>
          <p:txBody>
            <a:bodyPr wrap="none" rtlCol="0" anchor="t">
              <a:spAutoFit/>
            </a:bodyPr>
            <a:lstStyle/>
            <a:p>
              <a:pPr algn="ctr"/>
              <a:r>
                <a:rPr lang="en-US" sz="1260" b="1" dirty="0">
                  <a:solidFill>
                    <a:schemeClr val="bg1"/>
                  </a:solidFill>
                  <a:cs typeface="Poppins" pitchFamily="2" charset="77"/>
                </a:rPr>
                <a:t>SERVICE</a:t>
              </a:r>
            </a:p>
          </p:txBody>
        </p:sp>
        <p:sp>
          <p:nvSpPr>
            <p:cNvPr id="26" name="TextBox 25">
              <a:extLst>
                <a:ext uri="{FF2B5EF4-FFF2-40B4-BE49-F238E27FC236}">
                  <a16:creationId xmlns:a16="http://schemas.microsoft.com/office/drawing/2014/main" id="{FDBE01BE-F925-4181-A28D-76C4FB00D82F}"/>
                </a:ext>
              </a:extLst>
            </p:cNvPr>
            <p:cNvSpPr txBox="1"/>
            <p:nvPr/>
          </p:nvSpPr>
          <p:spPr>
            <a:xfrm rot="17687384">
              <a:off x="8392374" y="4565777"/>
              <a:ext cx="1039067" cy="369332"/>
            </a:xfrm>
            <a:prstGeom prst="rect">
              <a:avLst/>
            </a:prstGeom>
            <a:noFill/>
          </p:spPr>
          <p:txBody>
            <a:bodyPr wrap="none" rtlCol="0" anchor="ctr">
              <a:spAutoFit/>
            </a:bodyPr>
            <a:lstStyle/>
            <a:p>
              <a:pPr algn="ctr"/>
              <a:r>
                <a:rPr lang="en-US" b="1" dirty="0">
                  <a:solidFill>
                    <a:schemeClr val="bg1"/>
                  </a:solidFill>
                  <a:cs typeface="Poppins" pitchFamily="2" charset="77"/>
                </a:rPr>
                <a:t>MARGIN</a:t>
              </a:r>
            </a:p>
          </p:txBody>
        </p:sp>
        <p:sp>
          <p:nvSpPr>
            <p:cNvPr id="27" name="TextBox 26">
              <a:extLst>
                <a:ext uri="{FF2B5EF4-FFF2-40B4-BE49-F238E27FC236}">
                  <a16:creationId xmlns:a16="http://schemas.microsoft.com/office/drawing/2014/main" id="{8C485BAB-F939-4567-9726-DE4C90B75458}"/>
                </a:ext>
              </a:extLst>
            </p:cNvPr>
            <p:cNvSpPr txBox="1"/>
            <p:nvPr/>
          </p:nvSpPr>
          <p:spPr>
            <a:xfrm rot="3903162">
              <a:off x="8392123" y="2762880"/>
              <a:ext cx="1039067" cy="369332"/>
            </a:xfrm>
            <a:prstGeom prst="rect">
              <a:avLst/>
            </a:prstGeom>
            <a:noFill/>
          </p:spPr>
          <p:txBody>
            <a:bodyPr wrap="none" rtlCol="0" anchor="ctr">
              <a:spAutoFit/>
            </a:bodyPr>
            <a:lstStyle/>
            <a:p>
              <a:pPr algn="ctr"/>
              <a:r>
                <a:rPr lang="en-US" b="1" dirty="0">
                  <a:solidFill>
                    <a:schemeClr val="bg1"/>
                  </a:solidFill>
                  <a:cs typeface="Poppins" pitchFamily="2" charset="77"/>
                </a:rPr>
                <a:t>MARGIN</a:t>
              </a:r>
            </a:p>
          </p:txBody>
        </p:sp>
        <p:sp>
          <p:nvSpPr>
            <p:cNvPr id="28" name="TextBox 27">
              <a:extLst>
                <a:ext uri="{FF2B5EF4-FFF2-40B4-BE49-F238E27FC236}">
                  <a16:creationId xmlns:a16="http://schemas.microsoft.com/office/drawing/2014/main" id="{B2D1E23C-7D6C-40EF-AE7E-1D674949B4A2}"/>
                </a:ext>
              </a:extLst>
            </p:cNvPr>
            <p:cNvSpPr txBox="1"/>
            <p:nvPr/>
          </p:nvSpPr>
          <p:spPr>
            <a:xfrm>
              <a:off x="4832630" y="5773280"/>
              <a:ext cx="1667444" cy="286232"/>
            </a:xfrm>
            <a:prstGeom prst="rect">
              <a:avLst/>
            </a:prstGeom>
            <a:noFill/>
          </p:spPr>
          <p:txBody>
            <a:bodyPr wrap="none" rtlCol="0" anchor="ctr">
              <a:spAutoFit/>
            </a:bodyPr>
            <a:lstStyle/>
            <a:p>
              <a:pPr algn="ctr"/>
              <a:r>
                <a:rPr lang="en-US" sz="1260" b="1" dirty="0">
                  <a:solidFill>
                    <a:schemeClr val="tx2"/>
                  </a:solidFill>
                  <a:cs typeface="Poppins" pitchFamily="2" charset="77"/>
                </a:rPr>
                <a:t>PRIMARY ACTIVITIES</a:t>
              </a:r>
            </a:p>
          </p:txBody>
        </p:sp>
        <p:sp>
          <p:nvSpPr>
            <p:cNvPr id="29" name="TextBox 28">
              <a:extLst>
                <a:ext uri="{FF2B5EF4-FFF2-40B4-BE49-F238E27FC236}">
                  <a16:creationId xmlns:a16="http://schemas.microsoft.com/office/drawing/2014/main" id="{DAA84E97-1820-40AB-92B5-BE71C3DD2B98}"/>
                </a:ext>
              </a:extLst>
            </p:cNvPr>
            <p:cNvSpPr txBox="1"/>
            <p:nvPr/>
          </p:nvSpPr>
          <p:spPr>
            <a:xfrm rot="16200000">
              <a:off x="1477317" y="2811014"/>
              <a:ext cx="1693092" cy="286232"/>
            </a:xfrm>
            <a:prstGeom prst="rect">
              <a:avLst/>
            </a:prstGeom>
            <a:noFill/>
          </p:spPr>
          <p:txBody>
            <a:bodyPr wrap="none" rtlCol="0" anchor="ctr">
              <a:spAutoFit/>
            </a:bodyPr>
            <a:lstStyle/>
            <a:p>
              <a:pPr algn="ctr"/>
              <a:r>
                <a:rPr lang="en-US" sz="1260" b="1" dirty="0">
                  <a:solidFill>
                    <a:schemeClr val="tx2"/>
                  </a:solidFill>
                  <a:cs typeface="Poppins" pitchFamily="2" charset="77"/>
                </a:rPr>
                <a:t>SUPPORT ACTIVITIES</a:t>
              </a:r>
            </a:p>
          </p:txBody>
        </p:sp>
      </p:grpSp>
    </p:spTree>
    <p:extLst>
      <p:ext uri="{BB962C8B-B14F-4D97-AF65-F5344CB8AC3E}">
        <p14:creationId xmlns:p14="http://schemas.microsoft.com/office/powerpoint/2010/main" val="288732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1DFF16-4DA7-4B34-B7FD-D067865FBBC7}"/>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94EFA69-9DF6-431F-A633-80CFC2BBAD49}"/>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5A66360-D3DE-41E0-92F7-37742B06893A}"/>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DCB0890B-23FD-4FF6-A2AC-0AF1EED84D6D}"/>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37CC0C4B-1178-4C45-B776-1AA603A8DD57}"/>
              </a:ext>
            </a:extLst>
          </p:cNvPr>
          <p:cNvSpPr>
            <a:spLocks noGrp="1"/>
          </p:cNvSpPr>
          <p:nvPr>
            <p:ph type="body" sz="quarter" idx="13"/>
          </p:nvPr>
        </p:nvSpPr>
        <p:spPr/>
        <p:txBody>
          <a:bodyPr/>
          <a:lstStyle/>
          <a:p>
            <a:endParaRPr lang="en-ZA"/>
          </a:p>
        </p:txBody>
      </p:sp>
      <p:grpSp>
        <p:nvGrpSpPr>
          <p:cNvPr id="38" name="Group 37">
            <a:extLst>
              <a:ext uri="{FF2B5EF4-FFF2-40B4-BE49-F238E27FC236}">
                <a16:creationId xmlns:a16="http://schemas.microsoft.com/office/drawing/2014/main" id="{3C17713B-89D4-47A3-8E43-7B3CF2366D6A}"/>
              </a:ext>
            </a:extLst>
          </p:cNvPr>
          <p:cNvGrpSpPr/>
          <p:nvPr/>
        </p:nvGrpSpPr>
        <p:grpSpPr>
          <a:xfrm>
            <a:off x="752315" y="1735537"/>
            <a:ext cx="9908065" cy="4411999"/>
            <a:chOff x="721836" y="2142938"/>
            <a:chExt cx="8533316" cy="3799832"/>
          </a:xfrm>
        </p:grpSpPr>
        <p:sp>
          <p:nvSpPr>
            <p:cNvPr id="7" name="Chevron 27">
              <a:extLst>
                <a:ext uri="{FF2B5EF4-FFF2-40B4-BE49-F238E27FC236}">
                  <a16:creationId xmlns:a16="http://schemas.microsoft.com/office/drawing/2014/main" id="{1FB11A19-9624-40A3-B693-2A4426191C64}"/>
                </a:ext>
              </a:extLst>
            </p:cNvPr>
            <p:cNvSpPr/>
            <p:nvPr/>
          </p:nvSpPr>
          <p:spPr>
            <a:xfrm>
              <a:off x="721836" y="5397247"/>
              <a:ext cx="1778999" cy="54552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8" name="Chevron 28">
              <a:extLst>
                <a:ext uri="{FF2B5EF4-FFF2-40B4-BE49-F238E27FC236}">
                  <a16:creationId xmlns:a16="http://schemas.microsoft.com/office/drawing/2014/main" id="{E1947374-8633-498C-A8C9-FE2CCCB56F84}"/>
                </a:ext>
              </a:extLst>
            </p:cNvPr>
            <p:cNvSpPr/>
            <p:nvPr/>
          </p:nvSpPr>
          <p:spPr>
            <a:xfrm>
              <a:off x="2377349" y="5397247"/>
              <a:ext cx="1778999" cy="54552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9" name="Chevron 29">
              <a:extLst>
                <a:ext uri="{FF2B5EF4-FFF2-40B4-BE49-F238E27FC236}">
                  <a16:creationId xmlns:a16="http://schemas.microsoft.com/office/drawing/2014/main" id="{ED7DC093-1E74-4B62-B746-56453F949AE4}"/>
                </a:ext>
              </a:extLst>
            </p:cNvPr>
            <p:cNvSpPr/>
            <p:nvPr/>
          </p:nvSpPr>
          <p:spPr>
            <a:xfrm>
              <a:off x="4032862" y="5397247"/>
              <a:ext cx="1778999" cy="54552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10" name="Chevron 30">
              <a:extLst>
                <a:ext uri="{FF2B5EF4-FFF2-40B4-BE49-F238E27FC236}">
                  <a16:creationId xmlns:a16="http://schemas.microsoft.com/office/drawing/2014/main" id="{EED3D0BD-A60E-4D8C-96B8-913AFF8AB1A6}"/>
                </a:ext>
              </a:extLst>
            </p:cNvPr>
            <p:cNvSpPr/>
            <p:nvPr/>
          </p:nvSpPr>
          <p:spPr>
            <a:xfrm>
              <a:off x="5688374" y="5397247"/>
              <a:ext cx="1778999" cy="545523"/>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11" name="Chevron 31">
              <a:extLst>
                <a:ext uri="{FF2B5EF4-FFF2-40B4-BE49-F238E27FC236}">
                  <a16:creationId xmlns:a16="http://schemas.microsoft.com/office/drawing/2014/main" id="{9FC2EEA8-F287-41C6-AF03-32DFC38D7CF0}"/>
                </a:ext>
              </a:extLst>
            </p:cNvPr>
            <p:cNvSpPr/>
            <p:nvPr/>
          </p:nvSpPr>
          <p:spPr>
            <a:xfrm>
              <a:off x="7343887" y="5397247"/>
              <a:ext cx="1778999" cy="545523"/>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12" name="TextBox 11">
              <a:extLst>
                <a:ext uri="{FF2B5EF4-FFF2-40B4-BE49-F238E27FC236}">
                  <a16:creationId xmlns:a16="http://schemas.microsoft.com/office/drawing/2014/main" id="{31BB47C4-D88E-4681-BB6A-112C4149DB61}"/>
                </a:ext>
              </a:extLst>
            </p:cNvPr>
            <p:cNvSpPr txBox="1"/>
            <p:nvPr/>
          </p:nvSpPr>
          <p:spPr>
            <a:xfrm>
              <a:off x="1142623" y="5537471"/>
              <a:ext cx="1027431" cy="265073"/>
            </a:xfrm>
            <a:prstGeom prst="rect">
              <a:avLst/>
            </a:prstGeom>
            <a:noFill/>
          </p:spPr>
          <p:txBody>
            <a:bodyPr wrap="none" rtlCol="0" anchor="ctr">
              <a:spAutoFit/>
            </a:bodyPr>
            <a:lstStyle/>
            <a:p>
              <a:pPr algn="ctr"/>
              <a:r>
                <a:rPr lang="en-US" sz="1400" b="1" dirty="0">
                  <a:solidFill>
                    <a:schemeClr val="bg1"/>
                  </a:solidFill>
                  <a:cs typeface="Poppins" pitchFamily="2" charset="77"/>
                </a:rPr>
                <a:t>STRATEGIES</a:t>
              </a:r>
            </a:p>
          </p:txBody>
        </p:sp>
        <p:sp>
          <p:nvSpPr>
            <p:cNvPr id="13" name="TextBox 12">
              <a:extLst>
                <a:ext uri="{FF2B5EF4-FFF2-40B4-BE49-F238E27FC236}">
                  <a16:creationId xmlns:a16="http://schemas.microsoft.com/office/drawing/2014/main" id="{0C3FE7D0-FE8A-4065-B8DA-F5C176C659F2}"/>
                </a:ext>
              </a:extLst>
            </p:cNvPr>
            <p:cNvSpPr txBox="1"/>
            <p:nvPr/>
          </p:nvSpPr>
          <p:spPr>
            <a:xfrm>
              <a:off x="2816946" y="5537471"/>
              <a:ext cx="1090939" cy="265073"/>
            </a:xfrm>
            <a:prstGeom prst="rect">
              <a:avLst/>
            </a:prstGeom>
            <a:noFill/>
          </p:spPr>
          <p:txBody>
            <a:bodyPr wrap="none" rtlCol="0" anchor="ctr">
              <a:spAutoFit/>
            </a:bodyPr>
            <a:lstStyle/>
            <a:p>
              <a:pPr algn="ctr"/>
              <a:r>
                <a:rPr lang="en-US" sz="1400" b="1" dirty="0">
                  <a:solidFill>
                    <a:schemeClr val="bg1"/>
                  </a:solidFill>
                  <a:cs typeface="Poppins" pitchFamily="2" charset="77"/>
                </a:rPr>
                <a:t>FRAMEWORK</a:t>
              </a:r>
            </a:p>
          </p:txBody>
        </p:sp>
        <p:sp>
          <p:nvSpPr>
            <p:cNvPr id="14" name="TextBox 13">
              <a:extLst>
                <a:ext uri="{FF2B5EF4-FFF2-40B4-BE49-F238E27FC236}">
                  <a16:creationId xmlns:a16="http://schemas.microsoft.com/office/drawing/2014/main" id="{B65DB2CA-1DE5-4FA0-AAC7-F8BEDBC0FC9B}"/>
                </a:ext>
              </a:extLst>
            </p:cNvPr>
            <p:cNvSpPr txBox="1"/>
            <p:nvPr/>
          </p:nvSpPr>
          <p:spPr>
            <a:xfrm>
              <a:off x="4562613" y="5537471"/>
              <a:ext cx="834150" cy="265073"/>
            </a:xfrm>
            <a:prstGeom prst="rect">
              <a:avLst/>
            </a:prstGeom>
            <a:noFill/>
          </p:spPr>
          <p:txBody>
            <a:bodyPr wrap="none" rtlCol="0" anchor="ctr">
              <a:spAutoFit/>
            </a:bodyPr>
            <a:lstStyle/>
            <a:p>
              <a:pPr algn="ctr"/>
              <a:r>
                <a:rPr lang="en-US" sz="1400" b="1" dirty="0">
                  <a:solidFill>
                    <a:schemeClr val="bg1"/>
                  </a:solidFill>
                  <a:cs typeface="Poppins" pitchFamily="2" charset="77"/>
                </a:rPr>
                <a:t>PROCESS</a:t>
              </a:r>
            </a:p>
          </p:txBody>
        </p:sp>
        <p:sp>
          <p:nvSpPr>
            <p:cNvPr id="15" name="TextBox 14">
              <a:extLst>
                <a:ext uri="{FF2B5EF4-FFF2-40B4-BE49-F238E27FC236}">
                  <a16:creationId xmlns:a16="http://schemas.microsoft.com/office/drawing/2014/main" id="{4D74F9AA-1ADB-428F-80F9-4CF1AAEFD80E}"/>
                </a:ext>
              </a:extLst>
            </p:cNvPr>
            <p:cNvSpPr txBox="1"/>
            <p:nvPr/>
          </p:nvSpPr>
          <p:spPr>
            <a:xfrm>
              <a:off x="6135287" y="5444697"/>
              <a:ext cx="932172" cy="450623"/>
            </a:xfrm>
            <a:prstGeom prst="rect">
              <a:avLst/>
            </a:prstGeom>
            <a:noFill/>
          </p:spPr>
          <p:txBody>
            <a:bodyPr wrap="none" rtlCol="0" anchor="ctr">
              <a:spAutoFit/>
            </a:bodyPr>
            <a:lstStyle/>
            <a:p>
              <a:pPr algn="ctr"/>
              <a:r>
                <a:rPr lang="en-US" sz="1400" b="1" dirty="0">
                  <a:solidFill>
                    <a:schemeClr val="bg1"/>
                  </a:solidFill>
                  <a:cs typeface="Poppins" pitchFamily="2" charset="77"/>
                </a:rPr>
                <a:t>FINANCIAL</a:t>
              </a:r>
            </a:p>
            <a:p>
              <a:pPr algn="ctr"/>
              <a:r>
                <a:rPr lang="en-US" sz="1400" b="1" dirty="0">
                  <a:solidFill>
                    <a:schemeClr val="bg1"/>
                  </a:solidFill>
                  <a:cs typeface="Poppins" pitchFamily="2" charset="77"/>
                </a:rPr>
                <a:t>PRODUCTS</a:t>
              </a:r>
            </a:p>
          </p:txBody>
        </p:sp>
        <p:sp>
          <p:nvSpPr>
            <p:cNvPr id="16" name="TextBox 15">
              <a:extLst>
                <a:ext uri="{FF2B5EF4-FFF2-40B4-BE49-F238E27FC236}">
                  <a16:creationId xmlns:a16="http://schemas.microsoft.com/office/drawing/2014/main" id="{12D86D38-48F0-43F6-BDC4-DFA036F74A89}"/>
                </a:ext>
              </a:extLst>
            </p:cNvPr>
            <p:cNvSpPr txBox="1"/>
            <p:nvPr/>
          </p:nvSpPr>
          <p:spPr>
            <a:xfrm>
              <a:off x="7684426" y="5444697"/>
              <a:ext cx="1195864" cy="450623"/>
            </a:xfrm>
            <a:prstGeom prst="rect">
              <a:avLst/>
            </a:prstGeom>
            <a:noFill/>
          </p:spPr>
          <p:txBody>
            <a:bodyPr wrap="none" rtlCol="0" anchor="ctr">
              <a:spAutoFit/>
            </a:bodyPr>
            <a:lstStyle/>
            <a:p>
              <a:pPr algn="ctr"/>
              <a:r>
                <a:rPr lang="en-US" sz="1400" b="1" dirty="0">
                  <a:solidFill>
                    <a:schemeClr val="bg1"/>
                  </a:solidFill>
                  <a:cs typeface="Poppins" pitchFamily="2" charset="77"/>
                </a:rPr>
                <a:t>EXTERNAL</a:t>
              </a:r>
            </a:p>
            <a:p>
              <a:pPr algn="ctr"/>
              <a:r>
                <a:rPr lang="en-US" sz="1400" b="1" dirty="0">
                  <a:solidFill>
                    <a:schemeClr val="bg1"/>
                  </a:solidFill>
                  <a:cs typeface="Poppins" pitchFamily="2" charset="77"/>
                </a:rPr>
                <a:t>ENVIRONMENT</a:t>
              </a:r>
            </a:p>
          </p:txBody>
        </p:sp>
        <p:sp>
          <p:nvSpPr>
            <p:cNvPr id="17" name="Freeform 3">
              <a:extLst>
                <a:ext uri="{FF2B5EF4-FFF2-40B4-BE49-F238E27FC236}">
                  <a16:creationId xmlns:a16="http://schemas.microsoft.com/office/drawing/2014/main" id="{AF59CD5B-9E4E-4F86-A7E3-8A00FEDC0AB5}"/>
                </a:ext>
              </a:extLst>
            </p:cNvPr>
            <p:cNvSpPr/>
            <p:nvPr/>
          </p:nvSpPr>
          <p:spPr>
            <a:xfrm>
              <a:off x="1584368" y="2142938"/>
              <a:ext cx="6236017" cy="384455"/>
            </a:xfrm>
            <a:custGeom>
              <a:avLst/>
              <a:gdLst>
                <a:gd name="connsiteX0" fmla="*/ 0 w 16313416"/>
                <a:gd name="connsiteY0" fmla="*/ 0 h 1261872"/>
                <a:gd name="connsiteX1" fmla="*/ 15725776 w 16313416"/>
                <a:gd name="connsiteY1" fmla="*/ 0 h 1261872"/>
                <a:gd name="connsiteX2" fmla="*/ 16313416 w 16313416"/>
                <a:gd name="connsiteY2" fmla="*/ 1261872 h 1261872"/>
                <a:gd name="connsiteX3" fmla="*/ 0 w 16313416"/>
                <a:gd name="connsiteY3" fmla="*/ 1261872 h 1261872"/>
              </a:gdLst>
              <a:ahLst/>
              <a:cxnLst>
                <a:cxn ang="0">
                  <a:pos x="connsiteX0" y="connsiteY0"/>
                </a:cxn>
                <a:cxn ang="0">
                  <a:pos x="connsiteX1" y="connsiteY1"/>
                </a:cxn>
                <a:cxn ang="0">
                  <a:pos x="connsiteX2" y="connsiteY2"/>
                </a:cxn>
                <a:cxn ang="0">
                  <a:pos x="connsiteX3" y="connsiteY3"/>
                </a:cxn>
              </a:cxnLst>
              <a:rect l="l" t="t" r="r" b="b"/>
              <a:pathLst>
                <a:path w="16313416" h="1261872">
                  <a:moveTo>
                    <a:pt x="0" y="0"/>
                  </a:moveTo>
                  <a:lnTo>
                    <a:pt x="15725776" y="0"/>
                  </a:lnTo>
                  <a:lnTo>
                    <a:pt x="16313416" y="1261872"/>
                  </a:lnTo>
                  <a:lnTo>
                    <a:pt x="0" y="126187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Freeform 4">
              <a:extLst>
                <a:ext uri="{FF2B5EF4-FFF2-40B4-BE49-F238E27FC236}">
                  <a16:creationId xmlns:a16="http://schemas.microsoft.com/office/drawing/2014/main" id="{F24A4E40-8F4A-4190-85BE-DD37161C9B82}"/>
                </a:ext>
              </a:extLst>
            </p:cNvPr>
            <p:cNvSpPr/>
            <p:nvPr/>
          </p:nvSpPr>
          <p:spPr>
            <a:xfrm>
              <a:off x="1584368" y="3332862"/>
              <a:ext cx="6933791" cy="384455"/>
            </a:xfrm>
            <a:custGeom>
              <a:avLst/>
              <a:gdLst>
                <a:gd name="connsiteX0" fmla="*/ 0 w 18138791"/>
                <a:gd name="connsiteY0" fmla="*/ 0 h 1261872"/>
                <a:gd name="connsiteX1" fmla="*/ 17561841 w 18138791"/>
                <a:gd name="connsiteY1" fmla="*/ 0 h 1261872"/>
                <a:gd name="connsiteX2" fmla="*/ 18138791 w 18138791"/>
                <a:gd name="connsiteY2" fmla="*/ 1238915 h 1261872"/>
                <a:gd name="connsiteX3" fmla="*/ 18128101 w 18138791"/>
                <a:gd name="connsiteY3" fmla="*/ 1261872 h 1261872"/>
                <a:gd name="connsiteX4" fmla="*/ 0 w 18138791"/>
                <a:gd name="connsiteY4" fmla="*/ 1261872 h 126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8791" h="1261872">
                  <a:moveTo>
                    <a:pt x="0" y="0"/>
                  </a:moveTo>
                  <a:lnTo>
                    <a:pt x="17561841" y="0"/>
                  </a:lnTo>
                  <a:lnTo>
                    <a:pt x="18138791" y="1238915"/>
                  </a:lnTo>
                  <a:lnTo>
                    <a:pt x="18128101" y="1261872"/>
                  </a:lnTo>
                  <a:lnTo>
                    <a:pt x="0" y="126187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Freeform 5">
              <a:extLst>
                <a:ext uri="{FF2B5EF4-FFF2-40B4-BE49-F238E27FC236}">
                  <a16:creationId xmlns:a16="http://schemas.microsoft.com/office/drawing/2014/main" id="{E274B7B7-CEEB-4EBF-8958-BAD92EEB9D33}"/>
                </a:ext>
              </a:extLst>
            </p:cNvPr>
            <p:cNvSpPr/>
            <p:nvPr/>
          </p:nvSpPr>
          <p:spPr>
            <a:xfrm>
              <a:off x="1584368" y="2938591"/>
              <a:ext cx="6705309" cy="384455"/>
            </a:xfrm>
            <a:custGeom>
              <a:avLst/>
              <a:gdLst>
                <a:gd name="connsiteX0" fmla="*/ 0 w 17541084"/>
                <a:gd name="connsiteY0" fmla="*/ 0 h 1261872"/>
                <a:gd name="connsiteX1" fmla="*/ 16953444 w 17541084"/>
                <a:gd name="connsiteY1" fmla="*/ 0 h 1261872"/>
                <a:gd name="connsiteX2" fmla="*/ 17541084 w 17541084"/>
                <a:gd name="connsiteY2" fmla="*/ 1261872 h 1261872"/>
                <a:gd name="connsiteX3" fmla="*/ 0 w 17541084"/>
                <a:gd name="connsiteY3" fmla="*/ 1261872 h 1261872"/>
              </a:gdLst>
              <a:ahLst/>
              <a:cxnLst>
                <a:cxn ang="0">
                  <a:pos x="connsiteX0" y="connsiteY0"/>
                </a:cxn>
                <a:cxn ang="0">
                  <a:pos x="connsiteX1" y="connsiteY1"/>
                </a:cxn>
                <a:cxn ang="0">
                  <a:pos x="connsiteX2" y="connsiteY2"/>
                </a:cxn>
                <a:cxn ang="0">
                  <a:pos x="connsiteX3" y="connsiteY3"/>
                </a:cxn>
              </a:cxnLst>
              <a:rect l="l" t="t" r="r" b="b"/>
              <a:pathLst>
                <a:path w="17541084" h="1261872">
                  <a:moveTo>
                    <a:pt x="0" y="0"/>
                  </a:moveTo>
                  <a:lnTo>
                    <a:pt x="16953444" y="0"/>
                  </a:lnTo>
                  <a:lnTo>
                    <a:pt x="17541084" y="1261872"/>
                  </a:lnTo>
                  <a:lnTo>
                    <a:pt x="0" y="12618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Freeform 6">
              <a:extLst>
                <a:ext uri="{FF2B5EF4-FFF2-40B4-BE49-F238E27FC236}">
                  <a16:creationId xmlns:a16="http://schemas.microsoft.com/office/drawing/2014/main" id="{E67A4D81-D7CE-4158-BA87-DED82F6371D8}"/>
                </a:ext>
              </a:extLst>
            </p:cNvPr>
            <p:cNvSpPr/>
            <p:nvPr/>
          </p:nvSpPr>
          <p:spPr>
            <a:xfrm>
              <a:off x="1584368" y="2540765"/>
              <a:ext cx="6470663" cy="384455"/>
            </a:xfrm>
            <a:custGeom>
              <a:avLst/>
              <a:gdLst>
                <a:gd name="connsiteX0" fmla="*/ 0 w 16927249"/>
                <a:gd name="connsiteY0" fmla="*/ 0 h 1261872"/>
                <a:gd name="connsiteX1" fmla="*/ 16339609 w 16927249"/>
                <a:gd name="connsiteY1" fmla="*/ 0 h 1261872"/>
                <a:gd name="connsiteX2" fmla="*/ 16927249 w 16927249"/>
                <a:gd name="connsiteY2" fmla="*/ 1261872 h 1261872"/>
                <a:gd name="connsiteX3" fmla="*/ 0 w 16927249"/>
                <a:gd name="connsiteY3" fmla="*/ 1261872 h 1261872"/>
              </a:gdLst>
              <a:ahLst/>
              <a:cxnLst>
                <a:cxn ang="0">
                  <a:pos x="connsiteX0" y="connsiteY0"/>
                </a:cxn>
                <a:cxn ang="0">
                  <a:pos x="connsiteX1" y="connsiteY1"/>
                </a:cxn>
                <a:cxn ang="0">
                  <a:pos x="connsiteX2" y="connsiteY2"/>
                </a:cxn>
                <a:cxn ang="0">
                  <a:pos x="connsiteX3" y="connsiteY3"/>
                </a:cxn>
              </a:cxnLst>
              <a:rect l="l" t="t" r="r" b="b"/>
              <a:pathLst>
                <a:path w="16927249" h="1261872">
                  <a:moveTo>
                    <a:pt x="0" y="0"/>
                  </a:moveTo>
                  <a:lnTo>
                    <a:pt x="16339609" y="0"/>
                  </a:lnTo>
                  <a:lnTo>
                    <a:pt x="16927249" y="1261872"/>
                  </a:lnTo>
                  <a:lnTo>
                    <a:pt x="0" y="126187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1" name="Chevron 7">
              <a:extLst>
                <a:ext uri="{FF2B5EF4-FFF2-40B4-BE49-F238E27FC236}">
                  <a16:creationId xmlns:a16="http://schemas.microsoft.com/office/drawing/2014/main" id="{E2605E49-DEAA-4D20-B759-B67E1A11E5D0}"/>
                </a:ext>
              </a:extLst>
            </p:cNvPr>
            <p:cNvSpPr/>
            <p:nvPr/>
          </p:nvSpPr>
          <p:spPr>
            <a:xfrm>
              <a:off x="7623959" y="2142938"/>
              <a:ext cx="1631193" cy="3157358"/>
            </a:xfrm>
            <a:prstGeom prst="chevron">
              <a:avLst>
                <a:gd name="adj" fmla="val 5654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p:txBody>
        </p:sp>
        <p:sp>
          <p:nvSpPr>
            <p:cNvPr id="22" name="Rectangle 21">
              <a:extLst>
                <a:ext uri="{FF2B5EF4-FFF2-40B4-BE49-F238E27FC236}">
                  <a16:creationId xmlns:a16="http://schemas.microsoft.com/office/drawing/2014/main" id="{CCD496EA-5770-462E-A627-BD8353F6E74C}"/>
                </a:ext>
              </a:extLst>
            </p:cNvPr>
            <p:cNvSpPr/>
            <p:nvPr/>
          </p:nvSpPr>
          <p:spPr>
            <a:xfrm>
              <a:off x="1584368" y="3734245"/>
              <a:ext cx="1328257" cy="1566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Rectangle 22">
              <a:extLst>
                <a:ext uri="{FF2B5EF4-FFF2-40B4-BE49-F238E27FC236}">
                  <a16:creationId xmlns:a16="http://schemas.microsoft.com/office/drawing/2014/main" id="{91C09940-3913-4A1D-8273-644F5F604174}"/>
                </a:ext>
              </a:extLst>
            </p:cNvPr>
            <p:cNvSpPr/>
            <p:nvPr/>
          </p:nvSpPr>
          <p:spPr>
            <a:xfrm>
              <a:off x="2937851" y="3734245"/>
              <a:ext cx="1328257" cy="1566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Rectangle 23">
              <a:extLst>
                <a:ext uri="{FF2B5EF4-FFF2-40B4-BE49-F238E27FC236}">
                  <a16:creationId xmlns:a16="http://schemas.microsoft.com/office/drawing/2014/main" id="{293F30FA-4F05-4B01-BC83-EB584FA18ABC}"/>
                </a:ext>
              </a:extLst>
            </p:cNvPr>
            <p:cNvSpPr/>
            <p:nvPr/>
          </p:nvSpPr>
          <p:spPr>
            <a:xfrm>
              <a:off x="4291333" y="3734245"/>
              <a:ext cx="1328257" cy="15660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Rectangle 24">
              <a:extLst>
                <a:ext uri="{FF2B5EF4-FFF2-40B4-BE49-F238E27FC236}">
                  <a16:creationId xmlns:a16="http://schemas.microsoft.com/office/drawing/2014/main" id="{A3EB46ED-1724-4983-810F-B33CDE32A2FE}"/>
                </a:ext>
              </a:extLst>
            </p:cNvPr>
            <p:cNvSpPr/>
            <p:nvPr/>
          </p:nvSpPr>
          <p:spPr>
            <a:xfrm>
              <a:off x="5644270" y="3734245"/>
              <a:ext cx="1328257" cy="1566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6" name="Freeform 12">
              <a:extLst>
                <a:ext uri="{FF2B5EF4-FFF2-40B4-BE49-F238E27FC236}">
                  <a16:creationId xmlns:a16="http://schemas.microsoft.com/office/drawing/2014/main" id="{64D15E58-E237-4501-BF07-901BA81B72C5}"/>
                </a:ext>
              </a:extLst>
            </p:cNvPr>
            <p:cNvSpPr/>
            <p:nvPr/>
          </p:nvSpPr>
          <p:spPr>
            <a:xfrm rot="10800000" flipH="1">
              <a:off x="6999402" y="3734244"/>
              <a:ext cx="1518757" cy="1566052"/>
            </a:xfrm>
            <a:custGeom>
              <a:avLst/>
              <a:gdLst>
                <a:gd name="connsiteX0" fmla="*/ 1576518 w 3973066"/>
                <a:gd name="connsiteY0" fmla="*/ 5140154 h 5140154"/>
                <a:gd name="connsiteX1" fmla="*/ 3973066 w 3973066"/>
                <a:gd name="connsiteY1" fmla="*/ 5140154 h 5140154"/>
                <a:gd name="connsiteX2" fmla="*/ 1576518 w 3973066"/>
                <a:gd name="connsiteY2" fmla="*/ 1 h 5140154"/>
                <a:gd name="connsiteX3" fmla="*/ 1576518 w 3973066"/>
                <a:gd name="connsiteY3" fmla="*/ 0 h 5140154"/>
                <a:gd name="connsiteX4" fmla="*/ 0 w 3973066"/>
                <a:gd name="connsiteY4" fmla="*/ 0 h 5140154"/>
                <a:gd name="connsiteX5" fmla="*/ 0 w 3973066"/>
                <a:gd name="connsiteY5" fmla="*/ 5140152 h 5140154"/>
                <a:gd name="connsiteX6" fmla="*/ 1576518 w 3973066"/>
                <a:gd name="connsiteY6" fmla="*/ 5140152 h 514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3066" h="5140154">
                  <a:moveTo>
                    <a:pt x="1576518" y="5140154"/>
                  </a:moveTo>
                  <a:lnTo>
                    <a:pt x="3973066" y="5140154"/>
                  </a:lnTo>
                  <a:lnTo>
                    <a:pt x="1576518" y="1"/>
                  </a:lnTo>
                  <a:lnTo>
                    <a:pt x="1576518" y="0"/>
                  </a:lnTo>
                  <a:lnTo>
                    <a:pt x="0" y="0"/>
                  </a:lnTo>
                  <a:lnTo>
                    <a:pt x="0" y="5140152"/>
                  </a:lnTo>
                  <a:lnTo>
                    <a:pt x="1576518" y="51401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7" name="TextBox 26">
              <a:extLst>
                <a:ext uri="{FF2B5EF4-FFF2-40B4-BE49-F238E27FC236}">
                  <a16:creationId xmlns:a16="http://schemas.microsoft.com/office/drawing/2014/main" id="{1C1EFE86-3996-46A6-ABA9-86837F35DB4B}"/>
                </a:ext>
              </a:extLst>
            </p:cNvPr>
            <p:cNvSpPr txBox="1"/>
            <p:nvPr/>
          </p:nvSpPr>
          <p:spPr>
            <a:xfrm>
              <a:off x="3993749" y="2176122"/>
              <a:ext cx="1923432" cy="318087"/>
            </a:xfrm>
            <a:prstGeom prst="rect">
              <a:avLst/>
            </a:prstGeom>
            <a:noFill/>
          </p:spPr>
          <p:txBody>
            <a:bodyPr wrap="none" rtlCol="0" anchor="ctr">
              <a:spAutoFit/>
            </a:bodyPr>
            <a:lstStyle/>
            <a:p>
              <a:pPr algn="ctr"/>
              <a:r>
                <a:rPr lang="en-US" b="1" dirty="0">
                  <a:solidFill>
                    <a:schemeClr val="bg1"/>
                  </a:solidFill>
                  <a:cs typeface="Poppins" pitchFamily="2" charset="77"/>
                </a:rPr>
                <a:t>TIME MANAGEMENT</a:t>
              </a:r>
            </a:p>
          </p:txBody>
        </p:sp>
        <p:sp>
          <p:nvSpPr>
            <p:cNvPr id="28" name="TextBox 27">
              <a:extLst>
                <a:ext uri="{FF2B5EF4-FFF2-40B4-BE49-F238E27FC236}">
                  <a16:creationId xmlns:a16="http://schemas.microsoft.com/office/drawing/2014/main" id="{FD78D153-BADC-4C1D-B9B8-F16A7F5948D8}"/>
                </a:ext>
              </a:extLst>
            </p:cNvPr>
            <p:cNvSpPr txBox="1"/>
            <p:nvPr/>
          </p:nvSpPr>
          <p:spPr>
            <a:xfrm>
              <a:off x="3786662" y="2572593"/>
              <a:ext cx="2337608" cy="318087"/>
            </a:xfrm>
            <a:prstGeom prst="rect">
              <a:avLst/>
            </a:prstGeom>
            <a:noFill/>
          </p:spPr>
          <p:txBody>
            <a:bodyPr wrap="none" rtlCol="0" anchor="ctr">
              <a:spAutoFit/>
            </a:bodyPr>
            <a:lstStyle/>
            <a:p>
              <a:pPr algn="ctr"/>
              <a:r>
                <a:rPr lang="en-US" b="1" dirty="0">
                  <a:solidFill>
                    <a:schemeClr val="bg1"/>
                  </a:solidFill>
                  <a:cs typeface="Poppins" pitchFamily="2" charset="77"/>
                </a:rPr>
                <a:t>SYNERGY MANAGEMENT</a:t>
              </a:r>
            </a:p>
          </p:txBody>
        </p:sp>
        <p:sp>
          <p:nvSpPr>
            <p:cNvPr id="29" name="TextBox 28">
              <a:extLst>
                <a:ext uri="{FF2B5EF4-FFF2-40B4-BE49-F238E27FC236}">
                  <a16:creationId xmlns:a16="http://schemas.microsoft.com/office/drawing/2014/main" id="{43FCBB56-80CA-41BF-8D28-FA90AC73835E}"/>
                </a:ext>
              </a:extLst>
            </p:cNvPr>
            <p:cNvSpPr txBox="1"/>
            <p:nvPr/>
          </p:nvSpPr>
          <p:spPr>
            <a:xfrm>
              <a:off x="3988229" y="2969576"/>
              <a:ext cx="1934477" cy="318087"/>
            </a:xfrm>
            <a:prstGeom prst="rect">
              <a:avLst/>
            </a:prstGeom>
            <a:noFill/>
          </p:spPr>
          <p:txBody>
            <a:bodyPr wrap="none" rtlCol="0" anchor="ctr">
              <a:spAutoFit/>
            </a:bodyPr>
            <a:lstStyle/>
            <a:p>
              <a:pPr algn="ctr"/>
              <a:r>
                <a:rPr lang="en-US" b="1" dirty="0">
                  <a:solidFill>
                    <a:schemeClr val="bg1"/>
                  </a:solidFill>
                  <a:cs typeface="Poppins" pitchFamily="2" charset="77"/>
                </a:rPr>
                <a:t>RISK MANAGEMENT</a:t>
              </a:r>
            </a:p>
          </p:txBody>
        </p:sp>
        <p:sp>
          <p:nvSpPr>
            <p:cNvPr id="30" name="TextBox 29">
              <a:extLst>
                <a:ext uri="{FF2B5EF4-FFF2-40B4-BE49-F238E27FC236}">
                  <a16:creationId xmlns:a16="http://schemas.microsoft.com/office/drawing/2014/main" id="{5EEC400E-580B-4C56-BBA3-4EFE53E7194D}"/>
                </a:ext>
              </a:extLst>
            </p:cNvPr>
            <p:cNvSpPr txBox="1"/>
            <p:nvPr/>
          </p:nvSpPr>
          <p:spPr>
            <a:xfrm>
              <a:off x="3661027" y="3366636"/>
              <a:ext cx="2588875" cy="318087"/>
            </a:xfrm>
            <a:prstGeom prst="rect">
              <a:avLst/>
            </a:prstGeom>
            <a:noFill/>
          </p:spPr>
          <p:txBody>
            <a:bodyPr wrap="none" rtlCol="0" anchor="ctr">
              <a:spAutoFit/>
            </a:bodyPr>
            <a:lstStyle/>
            <a:p>
              <a:pPr algn="ctr"/>
              <a:r>
                <a:rPr lang="en-US" b="1" dirty="0">
                  <a:solidFill>
                    <a:schemeClr val="bg1"/>
                  </a:solidFill>
                  <a:cs typeface="Poppins" pitchFamily="2" charset="77"/>
                </a:rPr>
                <a:t>TRANSITION MANAGEMENT</a:t>
              </a:r>
            </a:p>
          </p:txBody>
        </p:sp>
        <p:sp>
          <p:nvSpPr>
            <p:cNvPr id="31" name="TextBox 30">
              <a:extLst>
                <a:ext uri="{FF2B5EF4-FFF2-40B4-BE49-F238E27FC236}">
                  <a16:creationId xmlns:a16="http://schemas.microsoft.com/office/drawing/2014/main" id="{1CCB25CA-B59D-49F4-A032-686E36A49C9A}"/>
                </a:ext>
              </a:extLst>
            </p:cNvPr>
            <p:cNvSpPr txBox="1"/>
            <p:nvPr/>
          </p:nvSpPr>
          <p:spPr>
            <a:xfrm rot="18000000">
              <a:off x="7742487" y="4346298"/>
              <a:ext cx="1422280" cy="265073"/>
            </a:xfrm>
            <a:prstGeom prst="rect">
              <a:avLst/>
            </a:prstGeom>
            <a:noFill/>
          </p:spPr>
          <p:txBody>
            <a:bodyPr wrap="none" rtlCol="0" anchor="ctr">
              <a:spAutoFit/>
            </a:bodyPr>
            <a:lstStyle/>
            <a:p>
              <a:pPr algn="ctr"/>
              <a:r>
                <a:rPr lang="en-US" sz="1400" dirty="0">
                  <a:solidFill>
                    <a:schemeClr val="bg1"/>
                  </a:solidFill>
                  <a:ea typeface="Lato" panose="020F0502020204030203" pitchFamily="34" charset="0"/>
                  <a:cs typeface="Lato" panose="020F0502020204030203" pitchFamily="34" charset="0"/>
                </a:rPr>
                <a:t>Assets Generation</a:t>
              </a:r>
            </a:p>
          </p:txBody>
        </p:sp>
        <p:sp>
          <p:nvSpPr>
            <p:cNvPr id="32" name="TextBox 31">
              <a:extLst>
                <a:ext uri="{FF2B5EF4-FFF2-40B4-BE49-F238E27FC236}">
                  <a16:creationId xmlns:a16="http://schemas.microsoft.com/office/drawing/2014/main" id="{5D26D4A8-FB41-42C1-91C7-4EB2741026E3}"/>
                </a:ext>
              </a:extLst>
            </p:cNvPr>
            <p:cNvSpPr txBox="1"/>
            <p:nvPr/>
          </p:nvSpPr>
          <p:spPr>
            <a:xfrm rot="3600000">
              <a:off x="7675258" y="2800408"/>
              <a:ext cx="1556197" cy="265073"/>
            </a:xfrm>
            <a:prstGeom prst="rect">
              <a:avLst/>
            </a:prstGeom>
            <a:noFill/>
          </p:spPr>
          <p:txBody>
            <a:bodyPr wrap="none" rtlCol="0" anchor="ctr">
              <a:spAutoFit/>
            </a:bodyPr>
            <a:lstStyle/>
            <a:p>
              <a:pPr algn="ctr"/>
              <a:r>
                <a:rPr lang="en-US" sz="1400" dirty="0">
                  <a:solidFill>
                    <a:schemeClr val="bg1"/>
                  </a:solidFill>
                  <a:ea typeface="Lato" panose="020F0502020204030203" pitchFamily="34" charset="0"/>
                  <a:cs typeface="Lato" panose="020F0502020204030203" pitchFamily="34" charset="0"/>
                </a:rPr>
                <a:t>Assets Preservation</a:t>
              </a:r>
            </a:p>
          </p:txBody>
        </p:sp>
        <p:sp>
          <p:nvSpPr>
            <p:cNvPr id="33" name="TextBox 32">
              <a:extLst>
                <a:ext uri="{FF2B5EF4-FFF2-40B4-BE49-F238E27FC236}">
                  <a16:creationId xmlns:a16="http://schemas.microsoft.com/office/drawing/2014/main" id="{D8677AE4-A213-4B2F-B374-74305E6B729C}"/>
                </a:ext>
              </a:extLst>
            </p:cNvPr>
            <p:cNvSpPr txBox="1"/>
            <p:nvPr/>
          </p:nvSpPr>
          <p:spPr>
            <a:xfrm>
              <a:off x="1656222" y="3919533"/>
              <a:ext cx="1184548" cy="1192826"/>
            </a:xfrm>
            <a:prstGeom prst="rect">
              <a:avLst/>
            </a:prstGeom>
            <a:noFill/>
          </p:spPr>
          <p:txBody>
            <a:bodyPr wrap="square" rtlCol="0" anchor="ctr">
              <a:spAutoFit/>
            </a:bodyPr>
            <a:lstStyle/>
            <a:p>
              <a:pPr algn="ctr"/>
              <a:r>
                <a:rPr lang="en-US" sz="1200" dirty="0">
                  <a:solidFill>
                    <a:schemeClr val="bg1"/>
                  </a:solidFill>
                  <a:ea typeface="Lato" panose="020F0502020204030203" pitchFamily="34" charset="0"/>
                  <a:cs typeface="Lato" panose="020F0502020204030203" pitchFamily="34" charset="0"/>
                </a:rPr>
                <a:t>Corporate strategy</a:t>
              </a:r>
            </a:p>
            <a:p>
              <a:pPr algn="ctr"/>
              <a:endParaRPr lang="en-US" sz="1200" dirty="0">
                <a:solidFill>
                  <a:schemeClr val="bg1"/>
                </a:solidFill>
                <a:ea typeface="Lato" panose="020F0502020204030203" pitchFamily="34" charset="0"/>
                <a:cs typeface="Lato" panose="020F0502020204030203" pitchFamily="34" charset="0"/>
              </a:endParaRPr>
            </a:p>
            <a:p>
              <a:pPr algn="ctr"/>
              <a:r>
                <a:rPr lang="en-US" sz="1200" dirty="0">
                  <a:solidFill>
                    <a:schemeClr val="bg1"/>
                  </a:solidFill>
                  <a:ea typeface="Lato" panose="020F0502020204030203" pitchFamily="34" charset="0"/>
                  <a:cs typeface="Lato" panose="020F0502020204030203" pitchFamily="34" charset="0"/>
                </a:rPr>
                <a:t>Merger metrics</a:t>
              </a:r>
            </a:p>
            <a:p>
              <a:pPr algn="ctr"/>
              <a:endParaRPr lang="en-US" sz="1200" dirty="0">
                <a:solidFill>
                  <a:schemeClr val="bg1"/>
                </a:solidFill>
                <a:ea typeface="Lato" panose="020F0502020204030203" pitchFamily="34" charset="0"/>
                <a:cs typeface="Lato" panose="020F0502020204030203" pitchFamily="34" charset="0"/>
              </a:endParaRPr>
            </a:p>
            <a:p>
              <a:pPr algn="ctr"/>
              <a:r>
                <a:rPr lang="en-US" sz="1200" dirty="0">
                  <a:solidFill>
                    <a:schemeClr val="bg1"/>
                  </a:solidFill>
                  <a:ea typeface="Lato" panose="020F0502020204030203" pitchFamily="34" charset="0"/>
                  <a:cs typeface="Lato" panose="020F0502020204030203" pitchFamily="34" charset="0"/>
                </a:rPr>
                <a:t>Integration analysis</a:t>
              </a:r>
            </a:p>
          </p:txBody>
        </p:sp>
        <p:sp>
          <p:nvSpPr>
            <p:cNvPr id="34" name="TextBox 33">
              <a:extLst>
                <a:ext uri="{FF2B5EF4-FFF2-40B4-BE49-F238E27FC236}">
                  <a16:creationId xmlns:a16="http://schemas.microsoft.com/office/drawing/2014/main" id="{FD891C47-5B89-474C-A491-A830FC7F56F1}"/>
                </a:ext>
              </a:extLst>
            </p:cNvPr>
            <p:cNvSpPr txBox="1"/>
            <p:nvPr/>
          </p:nvSpPr>
          <p:spPr>
            <a:xfrm>
              <a:off x="3010530" y="4078575"/>
              <a:ext cx="1182897" cy="874739"/>
            </a:xfrm>
            <a:prstGeom prst="rect">
              <a:avLst/>
            </a:prstGeom>
            <a:noFill/>
          </p:spPr>
          <p:txBody>
            <a:bodyPr wrap="square" rtlCol="0" anchor="ctr">
              <a:spAutoFit/>
            </a:bodyPr>
            <a:lstStyle/>
            <a:p>
              <a:pPr algn="ctr"/>
              <a:r>
                <a:rPr lang="en-US" sz="1200" dirty="0">
                  <a:solidFill>
                    <a:schemeClr val="bg1"/>
                  </a:solidFill>
                  <a:ea typeface="Lato" panose="020F0502020204030203" pitchFamily="34" charset="0"/>
                  <a:cs typeface="Lato" panose="020F0502020204030203" pitchFamily="34" charset="0"/>
                </a:rPr>
                <a:t>Organization</a:t>
              </a:r>
            </a:p>
            <a:p>
              <a:pPr algn="ctr"/>
              <a:endParaRPr lang="en-US" sz="1200" dirty="0">
                <a:solidFill>
                  <a:schemeClr val="bg1"/>
                </a:solidFill>
                <a:ea typeface="Lato" panose="020F0502020204030203" pitchFamily="34" charset="0"/>
                <a:cs typeface="Lato" panose="020F0502020204030203" pitchFamily="34" charset="0"/>
              </a:endParaRPr>
            </a:p>
            <a:p>
              <a:pPr algn="ctr"/>
              <a:r>
                <a:rPr lang="en-US" sz="1200" dirty="0">
                  <a:solidFill>
                    <a:schemeClr val="bg1"/>
                  </a:solidFill>
                  <a:ea typeface="Lato" panose="020F0502020204030203" pitchFamily="34" charset="0"/>
                  <a:cs typeface="Lato" panose="020F0502020204030203" pitchFamily="34" charset="0"/>
                </a:rPr>
                <a:t>Process</a:t>
              </a:r>
            </a:p>
            <a:p>
              <a:pPr algn="ctr"/>
              <a:endParaRPr lang="en-US" sz="1200" dirty="0">
                <a:solidFill>
                  <a:schemeClr val="bg1"/>
                </a:solidFill>
                <a:ea typeface="Lato" panose="020F0502020204030203" pitchFamily="34" charset="0"/>
                <a:cs typeface="Lato" panose="020F0502020204030203" pitchFamily="34" charset="0"/>
              </a:endParaRPr>
            </a:p>
            <a:p>
              <a:pPr algn="ctr"/>
              <a:r>
                <a:rPr lang="en-US" sz="1200" dirty="0">
                  <a:solidFill>
                    <a:schemeClr val="bg1"/>
                  </a:solidFill>
                  <a:ea typeface="Lato" panose="020F0502020204030203" pitchFamily="34" charset="0"/>
                  <a:cs typeface="Lato" panose="020F0502020204030203" pitchFamily="34" charset="0"/>
                </a:rPr>
                <a:t>Information Tech</a:t>
              </a:r>
            </a:p>
          </p:txBody>
        </p:sp>
        <p:sp>
          <p:nvSpPr>
            <p:cNvPr id="35" name="TextBox 34">
              <a:extLst>
                <a:ext uri="{FF2B5EF4-FFF2-40B4-BE49-F238E27FC236}">
                  <a16:creationId xmlns:a16="http://schemas.microsoft.com/office/drawing/2014/main" id="{0367DCA4-334B-4FAD-B85A-B02C9C907331}"/>
                </a:ext>
              </a:extLst>
            </p:cNvPr>
            <p:cNvSpPr txBox="1"/>
            <p:nvPr/>
          </p:nvSpPr>
          <p:spPr>
            <a:xfrm>
              <a:off x="4362916" y="3999053"/>
              <a:ext cx="1182897" cy="1033783"/>
            </a:xfrm>
            <a:prstGeom prst="rect">
              <a:avLst/>
            </a:prstGeom>
            <a:noFill/>
          </p:spPr>
          <p:txBody>
            <a:bodyPr wrap="square" rtlCol="0" anchor="ctr">
              <a:spAutoFit/>
            </a:bodyPr>
            <a:lstStyle/>
            <a:p>
              <a:pPr algn="ctr"/>
              <a:r>
                <a:rPr lang="en-US" sz="1200" dirty="0">
                  <a:solidFill>
                    <a:schemeClr val="bg1"/>
                  </a:solidFill>
                  <a:ea typeface="Lato" panose="020F0502020204030203" pitchFamily="34" charset="0"/>
                  <a:cs typeface="Lato" panose="020F0502020204030203" pitchFamily="34" charset="0"/>
                </a:rPr>
                <a:t>Transformation</a:t>
              </a:r>
            </a:p>
            <a:p>
              <a:pPr algn="ctr"/>
              <a:endParaRPr lang="en-US" sz="1200" dirty="0">
                <a:solidFill>
                  <a:schemeClr val="bg1"/>
                </a:solidFill>
                <a:ea typeface="Lato" panose="020F0502020204030203" pitchFamily="34" charset="0"/>
                <a:cs typeface="Lato" panose="020F0502020204030203" pitchFamily="34" charset="0"/>
              </a:endParaRPr>
            </a:p>
            <a:p>
              <a:pPr algn="ctr"/>
              <a:r>
                <a:rPr lang="en-US" sz="1200" dirty="0">
                  <a:solidFill>
                    <a:schemeClr val="bg1"/>
                  </a:solidFill>
                  <a:ea typeface="Lato" panose="020F0502020204030203" pitchFamily="34" charset="0"/>
                  <a:cs typeface="Lato" panose="020F0502020204030203" pitchFamily="34" charset="0"/>
                </a:rPr>
                <a:t>Conversion</a:t>
              </a:r>
            </a:p>
            <a:p>
              <a:pPr algn="ctr"/>
              <a:endParaRPr lang="en-US" sz="1200" dirty="0">
                <a:solidFill>
                  <a:schemeClr val="bg1"/>
                </a:solidFill>
                <a:ea typeface="Lato" panose="020F0502020204030203" pitchFamily="34" charset="0"/>
                <a:cs typeface="Lato" panose="020F0502020204030203" pitchFamily="34" charset="0"/>
              </a:endParaRPr>
            </a:p>
            <a:p>
              <a:pPr algn="ctr"/>
              <a:r>
                <a:rPr lang="en-US" sz="1200" dirty="0">
                  <a:solidFill>
                    <a:schemeClr val="bg1"/>
                  </a:solidFill>
                  <a:ea typeface="Lato" panose="020F0502020204030203" pitchFamily="34" charset="0"/>
                  <a:cs typeface="Lato" panose="020F0502020204030203" pitchFamily="34" charset="0"/>
                </a:rPr>
                <a:t>Other assessment</a:t>
              </a:r>
            </a:p>
          </p:txBody>
        </p:sp>
        <p:sp>
          <p:nvSpPr>
            <p:cNvPr id="36" name="TextBox 35">
              <a:extLst>
                <a:ext uri="{FF2B5EF4-FFF2-40B4-BE49-F238E27FC236}">
                  <a16:creationId xmlns:a16="http://schemas.microsoft.com/office/drawing/2014/main" id="{CD433DB6-40DF-4E00-9C26-9EC43D544D0A}"/>
                </a:ext>
              </a:extLst>
            </p:cNvPr>
            <p:cNvSpPr txBox="1"/>
            <p:nvPr/>
          </p:nvSpPr>
          <p:spPr>
            <a:xfrm>
              <a:off x="5716950" y="4078575"/>
              <a:ext cx="1182897" cy="874739"/>
            </a:xfrm>
            <a:prstGeom prst="rect">
              <a:avLst/>
            </a:prstGeom>
            <a:noFill/>
          </p:spPr>
          <p:txBody>
            <a:bodyPr wrap="square" rtlCol="0" anchor="ctr">
              <a:spAutoFit/>
            </a:bodyPr>
            <a:lstStyle/>
            <a:p>
              <a:pPr algn="ctr"/>
              <a:r>
                <a:rPr lang="en-US" sz="1200" dirty="0">
                  <a:solidFill>
                    <a:schemeClr val="bg1"/>
                  </a:solidFill>
                  <a:ea typeface="Lato" panose="020F0502020204030203" pitchFamily="34" charset="0"/>
                  <a:cs typeface="Lato" panose="020F0502020204030203" pitchFamily="34" charset="0"/>
                </a:rPr>
                <a:t>Audit</a:t>
              </a:r>
            </a:p>
            <a:p>
              <a:pPr algn="ctr"/>
              <a:endParaRPr lang="en-US" sz="1200" dirty="0">
                <a:solidFill>
                  <a:schemeClr val="bg1"/>
                </a:solidFill>
                <a:ea typeface="Lato" panose="020F0502020204030203" pitchFamily="34" charset="0"/>
                <a:cs typeface="Lato" panose="020F0502020204030203" pitchFamily="34" charset="0"/>
              </a:endParaRPr>
            </a:p>
            <a:p>
              <a:pPr algn="ctr"/>
              <a:r>
                <a:rPr lang="en-US" sz="1200" dirty="0">
                  <a:solidFill>
                    <a:schemeClr val="bg1"/>
                  </a:solidFill>
                  <a:ea typeface="Lato" panose="020F0502020204030203" pitchFamily="34" charset="0"/>
                  <a:cs typeface="Lato" panose="020F0502020204030203" pitchFamily="34" charset="0"/>
                </a:rPr>
                <a:t>Cooperate tax</a:t>
              </a:r>
            </a:p>
            <a:p>
              <a:pPr algn="ctr"/>
              <a:endParaRPr lang="en-US" sz="1200" dirty="0">
                <a:solidFill>
                  <a:schemeClr val="bg1"/>
                </a:solidFill>
                <a:ea typeface="Lato" panose="020F0502020204030203" pitchFamily="34" charset="0"/>
                <a:cs typeface="Lato" panose="020F0502020204030203" pitchFamily="34" charset="0"/>
              </a:endParaRPr>
            </a:p>
            <a:p>
              <a:pPr algn="ctr"/>
              <a:r>
                <a:rPr lang="en-US" sz="1200" dirty="0">
                  <a:solidFill>
                    <a:schemeClr val="bg1"/>
                  </a:solidFill>
                  <a:ea typeface="Lato" panose="020F0502020204030203" pitchFamily="34" charset="0"/>
                  <a:cs typeface="Lato" panose="020F0502020204030203" pitchFamily="34" charset="0"/>
                </a:rPr>
                <a:t>Shares &amp; stocks</a:t>
              </a:r>
            </a:p>
          </p:txBody>
        </p:sp>
        <p:sp>
          <p:nvSpPr>
            <p:cNvPr id="37" name="TextBox 36">
              <a:extLst>
                <a:ext uri="{FF2B5EF4-FFF2-40B4-BE49-F238E27FC236}">
                  <a16:creationId xmlns:a16="http://schemas.microsoft.com/office/drawing/2014/main" id="{F02E6B25-6C5A-4B54-B094-ABA4C7940F6A}"/>
                </a:ext>
              </a:extLst>
            </p:cNvPr>
            <p:cNvSpPr txBox="1"/>
            <p:nvPr/>
          </p:nvSpPr>
          <p:spPr>
            <a:xfrm>
              <a:off x="7068767" y="4317137"/>
              <a:ext cx="928640" cy="397609"/>
            </a:xfrm>
            <a:prstGeom prst="rect">
              <a:avLst/>
            </a:prstGeom>
            <a:noFill/>
          </p:spPr>
          <p:txBody>
            <a:bodyPr wrap="square" rtlCol="0" anchor="ctr">
              <a:spAutoFit/>
            </a:bodyPr>
            <a:lstStyle/>
            <a:p>
              <a:pPr algn="ctr"/>
              <a:r>
                <a:rPr lang="en-US" sz="1200" dirty="0">
                  <a:solidFill>
                    <a:schemeClr val="bg1"/>
                  </a:solidFill>
                  <a:ea typeface="Lato" panose="020F0502020204030203" pitchFamily="34" charset="0"/>
                  <a:cs typeface="Lato" panose="020F0502020204030203" pitchFamily="34" charset="0"/>
                </a:rPr>
                <a:t>Market analysis</a:t>
              </a:r>
            </a:p>
          </p:txBody>
        </p:sp>
      </p:grpSp>
    </p:spTree>
    <p:extLst>
      <p:ext uri="{BB962C8B-B14F-4D97-AF65-F5344CB8AC3E}">
        <p14:creationId xmlns:p14="http://schemas.microsoft.com/office/powerpoint/2010/main" val="194856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356901-5B42-4E08-875C-F3A5D90CB35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446E326-63AC-43F2-A747-5C83623BDC8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0C7A9CD-6826-4F9F-B1C6-7F7BEBDB50F8}"/>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9F1240D1-0D1F-4101-9B12-9E9FA498CFF0}"/>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E6BF6917-1DE0-4E9D-A0BE-7ABEAF455E14}"/>
              </a:ext>
            </a:extLst>
          </p:cNvPr>
          <p:cNvSpPr>
            <a:spLocks noGrp="1"/>
          </p:cNvSpPr>
          <p:nvPr>
            <p:ph type="body" sz="quarter" idx="13"/>
          </p:nvPr>
        </p:nvSpPr>
        <p:spPr/>
        <p:txBody>
          <a:bodyPr/>
          <a:lstStyle/>
          <a:p>
            <a:endParaRPr lang="en-ZA"/>
          </a:p>
        </p:txBody>
      </p:sp>
      <p:grpSp>
        <p:nvGrpSpPr>
          <p:cNvPr id="22" name="Group 21">
            <a:extLst>
              <a:ext uri="{FF2B5EF4-FFF2-40B4-BE49-F238E27FC236}">
                <a16:creationId xmlns:a16="http://schemas.microsoft.com/office/drawing/2014/main" id="{2A19258B-4DA3-4C50-8F9A-8F5F0CA0449A}"/>
              </a:ext>
            </a:extLst>
          </p:cNvPr>
          <p:cNvGrpSpPr/>
          <p:nvPr/>
        </p:nvGrpSpPr>
        <p:grpSpPr>
          <a:xfrm>
            <a:off x="434704" y="2009021"/>
            <a:ext cx="10660015" cy="3934998"/>
            <a:chOff x="1199356" y="1249593"/>
            <a:chExt cx="8401050" cy="3638508"/>
          </a:xfrm>
        </p:grpSpPr>
        <p:sp>
          <p:nvSpPr>
            <p:cNvPr id="7" name="Chevron 3">
              <a:extLst>
                <a:ext uri="{FF2B5EF4-FFF2-40B4-BE49-F238E27FC236}">
                  <a16:creationId xmlns:a16="http://schemas.microsoft.com/office/drawing/2014/main" id="{A798A268-F570-4F4E-915A-687884EED7EE}"/>
                </a:ext>
              </a:extLst>
            </p:cNvPr>
            <p:cNvSpPr/>
            <p:nvPr/>
          </p:nvSpPr>
          <p:spPr>
            <a:xfrm>
              <a:off x="1199356" y="1988819"/>
              <a:ext cx="1888759" cy="1429270"/>
            </a:xfrm>
            <a:prstGeom prst="chevron">
              <a:avLst>
                <a:gd name="adj" fmla="val 301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8" name="Chevron 4">
              <a:extLst>
                <a:ext uri="{FF2B5EF4-FFF2-40B4-BE49-F238E27FC236}">
                  <a16:creationId xmlns:a16="http://schemas.microsoft.com/office/drawing/2014/main" id="{A7E8CCE1-4033-4C65-8DF9-7A5CB10C6626}"/>
                </a:ext>
              </a:extLst>
            </p:cNvPr>
            <p:cNvSpPr/>
            <p:nvPr/>
          </p:nvSpPr>
          <p:spPr>
            <a:xfrm>
              <a:off x="2827429" y="1988819"/>
              <a:ext cx="1888759" cy="1429270"/>
            </a:xfrm>
            <a:prstGeom prst="chevron">
              <a:avLst>
                <a:gd name="adj" fmla="val 301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9" name="Chevron 5">
              <a:extLst>
                <a:ext uri="{FF2B5EF4-FFF2-40B4-BE49-F238E27FC236}">
                  <a16:creationId xmlns:a16="http://schemas.microsoft.com/office/drawing/2014/main" id="{3A61AC98-6589-45AC-B253-F604BF483840}"/>
                </a:ext>
              </a:extLst>
            </p:cNvPr>
            <p:cNvSpPr/>
            <p:nvPr/>
          </p:nvSpPr>
          <p:spPr>
            <a:xfrm>
              <a:off x="4455501" y="1988819"/>
              <a:ext cx="1888759" cy="1429270"/>
            </a:xfrm>
            <a:prstGeom prst="chevron">
              <a:avLst>
                <a:gd name="adj" fmla="val 301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0" name="Chevron 6">
              <a:extLst>
                <a:ext uri="{FF2B5EF4-FFF2-40B4-BE49-F238E27FC236}">
                  <a16:creationId xmlns:a16="http://schemas.microsoft.com/office/drawing/2014/main" id="{526D39A4-C2F1-414D-8924-92AB6345E288}"/>
                </a:ext>
              </a:extLst>
            </p:cNvPr>
            <p:cNvSpPr/>
            <p:nvPr/>
          </p:nvSpPr>
          <p:spPr>
            <a:xfrm>
              <a:off x="6083574" y="1988819"/>
              <a:ext cx="1888759" cy="1429270"/>
            </a:xfrm>
            <a:prstGeom prst="chevron">
              <a:avLst>
                <a:gd name="adj" fmla="val 3015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1" name="Chevron 7">
              <a:extLst>
                <a:ext uri="{FF2B5EF4-FFF2-40B4-BE49-F238E27FC236}">
                  <a16:creationId xmlns:a16="http://schemas.microsoft.com/office/drawing/2014/main" id="{6F53C1CD-98BE-43AB-BF59-2C8D16A99A64}"/>
                </a:ext>
              </a:extLst>
            </p:cNvPr>
            <p:cNvSpPr/>
            <p:nvPr/>
          </p:nvSpPr>
          <p:spPr>
            <a:xfrm>
              <a:off x="7711647" y="1988819"/>
              <a:ext cx="1888759" cy="1429270"/>
            </a:xfrm>
            <a:prstGeom prst="chevron">
              <a:avLst>
                <a:gd name="adj" fmla="val 3015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2" name="Rectangle 11">
              <a:extLst>
                <a:ext uri="{FF2B5EF4-FFF2-40B4-BE49-F238E27FC236}">
                  <a16:creationId xmlns:a16="http://schemas.microsoft.com/office/drawing/2014/main" id="{1DDBFDEA-2F74-49D8-94FB-8941FFCA8736}"/>
                </a:ext>
              </a:extLst>
            </p:cNvPr>
            <p:cNvSpPr/>
            <p:nvPr/>
          </p:nvSpPr>
          <p:spPr>
            <a:xfrm>
              <a:off x="1199356" y="1249593"/>
              <a:ext cx="8401050" cy="6000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3" name="Rectangle 12">
              <a:extLst>
                <a:ext uri="{FF2B5EF4-FFF2-40B4-BE49-F238E27FC236}">
                  <a16:creationId xmlns:a16="http://schemas.microsoft.com/office/drawing/2014/main" id="{10625430-53B9-4B35-9C94-D7886A269F01}"/>
                </a:ext>
              </a:extLst>
            </p:cNvPr>
            <p:cNvSpPr/>
            <p:nvPr/>
          </p:nvSpPr>
          <p:spPr>
            <a:xfrm>
              <a:off x="1199356" y="3557239"/>
              <a:ext cx="8401050" cy="6000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4" name="TextBox 13">
              <a:extLst>
                <a:ext uri="{FF2B5EF4-FFF2-40B4-BE49-F238E27FC236}">
                  <a16:creationId xmlns:a16="http://schemas.microsoft.com/office/drawing/2014/main" id="{1E4E4C2B-02D1-4AF3-839E-016CDC119924}"/>
                </a:ext>
              </a:extLst>
            </p:cNvPr>
            <p:cNvSpPr txBox="1"/>
            <p:nvPr/>
          </p:nvSpPr>
          <p:spPr>
            <a:xfrm>
              <a:off x="1589647" y="2561160"/>
              <a:ext cx="1323222" cy="284587"/>
            </a:xfrm>
            <a:prstGeom prst="rect">
              <a:avLst/>
            </a:prstGeom>
            <a:noFill/>
          </p:spPr>
          <p:txBody>
            <a:bodyPr wrap="square" rtlCol="0" anchor="ctr">
              <a:spAutoFit/>
            </a:bodyPr>
            <a:lstStyle/>
            <a:p>
              <a:pPr algn="ctr"/>
              <a:r>
                <a:rPr lang="en-US" sz="1400" b="1" dirty="0">
                  <a:solidFill>
                    <a:schemeClr val="bg1"/>
                  </a:solidFill>
                  <a:cs typeface="Poppins" pitchFamily="2" charset="77"/>
                </a:rPr>
                <a:t>LOGISTICS</a:t>
              </a:r>
            </a:p>
          </p:txBody>
        </p:sp>
        <p:sp>
          <p:nvSpPr>
            <p:cNvPr id="15" name="TextBox 14">
              <a:extLst>
                <a:ext uri="{FF2B5EF4-FFF2-40B4-BE49-F238E27FC236}">
                  <a16:creationId xmlns:a16="http://schemas.microsoft.com/office/drawing/2014/main" id="{8F8F5C7D-7307-427F-B3D9-7D70454572CD}"/>
                </a:ext>
              </a:extLst>
            </p:cNvPr>
            <p:cNvSpPr txBox="1"/>
            <p:nvPr/>
          </p:nvSpPr>
          <p:spPr>
            <a:xfrm>
              <a:off x="3286835" y="2561160"/>
              <a:ext cx="1323222" cy="284587"/>
            </a:xfrm>
            <a:prstGeom prst="rect">
              <a:avLst/>
            </a:prstGeom>
            <a:noFill/>
          </p:spPr>
          <p:txBody>
            <a:bodyPr wrap="square" rtlCol="0" anchor="ctr">
              <a:spAutoFit/>
            </a:bodyPr>
            <a:lstStyle/>
            <a:p>
              <a:pPr algn="ctr"/>
              <a:r>
                <a:rPr lang="en-US" sz="1400" b="1" dirty="0">
                  <a:solidFill>
                    <a:schemeClr val="bg1"/>
                  </a:solidFill>
                  <a:cs typeface="Poppins" pitchFamily="2" charset="77"/>
                </a:rPr>
                <a:t>PURCHASING</a:t>
              </a:r>
            </a:p>
          </p:txBody>
        </p:sp>
        <p:sp>
          <p:nvSpPr>
            <p:cNvPr id="16" name="TextBox 15">
              <a:extLst>
                <a:ext uri="{FF2B5EF4-FFF2-40B4-BE49-F238E27FC236}">
                  <a16:creationId xmlns:a16="http://schemas.microsoft.com/office/drawing/2014/main" id="{09A43179-BA40-4EFE-B977-12DA00239D7C}"/>
                </a:ext>
              </a:extLst>
            </p:cNvPr>
            <p:cNvSpPr txBox="1"/>
            <p:nvPr/>
          </p:nvSpPr>
          <p:spPr>
            <a:xfrm>
              <a:off x="4909032" y="2561160"/>
              <a:ext cx="1323222" cy="284587"/>
            </a:xfrm>
            <a:prstGeom prst="rect">
              <a:avLst/>
            </a:prstGeom>
            <a:noFill/>
          </p:spPr>
          <p:txBody>
            <a:bodyPr wrap="square" rtlCol="0" anchor="ctr">
              <a:spAutoFit/>
            </a:bodyPr>
            <a:lstStyle/>
            <a:p>
              <a:pPr algn="ctr"/>
              <a:r>
                <a:rPr lang="en-US" sz="1400" b="1" dirty="0">
                  <a:solidFill>
                    <a:schemeClr val="bg1"/>
                  </a:solidFill>
                  <a:cs typeface="Poppins" pitchFamily="2" charset="77"/>
                </a:rPr>
                <a:t>MANUFACTURING</a:t>
              </a:r>
            </a:p>
          </p:txBody>
        </p:sp>
        <p:sp>
          <p:nvSpPr>
            <p:cNvPr id="17" name="TextBox 16">
              <a:extLst>
                <a:ext uri="{FF2B5EF4-FFF2-40B4-BE49-F238E27FC236}">
                  <a16:creationId xmlns:a16="http://schemas.microsoft.com/office/drawing/2014/main" id="{981730EC-11E6-4BDF-B85C-C194CA9567BC}"/>
                </a:ext>
              </a:extLst>
            </p:cNvPr>
            <p:cNvSpPr txBox="1"/>
            <p:nvPr/>
          </p:nvSpPr>
          <p:spPr>
            <a:xfrm>
              <a:off x="6526228" y="2561160"/>
              <a:ext cx="1323222" cy="284587"/>
            </a:xfrm>
            <a:prstGeom prst="rect">
              <a:avLst/>
            </a:prstGeom>
            <a:noFill/>
          </p:spPr>
          <p:txBody>
            <a:bodyPr wrap="square" rtlCol="0" anchor="ctr">
              <a:spAutoFit/>
            </a:bodyPr>
            <a:lstStyle/>
            <a:p>
              <a:pPr algn="ctr"/>
              <a:r>
                <a:rPr lang="en-US" sz="1400" b="1" dirty="0">
                  <a:solidFill>
                    <a:schemeClr val="bg1"/>
                  </a:solidFill>
                  <a:cs typeface="Poppins" pitchFamily="2" charset="77"/>
                </a:rPr>
                <a:t>DISTRIBUTION</a:t>
              </a:r>
            </a:p>
          </p:txBody>
        </p:sp>
        <p:sp>
          <p:nvSpPr>
            <p:cNvPr id="18" name="TextBox 17">
              <a:extLst>
                <a:ext uri="{FF2B5EF4-FFF2-40B4-BE49-F238E27FC236}">
                  <a16:creationId xmlns:a16="http://schemas.microsoft.com/office/drawing/2014/main" id="{40537610-7DFE-4663-890E-8A5236A51A73}"/>
                </a:ext>
              </a:extLst>
            </p:cNvPr>
            <p:cNvSpPr txBox="1"/>
            <p:nvPr/>
          </p:nvSpPr>
          <p:spPr>
            <a:xfrm>
              <a:off x="8110462" y="2561160"/>
              <a:ext cx="1323222" cy="284587"/>
            </a:xfrm>
            <a:prstGeom prst="rect">
              <a:avLst/>
            </a:prstGeom>
            <a:noFill/>
          </p:spPr>
          <p:txBody>
            <a:bodyPr wrap="square" rtlCol="0" anchor="ctr">
              <a:spAutoFit/>
            </a:bodyPr>
            <a:lstStyle/>
            <a:p>
              <a:pPr algn="ctr"/>
              <a:r>
                <a:rPr lang="en-US" sz="1400" b="1" dirty="0">
                  <a:solidFill>
                    <a:schemeClr val="bg1"/>
                  </a:solidFill>
                  <a:cs typeface="Poppins" pitchFamily="2" charset="77"/>
                </a:rPr>
                <a:t>SERVICE</a:t>
              </a:r>
            </a:p>
          </p:txBody>
        </p:sp>
        <p:sp>
          <p:nvSpPr>
            <p:cNvPr id="19" name="TextBox 18">
              <a:extLst>
                <a:ext uri="{FF2B5EF4-FFF2-40B4-BE49-F238E27FC236}">
                  <a16:creationId xmlns:a16="http://schemas.microsoft.com/office/drawing/2014/main" id="{73B672E0-9ED4-4EE1-9A74-404CDD476A7F}"/>
                </a:ext>
              </a:extLst>
            </p:cNvPr>
            <p:cNvSpPr txBox="1"/>
            <p:nvPr/>
          </p:nvSpPr>
          <p:spPr>
            <a:xfrm>
              <a:off x="4519230" y="1364649"/>
              <a:ext cx="1761308" cy="369963"/>
            </a:xfrm>
            <a:prstGeom prst="rect">
              <a:avLst/>
            </a:prstGeom>
            <a:noFill/>
          </p:spPr>
          <p:txBody>
            <a:bodyPr wrap="none" rtlCol="0" anchor="ctr">
              <a:spAutoFit/>
            </a:bodyPr>
            <a:lstStyle/>
            <a:p>
              <a:pPr algn="ctr"/>
              <a:r>
                <a:rPr lang="en-US" sz="2000" b="1" dirty="0">
                  <a:solidFill>
                    <a:schemeClr val="bg1"/>
                  </a:solidFill>
                  <a:cs typeface="Poppins" pitchFamily="2" charset="77"/>
                </a:rPr>
                <a:t>PRODUCT DESIGN</a:t>
              </a:r>
            </a:p>
          </p:txBody>
        </p:sp>
        <p:sp>
          <p:nvSpPr>
            <p:cNvPr id="20" name="TextBox 19">
              <a:extLst>
                <a:ext uri="{FF2B5EF4-FFF2-40B4-BE49-F238E27FC236}">
                  <a16:creationId xmlns:a16="http://schemas.microsoft.com/office/drawing/2014/main" id="{49BDF4A6-4E20-43CA-AD4B-CA18D35983F8}"/>
                </a:ext>
              </a:extLst>
            </p:cNvPr>
            <p:cNvSpPr txBox="1"/>
            <p:nvPr/>
          </p:nvSpPr>
          <p:spPr>
            <a:xfrm>
              <a:off x="4369526" y="3681690"/>
              <a:ext cx="2060712" cy="369963"/>
            </a:xfrm>
            <a:prstGeom prst="rect">
              <a:avLst/>
            </a:prstGeom>
            <a:noFill/>
          </p:spPr>
          <p:txBody>
            <a:bodyPr wrap="none" rtlCol="0" anchor="ctr">
              <a:spAutoFit/>
            </a:bodyPr>
            <a:lstStyle/>
            <a:p>
              <a:pPr algn="ctr"/>
              <a:r>
                <a:rPr lang="en-US" sz="2000" b="1" dirty="0">
                  <a:solidFill>
                    <a:schemeClr val="bg1"/>
                  </a:solidFill>
                  <a:cs typeface="Poppins" pitchFamily="2" charset="77"/>
                </a:rPr>
                <a:t>MARKETING &amp; SALES</a:t>
              </a:r>
            </a:p>
          </p:txBody>
        </p:sp>
        <p:sp>
          <p:nvSpPr>
            <p:cNvPr id="21" name="Subtitle 2">
              <a:extLst>
                <a:ext uri="{FF2B5EF4-FFF2-40B4-BE49-F238E27FC236}">
                  <a16:creationId xmlns:a16="http://schemas.microsoft.com/office/drawing/2014/main" id="{BED04E73-46C1-4D06-99D7-783994C02852}"/>
                </a:ext>
              </a:extLst>
            </p:cNvPr>
            <p:cNvSpPr txBox="1">
              <a:spLocks/>
            </p:cNvSpPr>
            <p:nvPr/>
          </p:nvSpPr>
          <p:spPr>
            <a:xfrm>
              <a:off x="1199356" y="4374896"/>
              <a:ext cx="8401050" cy="513205"/>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78"/>
                </a:lnSpc>
              </a:pPr>
              <a:r>
                <a:rPr lang="en-GB" sz="1000" dirty="0">
                  <a:solidFill>
                    <a:schemeClr val="tx1"/>
                  </a:solidFill>
                  <a:latin typeface="+mn-lt"/>
                  <a:ea typeface="Open Sans Light" panose="020B0306030504020204" pitchFamily="34" charset="0"/>
                  <a:cs typeface="Open Sans Light" panose="020B0306030504020204" pitchFamily="34" charset="0"/>
                </a:rPr>
                <a:t>Lorem ipsum </a:t>
              </a:r>
              <a:r>
                <a:rPr lang="en-GB" sz="1000" dirty="0" err="1">
                  <a:solidFill>
                    <a:schemeClr val="tx1"/>
                  </a:solidFill>
                  <a:latin typeface="+mn-lt"/>
                  <a:ea typeface="Open Sans Light" panose="020B0306030504020204" pitchFamily="34" charset="0"/>
                  <a:cs typeface="Open Sans Light" panose="020B0306030504020204" pitchFamily="34" charset="0"/>
                </a:rPr>
                <a:t>dolor</a:t>
              </a:r>
              <a:r>
                <a:rPr lang="en-GB" sz="1000" dirty="0">
                  <a:solidFill>
                    <a:schemeClr val="tx1"/>
                  </a:solidFill>
                  <a:latin typeface="+mn-lt"/>
                  <a:ea typeface="Open Sans Light" panose="020B0306030504020204" pitchFamily="34" charset="0"/>
                  <a:cs typeface="Open Sans Light" panose="020B0306030504020204" pitchFamily="34" charset="0"/>
                </a:rPr>
                <a:t> sit </a:t>
              </a:r>
              <a:r>
                <a:rPr lang="en-GB" sz="1000" dirty="0" err="1">
                  <a:solidFill>
                    <a:schemeClr val="tx1"/>
                  </a:solidFill>
                  <a:latin typeface="+mn-lt"/>
                  <a:ea typeface="Open Sans Light" panose="020B0306030504020204" pitchFamily="34" charset="0"/>
                  <a:cs typeface="Open Sans Light" panose="020B0306030504020204" pitchFamily="34" charset="0"/>
                </a:rPr>
                <a:t>amet</a:t>
              </a:r>
              <a:r>
                <a:rPr lang="en-GB" sz="1000" dirty="0">
                  <a:solidFill>
                    <a:schemeClr val="tx1"/>
                  </a:solidFill>
                  <a:latin typeface="+mn-lt"/>
                  <a:ea typeface="Open Sans Light" panose="020B0306030504020204" pitchFamily="34" charset="0"/>
                  <a:cs typeface="Open Sans Light" panose="020B0306030504020204" pitchFamily="34" charset="0"/>
                </a:rPr>
                <a:t>, cum modo </a:t>
              </a:r>
              <a:r>
                <a:rPr lang="en-GB" sz="1000" dirty="0" err="1">
                  <a:solidFill>
                    <a:schemeClr val="tx1"/>
                  </a:solidFill>
                  <a:latin typeface="+mn-lt"/>
                  <a:ea typeface="Open Sans Light" panose="020B0306030504020204" pitchFamily="34" charset="0"/>
                  <a:cs typeface="Open Sans Light" panose="020B0306030504020204" pitchFamily="34" charset="0"/>
                </a:rPr>
                <a:t>comprehensam</a:t>
              </a:r>
              <a:r>
                <a:rPr lang="en-GB" sz="1000" dirty="0">
                  <a:solidFill>
                    <a:schemeClr val="tx1"/>
                  </a:solidFill>
                  <a:latin typeface="+mn-lt"/>
                  <a:ea typeface="Open Sans Light" panose="020B0306030504020204" pitchFamily="34" charset="0"/>
                  <a:cs typeface="Open Sans Light" panose="020B0306030504020204" pitchFamily="34" charset="0"/>
                </a:rPr>
                <a:t> in. </a:t>
              </a:r>
              <a:r>
                <a:rPr lang="en-GB" sz="1000" dirty="0" err="1">
                  <a:solidFill>
                    <a:schemeClr val="tx1"/>
                  </a:solidFill>
                  <a:latin typeface="+mn-lt"/>
                  <a:ea typeface="Open Sans Light" panose="020B0306030504020204" pitchFamily="34" charset="0"/>
                  <a:cs typeface="Open Sans Light" panose="020B0306030504020204" pitchFamily="34" charset="0"/>
                </a:rPr>
                <a:t>Sed</a:t>
              </a:r>
              <a:r>
                <a:rPr lang="en-GB" sz="1000" dirty="0">
                  <a:solidFill>
                    <a:schemeClr val="tx1"/>
                  </a:solidFill>
                  <a:latin typeface="+mn-lt"/>
                  <a:ea typeface="Open Sans Light" panose="020B0306030504020204" pitchFamily="34" charset="0"/>
                  <a:cs typeface="Open Sans Light" panose="020B0306030504020204" pitchFamily="34" charset="0"/>
                </a:rPr>
                <a:t> </a:t>
              </a:r>
              <a:r>
                <a:rPr lang="en-GB" sz="1000" dirty="0" err="1">
                  <a:solidFill>
                    <a:schemeClr val="tx1"/>
                  </a:solidFill>
                  <a:latin typeface="+mn-lt"/>
                  <a:ea typeface="Open Sans Light" panose="020B0306030504020204" pitchFamily="34" charset="0"/>
                  <a:cs typeface="Open Sans Light" panose="020B0306030504020204" pitchFamily="34" charset="0"/>
                </a:rPr>
                <a:t>nibh</a:t>
              </a:r>
              <a:r>
                <a:rPr lang="en-GB" sz="1000" dirty="0">
                  <a:solidFill>
                    <a:schemeClr val="tx1"/>
                  </a:solidFill>
                  <a:latin typeface="+mn-lt"/>
                  <a:ea typeface="Open Sans Light" panose="020B0306030504020204" pitchFamily="34" charset="0"/>
                  <a:cs typeface="Open Sans Light" panose="020B0306030504020204" pitchFamily="34" charset="0"/>
                </a:rPr>
                <a:t> </a:t>
              </a:r>
              <a:r>
                <a:rPr lang="en-GB" sz="1000" dirty="0" err="1">
                  <a:solidFill>
                    <a:schemeClr val="tx1"/>
                  </a:solidFill>
                  <a:latin typeface="+mn-lt"/>
                  <a:ea typeface="Open Sans Light" panose="020B0306030504020204" pitchFamily="34" charset="0"/>
                  <a:cs typeface="Open Sans Light" panose="020B0306030504020204" pitchFamily="34" charset="0"/>
                </a:rPr>
                <a:t>theophrastus</a:t>
              </a:r>
              <a:r>
                <a:rPr lang="en-GB" sz="1000" dirty="0">
                  <a:solidFill>
                    <a:schemeClr val="tx1"/>
                  </a:solidFill>
                  <a:latin typeface="+mn-lt"/>
                  <a:ea typeface="Open Sans Light" panose="020B0306030504020204" pitchFamily="34" charset="0"/>
                  <a:cs typeface="Open Sans Light" panose="020B0306030504020204" pitchFamily="34" charset="0"/>
                </a:rPr>
                <a:t> in, ex </a:t>
              </a:r>
              <a:r>
                <a:rPr lang="en-GB" sz="1000" dirty="0" err="1">
                  <a:solidFill>
                    <a:schemeClr val="tx1"/>
                  </a:solidFill>
                  <a:latin typeface="+mn-lt"/>
                  <a:ea typeface="Open Sans Light" panose="020B0306030504020204" pitchFamily="34" charset="0"/>
                  <a:cs typeface="Open Sans Light" panose="020B0306030504020204" pitchFamily="34" charset="0"/>
                </a:rPr>
                <a:t>dictas</a:t>
              </a:r>
              <a:r>
                <a:rPr lang="en-GB" sz="1000" dirty="0">
                  <a:solidFill>
                    <a:schemeClr val="tx1"/>
                  </a:solidFill>
                  <a:latin typeface="+mn-lt"/>
                  <a:ea typeface="Open Sans Light" panose="020B0306030504020204" pitchFamily="34" charset="0"/>
                  <a:cs typeface="Open Sans Light" panose="020B0306030504020204" pitchFamily="34" charset="0"/>
                </a:rPr>
                <a:t> </a:t>
              </a:r>
              <a:r>
                <a:rPr lang="en-GB" sz="1000" dirty="0" err="1">
                  <a:solidFill>
                    <a:schemeClr val="tx1"/>
                  </a:solidFill>
                  <a:latin typeface="+mn-lt"/>
                  <a:ea typeface="Open Sans Light" panose="020B0306030504020204" pitchFamily="34" charset="0"/>
                  <a:cs typeface="Open Sans Light" panose="020B0306030504020204" pitchFamily="34" charset="0"/>
                </a:rPr>
                <a:t>conceptam</a:t>
              </a:r>
              <a:r>
                <a:rPr lang="en-GB" sz="1000" dirty="0">
                  <a:solidFill>
                    <a:schemeClr val="tx1"/>
                  </a:solidFill>
                  <a:latin typeface="+mn-lt"/>
                  <a:ea typeface="Open Sans Light" panose="020B0306030504020204" pitchFamily="34" charset="0"/>
                  <a:cs typeface="Open Sans Light" panose="020B0306030504020204" pitchFamily="34" charset="0"/>
                </a:rPr>
                <a:t>.</a:t>
              </a:r>
              <a:r>
                <a:rPr lang="en-US" sz="1000" dirty="0">
                  <a:solidFill>
                    <a:schemeClr val="tx1"/>
                  </a:solidFill>
                  <a:latin typeface="+mn-lt"/>
                  <a:ea typeface="Open Sans Light" panose="020B0306030504020204" pitchFamily="34" charset="0"/>
                  <a:cs typeface="Open Sans Light" panose="020B0306030504020204" pitchFamily="34" charset="0"/>
                </a:rPr>
                <a:t>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grpSp>
    </p:spTree>
    <p:extLst>
      <p:ext uri="{BB962C8B-B14F-4D97-AF65-F5344CB8AC3E}">
        <p14:creationId xmlns:p14="http://schemas.microsoft.com/office/powerpoint/2010/main" val="232274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BB42AF-553C-4E44-B2CA-920EBFF01435}"/>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0EAAC3F-4F7B-4FA8-A518-78478CAEACA8}"/>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BD23840-3523-4100-AA48-E59FD30CC22B}"/>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8DFA0E37-9380-4243-8A60-CB41A17B8720}"/>
              </a:ext>
            </a:extLst>
          </p:cNvPr>
          <p:cNvSpPr>
            <a:spLocks noGrp="1"/>
          </p:cNvSpPr>
          <p:nvPr>
            <p:ph type="title"/>
          </p:nvPr>
        </p:nvSpPr>
        <p:spPr/>
        <p:txBody>
          <a:bodyPr/>
          <a:lstStyle/>
          <a:p>
            <a:r>
              <a:rPr lang="en-ZA" dirty="0"/>
              <a:t>Energy Management Value Chain</a:t>
            </a:r>
          </a:p>
        </p:txBody>
      </p:sp>
      <p:sp>
        <p:nvSpPr>
          <p:cNvPr id="6" name="Text Placeholder 5">
            <a:extLst>
              <a:ext uri="{FF2B5EF4-FFF2-40B4-BE49-F238E27FC236}">
                <a16:creationId xmlns:a16="http://schemas.microsoft.com/office/drawing/2014/main" id="{DB155F83-9A32-41A6-AA6D-70EEE1056F2B}"/>
              </a:ext>
            </a:extLst>
          </p:cNvPr>
          <p:cNvSpPr>
            <a:spLocks noGrp="1"/>
          </p:cNvSpPr>
          <p:nvPr>
            <p:ph type="body" sz="quarter" idx="13"/>
          </p:nvPr>
        </p:nvSpPr>
        <p:spPr/>
        <p:txBody>
          <a:bodyPr/>
          <a:lstStyle/>
          <a:p>
            <a:endParaRPr lang="en-ZA"/>
          </a:p>
        </p:txBody>
      </p:sp>
      <p:sp>
        <p:nvSpPr>
          <p:cNvPr id="7" name="Rounded Rectangle 3">
            <a:extLst>
              <a:ext uri="{FF2B5EF4-FFF2-40B4-BE49-F238E27FC236}">
                <a16:creationId xmlns:a16="http://schemas.microsoft.com/office/drawing/2014/main" id="{EDEA282F-B7D0-4069-815D-49BDD23E88EC}"/>
              </a:ext>
            </a:extLst>
          </p:cNvPr>
          <p:cNvSpPr/>
          <p:nvPr/>
        </p:nvSpPr>
        <p:spPr>
          <a:xfrm>
            <a:off x="5097815" y="2151039"/>
            <a:ext cx="1347654" cy="3783631"/>
          </a:xfrm>
          <a:prstGeom prst="roundRect">
            <a:avLst>
              <a:gd name="adj" fmla="val 95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Lato Light" panose="020F0502020204030203" pitchFamily="34" charset="0"/>
            </a:endParaRPr>
          </a:p>
        </p:txBody>
      </p:sp>
      <p:sp>
        <p:nvSpPr>
          <p:cNvPr id="8" name="Rounded Rectangle 7">
            <a:extLst>
              <a:ext uri="{FF2B5EF4-FFF2-40B4-BE49-F238E27FC236}">
                <a16:creationId xmlns:a16="http://schemas.microsoft.com/office/drawing/2014/main" id="{4E452B42-B546-4422-843E-BA77A16F49D9}"/>
              </a:ext>
            </a:extLst>
          </p:cNvPr>
          <p:cNvSpPr/>
          <p:nvPr/>
        </p:nvSpPr>
        <p:spPr>
          <a:xfrm>
            <a:off x="9371146" y="2151039"/>
            <a:ext cx="1347654" cy="3783631"/>
          </a:xfrm>
          <a:prstGeom prst="roundRect">
            <a:avLst>
              <a:gd name="adj" fmla="val 951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Lato Light" panose="020F0502020204030203" pitchFamily="34" charset="0"/>
            </a:endParaRPr>
          </a:p>
        </p:txBody>
      </p:sp>
      <p:sp>
        <p:nvSpPr>
          <p:cNvPr id="9" name="Rounded Rectangle 8">
            <a:extLst>
              <a:ext uri="{FF2B5EF4-FFF2-40B4-BE49-F238E27FC236}">
                <a16:creationId xmlns:a16="http://schemas.microsoft.com/office/drawing/2014/main" id="{EDFDE203-C5BC-4BCA-ACFF-04F20C7EB99E}"/>
              </a:ext>
            </a:extLst>
          </p:cNvPr>
          <p:cNvSpPr/>
          <p:nvPr/>
        </p:nvSpPr>
        <p:spPr>
          <a:xfrm>
            <a:off x="6522524" y="2151039"/>
            <a:ext cx="1347654" cy="3783631"/>
          </a:xfrm>
          <a:prstGeom prst="roundRect">
            <a:avLst>
              <a:gd name="adj" fmla="val 951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Lato Light" panose="020F0502020204030203" pitchFamily="34" charset="0"/>
            </a:endParaRPr>
          </a:p>
        </p:txBody>
      </p:sp>
      <p:sp>
        <p:nvSpPr>
          <p:cNvPr id="10" name="Rounded Rectangle 9">
            <a:extLst>
              <a:ext uri="{FF2B5EF4-FFF2-40B4-BE49-F238E27FC236}">
                <a16:creationId xmlns:a16="http://schemas.microsoft.com/office/drawing/2014/main" id="{DC5E2191-AA44-464C-91E3-D809F88AA034}"/>
              </a:ext>
            </a:extLst>
          </p:cNvPr>
          <p:cNvSpPr/>
          <p:nvPr/>
        </p:nvSpPr>
        <p:spPr>
          <a:xfrm>
            <a:off x="7952565" y="2151039"/>
            <a:ext cx="1347654" cy="3783631"/>
          </a:xfrm>
          <a:prstGeom prst="roundRect">
            <a:avLst>
              <a:gd name="adj" fmla="val 951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Lato Light" panose="020F0502020204030203" pitchFamily="34" charset="0"/>
            </a:endParaRPr>
          </a:p>
        </p:txBody>
      </p:sp>
      <p:sp>
        <p:nvSpPr>
          <p:cNvPr id="11" name="Rounded Rectangle 10">
            <a:extLst>
              <a:ext uri="{FF2B5EF4-FFF2-40B4-BE49-F238E27FC236}">
                <a16:creationId xmlns:a16="http://schemas.microsoft.com/office/drawing/2014/main" id="{CB709248-31BA-4567-9DFD-C541BCC891A5}"/>
              </a:ext>
            </a:extLst>
          </p:cNvPr>
          <p:cNvSpPr/>
          <p:nvPr/>
        </p:nvSpPr>
        <p:spPr>
          <a:xfrm>
            <a:off x="3676055" y="2151039"/>
            <a:ext cx="1347654" cy="3783631"/>
          </a:xfrm>
          <a:prstGeom prst="roundRect">
            <a:avLst>
              <a:gd name="adj" fmla="val 951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Lato Light" panose="020F0502020204030203" pitchFamily="34" charset="0"/>
            </a:endParaRPr>
          </a:p>
        </p:txBody>
      </p:sp>
      <p:sp>
        <p:nvSpPr>
          <p:cNvPr id="12" name="Rounded Rectangle 11">
            <a:extLst>
              <a:ext uri="{FF2B5EF4-FFF2-40B4-BE49-F238E27FC236}">
                <a16:creationId xmlns:a16="http://schemas.microsoft.com/office/drawing/2014/main" id="{C6291F71-C3B7-4628-BE57-3E74E2806335}"/>
              </a:ext>
            </a:extLst>
          </p:cNvPr>
          <p:cNvSpPr/>
          <p:nvPr/>
        </p:nvSpPr>
        <p:spPr>
          <a:xfrm>
            <a:off x="824484" y="2151039"/>
            <a:ext cx="1347654" cy="3783631"/>
          </a:xfrm>
          <a:prstGeom prst="roundRect">
            <a:avLst>
              <a:gd name="adj" fmla="val 951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Lato Light" panose="020F0502020204030203" pitchFamily="34" charset="0"/>
            </a:endParaRPr>
          </a:p>
        </p:txBody>
      </p:sp>
      <p:sp>
        <p:nvSpPr>
          <p:cNvPr id="13" name="Rounded Rectangle 12">
            <a:extLst>
              <a:ext uri="{FF2B5EF4-FFF2-40B4-BE49-F238E27FC236}">
                <a16:creationId xmlns:a16="http://schemas.microsoft.com/office/drawing/2014/main" id="{269987C9-51B9-4CBB-8D78-75FEB680CFF9}"/>
              </a:ext>
            </a:extLst>
          </p:cNvPr>
          <p:cNvSpPr/>
          <p:nvPr/>
        </p:nvSpPr>
        <p:spPr>
          <a:xfrm>
            <a:off x="2246244" y="2151039"/>
            <a:ext cx="1347654" cy="3783631"/>
          </a:xfrm>
          <a:prstGeom prst="roundRect">
            <a:avLst>
              <a:gd name="adj" fmla="val 95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Lato Light" panose="020F0502020204030203" pitchFamily="34" charset="0"/>
            </a:endParaRPr>
          </a:p>
        </p:txBody>
      </p:sp>
      <p:sp>
        <p:nvSpPr>
          <p:cNvPr id="14" name="Oval 13">
            <a:extLst>
              <a:ext uri="{FF2B5EF4-FFF2-40B4-BE49-F238E27FC236}">
                <a16:creationId xmlns:a16="http://schemas.microsoft.com/office/drawing/2014/main" id="{A2FDE907-6700-499C-A223-ECD3565549D5}"/>
              </a:ext>
            </a:extLst>
          </p:cNvPr>
          <p:cNvSpPr/>
          <p:nvPr/>
        </p:nvSpPr>
        <p:spPr>
          <a:xfrm>
            <a:off x="954862" y="2466540"/>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Lato Light" panose="020F0502020204030203" pitchFamily="34" charset="0"/>
            </a:endParaRPr>
          </a:p>
        </p:txBody>
      </p:sp>
      <p:sp>
        <p:nvSpPr>
          <p:cNvPr id="15" name="Oval 14">
            <a:extLst>
              <a:ext uri="{FF2B5EF4-FFF2-40B4-BE49-F238E27FC236}">
                <a16:creationId xmlns:a16="http://schemas.microsoft.com/office/drawing/2014/main" id="{0F6404FE-1C33-46D4-963B-B57838EFBF21}"/>
              </a:ext>
            </a:extLst>
          </p:cNvPr>
          <p:cNvSpPr/>
          <p:nvPr/>
        </p:nvSpPr>
        <p:spPr>
          <a:xfrm>
            <a:off x="2376622" y="2466540"/>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Lato Light" panose="020F0502020204030203" pitchFamily="34" charset="0"/>
            </a:endParaRPr>
          </a:p>
        </p:txBody>
      </p:sp>
      <p:sp>
        <p:nvSpPr>
          <p:cNvPr id="16" name="Oval 15">
            <a:extLst>
              <a:ext uri="{FF2B5EF4-FFF2-40B4-BE49-F238E27FC236}">
                <a16:creationId xmlns:a16="http://schemas.microsoft.com/office/drawing/2014/main" id="{8D05C0A4-8AF2-4B1F-B32D-95B3B95556E1}"/>
              </a:ext>
            </a:extLst>
          </p:cNvPr>
          <p:cNvSpPr/>
          <p:nvPr/>
        </p:nvSpPr>
        <p:spPr>
          <a:xfrm>
            <a:off x="3806433" y="2466540"/>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Lato Light" panose="020F0502020204030203" pitchFamily="34" charset="0"/>
            </a:endParaRPr>
          </a:p>
        </p:txBody>
      </p:sp>
      <p:sp>
        <p:nvSpPr>
          <p:cNvPr id="17" name="Oval 16">
            <a:extLst>
              <a:ext uri="{FF2B5EF4-FFF2-40B4-BE49-F238E27FC236}">
                <a16:creationId xmlns:a16="http://schemas.microsoft.com/office/drawing/2014/main" id="{88000E79-C99B-4325-9C77-8D1EE4CD4F68}"/>
              </a:ext>
            </a:extLst>
          </p:cNvPr>
          <p:cNvSpPr/>
          <p:nvPr/>
        </p:nvSpPr>
        <p:spPr>
          <a:xfrm>
            <a:off x="5228193" y="2466540"/>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Lato Light" panose="020F0502020204030203" pitchFamily="34" charset="0"/>
            </a:endParaRPr>
          </a:p>
        </p:txBody>
      </p:sp>
      <p:sp>
        <p:nvSpPr>
          <p:cNvPr id="18" name="Oval 17">
            <a:extLst>
              <a:ext uri="{FF2B5EF4-FFF2-40B4-BE49-F238E27FC236}">
                <a16:creationId xmlns:a16="http://schemas.microsoft.com/office/drawing/2014/main" id="{5D0EBA5C-4EB3-4AED-80FE-5BF3D9BB8DB4}"/>
              </a:ext>
            </a:extLst>
          </p:cNvPr>
          <p:cNvSpPr/>
          <p:nvPr/>
        </p:nvSpPr>
        <p:spPr>
          <a:xfrm>
            <a:off x="6652902" y="2466540"/>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Lato Light" panose="020F0502020204030203" pitchFamily="34" charset="0"/>
            </a:endParaRPr>
          </a:p>
        </p:txBody>
      </p:sp>
      <p:sp>
        <p:nvSpPr>
          <p:cNvPr id="19" name="Oval 18">
            <a:extLst>
              <a:ext uri="{FF2B5EF4-FFF2-40B4-BE49-F238E27FC236}">
                <a16:creationId xmlns:a16="http://schemas.microsoft.com/office/drawing/2014/main" id="{E13A9BC6-36B8-4CF9-AFF9-F92528AF4EBD}"/>
              </a:ext>
            </a:extLst>
          </p:cNvPr>
          <p:cNvSpPr/>
          <p:nvPr/>
        </p:nvSpPr>
        <p:spPr>
          <a:xfrm>
            <a:off x="8082944" y="2466540"/>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Lato Light" panose="020F0502020204030203" pitchFamily="34" charset="0"/>
            </a:endParaRPr>
          </a:p>
        </p:txBody>
      </p:sp>
      <p:sp>
        <p:nvSpPr>
          <p:cNvPr id="20" name="Oval 19">
            <a:extLst>
              <a:ext uri="{FF2B5EF4-FFF2-40B4-BE49-F238E27FC236}">
                <a16:creationId xmlns:a16="http://schemas.microsoft.com/office/drawing/2014/main" id="{93704199-18B5-4BC9-A097-C4F5897198C3}"/>
              </a:ext>
            </a:extLst>
          </p:cNvPr>
          <p:cNvSpPr/>
          <p:nvPr/>
        </p:nvSpPr>
        <p:spPr>
          <a:xfrm>
            <a:off x="9501524" y="2466540"/>
            <a:ext cx="1080000" cy="108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Lato Light" panose="020F0502020204030203" pitchFamily="34" charset="0"/>
            </a:endParaRPr>
          </a:p>
        </p:txBody>
      </p:sp>
      <p:sp>
        <p:nvSpPr>
          <p:cNvPr id="21" name="Freeform 664">
            <a:extLst>
              <a:ext uri="{FF2B5EF4-FFF2-40B4-BE49-F238E27FC236}">
                <a16:creationId xmlns:a16="http://schemas.microsoft.com/office/drawing/2014/main" id="{7534D901-3EF2-498C-BC84-A8AC90485FF1}"/>
              </a:ext>
            </a:extLst>
          </p:cNvPr>
          <p:cNvSpPr>
            <a:spLocks noChangeArrowheads="1"/>
          </p:cNvSpPr>
          <p:nvPr/>
        </p:nvSpPr>
        <p:spPr bwMode="auto">
          <a:xfrm>
            <a:off x="5271345" y="6696978"/>
            <a:ext cx="797393" cy="677049"/>
          </a:xfrm>
          <a:custGeom>
            <a:avLst/>
            <a:gdLst>
              <a:gd name="T0" fmla="*/ 2532864 w 297402"/>
              <a:gd name="T1" fmla="*/ 2363571 h 298090"/>
              <a:gd name="T2" fmla="*/ 2257909 w 297402"/>
              <a:gd name="T3" fmla="*/ 2540077 h 298090"/>
              <a:gd name="T4" fmla="*/ 2436052 w 297402"/>
              <a:gd name="T5" fmla="*/ 2363571 h 298090"/>
              <a:gd name="T6" fmla="*/ 2253982 w 297402"/>
              <a:gd name="T7" fmla="*/ 1727271 h 298090"/>
              <a:gd name="T8" fmla="*/ 2253982 w 297402"/>
              <a:gd name="T9" fmla="*/ 2695262 h 298090"/>
              <a:gd name="T10" fmla="*/ 2253982 w 297402"/>
              <a:gd name="T11" fmla="*/ 1727271 h 298090"/>
              <a:gd name="T12" fmla="*/ 2289275 w 297402"/>
              <a:gd name="T13" fmla="*/ 1621453 h 298090"/>
              <a:gd name="T14" fmla="*/ 2253982 w 297402"/>
              <a:gd name="T15" fmla="*/ 2793236 h 298090"/>
              <a:gd name="T16" fmla="*/ 2222616 w 297402"/>
              <a:gd name="T17" fmla="*/ 1621453 h 298090"/>
              <a:gd name="T18" fmla="*/ 1285584 w 297402"/>
              <a:gd name="T19" fmla="*/ 3144279 h 298090"/>
              <a:gd name="T20" fmla="*/ 3166153 w 297402"/>
              <a:gd name="T21" fmla="*/ 1229520 h 298090"/>
              <a:gd name="T22" fmla="*/ 272349 w 297402"/>
              <a:gd name="T23" fmla="*/ 1002404 h 298090"/>
              <a:gd name="T24" fmla="*/ 394577 w 297402"/>
              <a:gd name="T25" fmla="*/ 1421380 h 298090"/>
              <a:gd name="T26" fmla="*/ 272349 w 297402"/>
              <a:gd name="T27" fmla="*/ 1002404 h 298090"/>
              <a:gd name="T28" fmla="*/ 2034647 w 297402"/>
              <a:gd name="T29" fmla="*/ 1131621 h 298090"/>
              <a:gd name="T30" fmla="*/ 2227833 w 297402"/>
              <a:gd name="T31" fmla="*/ 982827 h 298090"/>
              <a:gd name="T32" fmla="*/ 1461077 w 297402"/>
              <a:gd name="T33" fmla="*/ 873448 h 298090"/>
              <a:gd name="T34" fmla="*/ 1389571 w 297402"/>
              <a:gd name="T35" fmla="*/ 902616 h 298090"/>
              <a:gd name="T36" fmla="*/ 1431636 w 297402"/>
              <a:gd name="T37" fmla="*/ 806757 h 298090"/>
              <a:gd name="T38" fmla="*/ 3112987 w 297402"/>
              <a:gd name="T39" fmla="*/ 831255 h 298090"/>
              <a:gd name="T40" fmla="*/ 3064182 w 297402"/>
              <a:gd name="T41" fmla="*/ 894153 h 298090"/>
              <a:gd name="T42" fmla="*/ 3043852 w 297402"/>
              <a:gd name="T43" fmla="*/ 805357 h 298090"/>
              <a:gd name="T44" fmla="*/ 2912306 w 297402"/>
              <a:gd name="T45" fmla="*/ 516077 h 298090"/>
              <a:gd name="T46" fmla="*/ 2874460 w 297402"/>
              <a:gd name="T47" fmla="*/ 600488 h 298090"/>
              <a:gd name="T48" fmla="*/ 2840800 w 297402"/>
              <a:gd name="T49" fmla="*/ 516077 h 298090"/>
              <a:gd name="T50" fmla="*/ 1640163 w 297402"/>
              <a:gd name="T51" fmla="*/ 516077 h 298090"/>
              <a:gd name="T52" fmla="*/ 1602302 w 297402"/>
              <a:gd name="T53" fmla="*/ 600488 h 298090"/>
              <a:gd name="T54" fmla="*/ 1564440 w 297402"/>
              <a:gd name="T55" fmla="*/ 516077 h 298090"/>
              <a:gd name="T56" fmla="*/ 2628679 w 297402"/>
              <a:gd name="T57" fmla="*/ 381087 h 298090"/>
              <a:gd name="T58" fmla="*/ 2557168 w 297402"/>
              <a:gd name="T59" fmla="*/ 406998 h 298090"/>
              <a:gd name="T60" fmla="*/ 2599231 w 297402"/>
              <a:gd name="T61" fmla="*/ 321899 h 298090"/>
              <a:gd name="T62" fmla="*/ 1949024 w 297402"/>
              <a:gd name="T63" fmla="*/ 347794 h 298090"/>
              <a:gd name="T64" fmla="*/ 1898551 w 297402"/>
              <a:gd name="T65" fmla="*/ 410692 h 298090"/>
              <a:gd name="T66" fmla="*/ 1881732 w 297402"/>
              <a:gd name="T67" fmla="*/ 321899 h 298090"/>
              <a:gd name="T68" fmla="*/ 2288743 w 297402"/>
              <a:gd name="T69" fmla="*/ 306817 h 298090"/>
              <a:gd name="T70" fmla="*/ 2188205 w 297402"/>
              <a:gd name="T71" fmla="*/ 306817 h 298090"/>
              <a:gd name="T72" fmla="*/ 1585210 w 297402"/>
              <a:gd name="T73" fmla="*/ 97885 h 298090"/>
              <a:gd name="T74" fmla="*/ 1285584 w 297402"/>
              <a:gd name="T75" fmla="*/ 1131621 h 298090"/>
              <a:gd name="T76" fmla="*/ 2227833 w 297402"/>
              <a:gd name="T77" fmla="*/ 884942 h 298090"/>
              <a:gd name="T78" fmla="*/ 2515639 w 297402"/>
              <a:gd name="T79" fmla="*/ 618677 h 298090"/>
              <a:gd name="T80" fmla="*/ 2602378 w 297402"/>
              <a:gd name="T81" fmla="*/ 669576 h 298090"/>
              <a:gd name="T82" fmla="*/ 2515639 w 297402"/>
              <a:gd name="T83" fmla="*/ 1131621 h 298090"/>
              <a:gd name="T84" fmla="*/ 3166153 w 297402"/>
              <a:gd name="T85" fmla="*/ 395479 h 298090"/>
              <a:gd name="T86" fmla="*/ 1585210 w 297402"/>
              <a:gd name="T87" fmla="*/ 97885 h 298090"/>
              <a:gd name="T88" fmla="*/ 2870474 w 297402"/>
              <a:gd name="T89" fmla="*/ 0 h 298090"/>
              <a:gd name="T90" fmla="*/ 3264718 w 297402"/>
              <a:gd name="T91" fmla="*/ 1178616 h 298090"/>
              <a:gd name="T92" fmla="*/ 3217408 w 297402"/>
              <a:gd name="T93" fmla="*/ 3242164 h 298090"/>
              <a:gd name="T94" fmla="*/ 47632 w 297402"/>
              <a:gd name="T95" fmla="*/ 3242164 h 298090"/>
              <a:gd name="T96" fmla="*/ 47632 w 297402"/>
              <a:gd name="T97" fmla="*/ 3144279 h 298090"/>
              <a:gd name="T98" fmla="*/ 1187015 w 297402"/>
              <a:gd name="T99" fmla="*/ 1726803 h 298090"/>
              <a:gd name="T100" fmla="*/ 985949 w 297402"/>
              <a:gd name="T101" fmla="*/ 2666563 h 298090"/>
              <a:gd name="T102" fmla="*/ 394577 w 297402"/>
              <a:gd name="T103" fmla="*/ 2666563 h 298090"/>
              <a:gd name="T104" fmla="*/ 98885 w 297402"/>
              <a:gd name="T105" fmla="*/ 1178616 h 298090"/>
              <a:gd name="T106" fmla="*/ 8204 w 297402"/>
              <a:gd name="T107" fmla="*/ 591264 h 298090"/>
              <a:gd name="T108" fmla="*/ 91004 w 297402"/>
              <a:gd name="T109" fmla="*/ 540363 h 298090"/>
              <a:gd name="T110" fmla="*/ 485250 w 297402"/>
              <a:gd name="T111" fmla="*/ 1155123 h 298090"/>
              <a:gd name="T112" fmla="*/ 493131 w 297402"/>
              <a:gd name="T113" fmla="*/ 1174701 h 298090"/>
              <a:gd name="T114" fmla="*/ 493131 w 297402"/>
              <a:gd name="T115" fmla="*/ 2666563 h 298090"/>
              <a:gd name="T116" fmla="*/ 887381 w 297402"/>
              <a:gd name="T117" fmla="*/ 2666563 h 298090"/>
              <a:gd name="T118" fmla="*/ 1187015 w 297402"/>
              <a:gd name="T119" fmla="*/ 1628917 h 298090"/>
              <a:gd name="T120" fmla="*/ 1187015 w 297402"/>
              <a:gd name="T121" fmla="*/ 395479 h 2980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7402" h="298090">
                <a:moveTo>
                  <a:pt x="226147" y="212725"/>
                </a:moveTo>
                <a:cubicBezTo>
                  <a:pt x="228969" y="212725"/>
                  <a:pt x="230733" y="214842"/>
                  <a:pt x="230733" y="217311"/>
                </a:cubicBezTo>
                <a:cubicBezTo>
                  <a:pt x="230733" y="228600"/>
                  <a:pt x="221208" y="237772"/>
                  <a:pt x="209919" y="237772"/>
                </a:cubicBezTo>
                <a:cubicBezTo>
                  <a:pt x="207803" y="237772"/>
                  <a:pt x="205686" y="236008"/>
                  <a:pt x="205686" y="233539"/>
                </a:cubicBezTo>
                <a:cubicBezTo>
                  <a:pt x="205686" y="231069"/>
                  <a:pt x="207803" y="228953"/>
                  <a:pt x="209919" y="228953"/>
                </a:cubicBezTo>
                <a:cubicBezTo>
                  <a:pt x="216622" y="228953"/>
                  <a:pt x="221914" y="223661"/>
                  <a:pt x="221914" y="217311"/>
                </a:cubicBezTo>
                <a:cubicBezTo>
                  <a:pt x="221914" y="214842"/>
                  <a:pt x="223678" y="212725"/>
                  <a:pt x="226147" y="212725"/>
                </a:cubicBezTo>
                <a:close/>
                <a:moveTo>
                  <a:pt x="205328" y="158808"/>
                </a:moveTo>
                <a:cubicBezTo>
                  <a:pt x="193898" y="170698"/>
                  <a:pt x="171753" y="196641"/>
                  <a:pt x="171753" y="213937"/>
                </a:cubicBezTo>
                <a:cubicBezTo>
                  <a:pt x="171753" y="232673"/>
                  <a:pt x="186754" y="247807"/>
                  <a:pt x="205328" y="247807"/>
                </a:cubicBezTo>
                <a:cubicBezTo>
                  <a:pt x="223902" y="247807"/>
                  <a:pt x="238904" y="232673"/>
                  <a:pt x="238904" y="213937"/>
                </a:cubicBezTo>
                <a:cubicBezTo>
                  <a:pt x="238904" y="196641"/>
                  <a:pt x="217116" y="170698"/>
                  <a:pt x="205328" y="158808"/>
                </a:cubicBezTo>
                <a:close/>
                <a:moveTo>
                  <a:pt x="202471" y="149079"/>
                </a:moveTo>
                <a:cubicBezTo>
                  <a:pt x="203899" y="147638"/>
                  <a:pt x="206757" y="147638"/>
                  <a:pt x="208543" y="149079"/>
                </a:cubicBezTo>
                <a:cubicBezTo>
                  <a:pt x="209972" y="150521"/>
                  <a:pt x="248191" y="186913"/>
                  <a:pt x="248191" y="213937"/>
                </a:cubicBezTo>
                <a:cubicBezTo>
                  <a:pt x="248191" y="237718"/>
                  <a:pt x="228903" y="256815"/>
                  <a:pt x="205328" y="256815"/>
                </a:cubicBezTo>
                <a:cubicBezTo>
                  <a:pt x="182111" y="256815"/>
                  <a:pt x="162823" y="237718"/>
                  <a:pt x="162823" y="213937"/>
                </a:cubicBezTo>
                <a:cubicBezTo>
                  <a:pt x="162823" y="187273"/>
                  <a:pt x="200685" y="150521"/>
                  <a:pt x="202471" y="149079"/>
                </a:cubicBezTo>
                <a:close/>
                <a:moveTo>
                  <a:pt x="117111" y="113044"/>
                </a:moveTo>
                <a:lnTo>
                  <a:pt x="117111" y="289090"/>
                </a:lnTo>
                <a:lnTo>
                  <a:pt x="288423" y="289090"/>
                </a:lnTo>
                <a:lnTo>
                  <a:pt x="288423" y="113044"/>
                </a:lnTo>
                <a:lnTo>
                  <a:pt x="117111" y="113044"/>
                </a:lnTo>
                <a:close/>
                <a:moveTo>
                  <a:pt x="24810" y="92163"/>
                </a:moveTo>
                <a:cubicBezTo>
                  <a:pt x="20500" y="96483"/>
                  <a:pt x="17627" y="102243"/>
                  <a:pt x="17627" y="108364"/>
                </a:cubicBezTo>
                <a:cubicBezTo>
                  <a:pt x="17627" y="119164"/>
                  <a:pt x="25529" y="128524"/>
                  <a:pt x="35944" y="130684"/>
                </a:cubicBezTo>
                <a:lnTo>
                  <a:pt x="35944" y="109804"/>
                </a:lnTo>
                <a:lnTo>
                  <a:pt x="24810" y="92163"/>
                </a:lnTo>
                <a:close/>
                <a:moveTo>
                  <a:pt x="202946" y="90363"/>
                </a:moveTo>
                <a:cubicBezTo>
                  <a:pt x="194686" y="90363"/>
                  <a:pt x="187503" y="96123"/>
                  <a:pt x="185348" y="104043"/>
                </a:cubicBezTo>
                <a:lnTo>
                  <a:pt x="220186" y="104043"/>
                </a:lnTo>
                <a:cubicBezTo>
                  <a:pt x="218031" y="96123"/>
                  <a:pt x="211207" y="90363"/>
                  <a:pt x="202946" y="90363"/>
                </a:cubicBezTo>
                <a:close/>
                <a:moveTo>
                  <a:pt x="130416" y="74175"/>
                </a:moveTo>
                <a:cubicBezTo>
                  <a:pt x="132715" y="75324"/>
                  <a:pt x="133865" y="78007"/>
                  <a:pt x="133098" y="80306"/>
                </a:cubicBezTo>
                <a:cubicBezTo>
                  <a:pt x="131949" y="82222"/>
                  <a:pt x="130416" y="83755"/>
                  <a:pt x="128500" y="83755"/>
                </a:cubicBezTo>
                <a:cubicBezTo>
                  <a:pt x="127734" y="83755"/>
                  <a:pt x="127351" y="83372"/>
                  <a:pt x="126584" y="82988"/>
                </a:cubicBezTo>
                <a:cubicBezTo>
                  <a:pt x="124285" y="81839"/>
                  <a:pt x="123136" y="79156"/>
                  <a:pt x="123902" y="76857"/>
                </a:cubicBezTo>
                <a:cubicBezTo>
                  <a:pt x="125052" y="74175"/>
                  <a:pt x="127734" y="73025"/>
                  <a:pt x="130416" y="74175"/>
                </a:cubicBezTo>
                <a:close/>
                <a:moveTo>
                  <a:pt x="277282" y="74046"/>
                </a:moveTo>
                <a:cubicBezTo>
                  <a:pt x="279875" y="73025"/>
                  <a:pt x="282468" y="74046"/>
                  <a:pt x="283580" y="76427"/>
                </a:cubicBezTo>
                <a:cubicBezTo>
                  <a:pt x="284691" y="78468"/>
                  <a:pt x="283580" y="80849"/>
                  <a:pt x="280986" y="81870"/>
                </a:cubicBezTo>
                <a:cubicBezTo>
                  <a:pt x="280616" y="82210"/>
                  <a:pt x="279875" y="82210"/>
                  <a:pt x="279134" y="82210"/>
                </a:cubicBezTo>
                <a:cubicBezTo>
                  <a:pt x="277282" y="82210"/>
                  <a:pt x="275800" y="81189"/>
                  <a:pt x="275060" y="79488"/>
                </a:cubicBezTo>
                <a:cubicBezTo>
                  <a:pt x="273948" y="77447"/>
                  <a:pt x="275060" y="75066"/>
                  <a:pt x="277282" y="74046"/>
                </a:cubicBezTo>
                <a:close/>
                <a:moveTo>
                  <a:pt x="258785" y="47449"/>
                </a:moveTo>
                <a:cubicBezTo>
                  <a:pt x="260318" y="46038"/>
                  <a:pt x="263383" y="46038"/>
                  <a:pt x="265299" y="47449"/>
                </a:cubicBezTo>
                <a:cubicBezTo>
                  <a:pt x="267215" y="49213"/>
                  <a:pt x="267215" y="52035"/>
                  <a:pt x="265299" y="53799"/>
                </a:cubicBezTo>
                <a:cubicBezTo>
                  <a:pt x="264533" y="54857"/>
                  <a:pt x="263000" y="55210"/>
                  <a:pt x="261851" y="55210"/>
                </a:cubicBezTo>
                <a:cubicBezTo>
                  <a:pt x="260701" y="55210"/>
                  <a:pt x="259552" y="54857"/>
                  <a:pt x="258785" y="53799"/>
                </a:cubicBezTo>
                <a:cubicBezTo>
                  <a:pt x="256486" y="52035"/>
                  <a:pt x="256486" y="49213"/>
                  <a:pt x="258785" y="47449"/>
                </a:cubicBezTo>
                <a:close/>
                <a:moveTo>
                  <a:pt x="142514" y="47449"/>
                </a:moveTo>
                <a:cubicBezTo>
                  <a:pt x="144430" y="46038"/>
                  <a:pt x="147496" y="46038"/>
                  <a:pt x="149412" y="47449"/>
                </a:cubicBezTo>
                <a:cubicBezTo>
                  <a:pt x="151328" y="49566"/>
                  <a:pt x="151328" y="52035"/>
                  <a:pt x="149412" y="53799"/>
                </a:cubicBezTo>
                <a:cubicBezTo>
                  <a:pt x="148262" y="54857"/>
                  <a:pt x="147112" y="55210"/>
                  <a:pt x="145963" y="55210"/>
                </a:cubicBezTo>
                <a:cubicBezTo>
                  <a:pt x="144813" y="55210"/>
                  <a:pt x="143280" y="54857"/>
                  <a:pt x="142514" y="53799"/>
                </a:cubicBezTo>
                <a:cubicBezTo>
                  <a:pt x="140598" y="52035"/>
                  <a:pt x="140598" y="49566"/>
                  <a:pt x="142514" y="47449"/>
                </a:cubicBezTo>
                <a:close/>
                <a:moveTo>
                  <a:pt x="236779" y="29596"/>
                </a:moveTo>
                <a:cubicBezTo>
                  <a:pt x="239078" y="30616"/>
                  <a:pt x="240228" y="32997"/>
                  <a:pt x="239462" y="35038"/>
                </a:cubicBezTo>
                <a:cubicBezTo>
                  <a:pt x="238695" y="36739"/>
                  <a:pt x="236779" y="37760"/>
                  <a:pt x="234863" y="37760"/>
                </a:cubicBezTo>
                <a:cubicBezTo>
                  <a:pt x="234097" y="37760"/>
                  <a:pt x="233713" y="37760"/>
                  <a:pt x="232947" y="37420"/>
                </a:cubicBezTo>
                <a:cubicBezTo>
                  <a:pt x="230648" y="36399"/>
                  <a:pt x="229498" y="34018"/>
                  <a:pt x="230265" y="31977"/>
                </a:cubicBezTo>
                <a:cubicBezTo>
                  <a:pt x="231414" y="29596"/>
                  <a:pt x="234097" y="28575"/>
                  <a:pt x="236779" y="29596"/>
                </a:cubicBezTo>
                <a:close/>
                <a:moveTo>
                  <a:pt x="171418" y="29596"/>
                </a:moveTo>
                <a:cubicBezTo>
                  <a:pt x="173717" y="28575"/>
                  <a:pt x="176399" y="29596"/>
                  <a:pt x="177548" y="31977"/>
                </a:cubicBezTo>
                <a:cubicBezTo>
                  <a:pt x="178315" y="34018"/>
                  <a:pt x="177165" y="36399"/>
                  <a:pt x="174866" y="37420"/>
                </a:cubicBezTo>
                <a:cubicBezTo>
                  <a:pt x="174100" y="37760"/>
                  <a:pt x="173717" y="37760"/>
                  <a:pt x="172950" y="37760"/>
                </a:cubicBezTo>
                <a:cubicBezTo>
                  <a:pt x="171418" y="37760"/>
                  <a:pt x="169502" y="36739"/>
                  <a:pt x="168352" y="35038"/>
                </a:cubicBezTo>
                <a:cubicBezTo>
                  <a:pt x="167586" y="32997"/>
                  <a:pt x="168735" y="30616"/>
                  <a:pt x="171418" y="29596"/>
                </a:cubicBezTo>
                <a:close/>
                <a:moveTo>
                  <a:pt x="204098" y="23813"/>
                </a:moveTo>
                <a:cubicBezTo>
                  <a:pt x="206663" y="23813"/>
                  <a:pt x="208495" y="25645"/>
                  <a:pt x="208495" y="28209"/>
                </a:cubicBezTo>
                <a:cubicBezTo>
                  <a:pt x="208495" y="30774"/>
                  <a:pt x="206663" y="32972"/>
                  <a:pt x="204098" y="32972"/>
                </a:cubicBezTo>
                <a:cubicBezTo>
                  <a:pt x="201168" y="32972"/>
                  <a:pt x="199336" y="30774"/>
                  <a:pt x="199336" y="28209"/>
                </a:cubicBezTo>
                <a:cubicBezTo>
                  <a:pt x="199336" y="25645"/>
                  <a:pt x="201168" y="23813"/>
                  <a:pt x="204098" y="23813"/>
                </a:cubicBezTo>
                <a:close/>
                <a:moveTo>
                  <a:pt x="144406" y="9000"/>
                </a:moveTo>
                <a:cubicBezTo>
                  <a:pt x="129322" y="9000"/>
                  <a:pt x="117111" y="21241"/>
                  <a:pt x="117111" y="36361"/>
                </a:cubicBezTo>
                <a:lnTo>
                  <a:pt x="117111" y="104043"/>
                </a:lnTo>
                <a:lnTo>
                  <a:pt x="176370" y="104043"/>
                </a:lnTo>
                <a:cubicBezTo>
                  <a:pt x="178165" y="91083"/>
                  <a:pt x="189299" y="81363"/>
                  <a:pt x="202946" y="81363"/>
                </a:cubicBezTo>
                <a:cubicBezTo>
                  <a:pt x="206538" y="81363"/>
                  <a:pt x="209770" y="82083"/>
                  <a:pt x="213003" y="83523"/>
                </a:cubicBezTo>
                <a:lnTo>
                  <a:pt x="229164" y="56882"/>
                </a:lnTo>
                <a:cubicBezTo>
                  <a:pt x="230601" y="54722"/>
                  <a:pt x="233474" y="54002"/>
                  <a:pt x="235629" y="55442"/>
                </a:cubicBezTo>
                <a:cubicBezTo>
                  <a:pt x="237784" y="56882"/>
                  <a:pt x="238143" y="59402"/>
                  <a:pt x="237066" y="61562"/>
                </a:cubicBezTo>
                <a:lnTo>
                  <a:pt x="220904" y="87843"/>
                </a:lnTo>
                <a:cubicBezTo>
                  <a:pt x="225214" y="92163"/>
                  <a:pt x="228446" y="97563"/>
                  <a:pt x="229164" y="104043"/>
                </a:cubicBezTo>
                <a:lnTo>
                  <a:pt x="288423" y="104043"/>
                </a:lnTo>
                <a:lnTo>
                  <a:pt x="288423" y="36361"/>
                </a:lnTo>
                <a:cubicBezTo>
                  <a:pt x="288423" y="21241"/>
                  <a:pt x="276212" y="9000"/>
                  <a:pt x="261488" y="9000"/>
                </a:cubicBezTo>
                <a:lnTo>
                  <a:pt x="144406" y="9000"/>
                </a:lnTo>
                <a:close/>
                <a:moveTo>
                  <a:pt x="144406" y="0"/>
                </a:moveTo>
                <a:lnTo>
                  <a:pt x="261488" y="0"/>
                </a:lnTo>
                <a:cubicBezTo>
                  <a:pt x="281241" y="0"/>
                  <a:pt x="297402" y="16201"/>
                  <a:pt x="297402" y="36361"/>
                </a:cubicBezTo>
                <a:lnTo>
                  <a:pt x="297402" y="108364"/>
                </a:lnTo>
                <a:lnTo>
                  <a:pt x="297402" y="293410"/>
                </a:lnTo>
                <a:cubicBezTo>
                  <a:pt x="297402" y="295930"/>
                  <a:pt x="295247" y="298090"/>
                  <a:pt x="293092" y="298090"/>
                </a:cubicBezTo>
                <a:lnTo>
                  <a:pt x="112801" y="298090"/>
                </a:lnTo>
                <a:lnTo>
                  <a:pt x="4339" y="298090"/>
                </a:lnTo>
                <a:cubicBezTo>
                  <a:pt x="2184" y="298090"/>
                  <a:pt x="29" y="295930"/>
                  <a:pt x="29" y="293410"/>
                </a:cubicBezTo>
                <a:cubicBezTo>
                  <a:pt x="29" y="290890"/>
                  <a:pt x="2184" y="289090"/>
                  <a:pt x="4339" y="289090"/>
                </a:cubicBezTo>
                <a:lnTo>
                  <a:pt x="108132" y="289090"/>
                </a:lnTo>
                <a:lnTo>
                  <a:pt x="108132" y="158765"/>
                </a:lnTo>
                <a:cubicBezTo>
                  <a:pt x="98076" y="160925"/>
                  <a:pt x="90175" y="169926"/>
                  <a:pt x="90175" y="181086"/>
                </a:cubicBezTo>
                <a:lnTo>
                  <a:pt x="89816" y="245168"/>
                </a:lnTo>
                <a:cubicBezTo>
                  <a:pt x="89816" y="260289"/>
                  <a:pt x="77964" y="272529"/>
                  <a:pt x="62880" y="272529"/>
                </a:cubicBezTo>
                <a:cubicBezTo>
                  <a:pt x="47796" y="272529"/>
                  <a:pt x="35944" y="260289"/>
                  <a:pt x="35944" y="245168"/>
                </a:cubicBezTo>
                <a:lnTo>
                  <a:pt x="35944" y="139685"/>
                </a:lnTo>
                <a:cubicBezTo>
                  <a:pt x="20860" y="137525"/>
                  <a:pt x="9008" y="124204"/>
                  <a:pt x="9008" y="108364"/>
                </a:cubicBezTo>
                <a:cubicBezTo>
                  <a:pt x="9008" y="99003"/>
                  <a:pt x="12958" y="90363"/>
                  <a:pt x="19782" y="84243"/>
                </a:cubicBezTo>
                <a:lnTo>
                  <a:pt x="747" y="54362"/>
                </a:lnTo>
                <a:cubicBezTo>
                  <a:pt x="-689" y="52202"/>
                  <a:pt x="29" y="49682"/>
                  <a:pt x="2184" y="47882"/>
                </a:cubicBezTo>
                <a:cubicBezTo>
                  <a:pt x="4339" y="46802"/>
                  <a:pt x="7212" y="47522"/>
                  <a:pt x="8290" y="49682"/>
                </a:cubicBezTo>
                <a:lnTo>
                  <a:pt x="44204" y="105844"/>
                </a:lnTo>
                <a:lnTo>
                  <a:pt x="44204" y="106204"/>
                </a:lnTo>
                <a:cubicBezTo>
                  <a:pt x="44563" y="106564"/>
                  <a:pt x="44563" y="106924"/>
                  <a:pt x="44563" y="106924"/>
                </a:cubicBezTo>
                <a:cubicBezTo>
                  <a:pt x="44922" y="107644"/>
                  <a:pt x="44922" y="107644"/>
                  <a:pt x="44922" y="108004"/>
                </a:cubicBezTo>
                <a:lnTo>
                  <a:pt x="44922" y="108364"/>
                </a:lnTo>
                <a:lnTo>
                  <a:pt x="44922" y="245168"/>
                </a:lnTo>
                <a:cubicBezTo>
                  <a:pt x="44922" y="255249"/>
                  <a:pt x="53183" y="263169"/>
                  <a:pt x="62880" y="263169"/>
                </a:cubicBezTo>
                <a:cubicBezTo>
                  <a:pt x="72936" y="263169"/>
                  <a:pt x="80837" y="255249"/>
                  <a:pt x="80837" y="245168"/>
                </a:cubicBezTo>
                <a:lnTo>
                  <a:pt x="81196" y="181086"/>
                </a:lnTo>
                <a:cubicBezTo>
                  <a:pt x="81196" y="165245"/>
                  <a:pt x="93048" y="151925"/>
                  <a:pt x="108132" y="149765"/>
                </a:cubicBezTo>
                <a:lnTo>
                  <a:pt x="108132" y="108364"/>
                </a:lnTo>
                <a:lnTo>
                  <a:pt x="108132" y="36361"/>
                </a:lnTo>
                <a:cubicBezTo>
                  <a:pt x="108132" y="16201"/>
                  <a:pt x="124294" y="0"/>
                  <a:pt x="144406" y="0"/>
                </a:cubicBezTo>
                <a:close/>
              </a:path>
            </a:pathLst>
          </a:custGeom>
          <a:solidFill>
            <a:schemeClr val="accent4"/>
          </a:solidFill>
          <a:ln>
            <a:noFill/>
          </a:ln>
          <a:effectLst/>
        </p:spPr>
        <p:txBody>
          <a:bodyPr anchor="ctr"/>
          <a:lstStyle/>
          <a:p>
            <a:endParaRPr lang="en-US" sz="603" dirty="0">
              <a:latin typeface="Lato Light" panose="020F0502020204030203" pitchFamily="34" charset="0"/>
            </a:endParaRPr>
          </a:p>
        </p:txBody>
      </p:sp>
      <p:sp>
        <p:nvSpPr>
          <p:cNvPr id="22" name="Freeform 668">
            <a:extLst>
              <a:ext uri="{FF2B5EF4-FFF2-40B4-BE49-F238E27FC236}">
                <a16:creationId xmlns:a16="http://schemas.microsoft.com/office/drawing/2014/main" id="{0F258BF1-A8C4-473A-9A06-176EC70CCF3F}"/>
              </a:ext>
            </a:extLst>
          </p:cNvPr>
          <p:cNvSpPr>
            <a:spLocks noChangeArrowheads="1"/>
          </p:cNvSpPr>
          <p:nvPr/>
        </p:nvSpPr>
        <p:spPr bwMode="auto">
          <a:xfrm>
            <a:off x="998015" y="6698436"/>
            <a:ext cx="797393" cy="665135"/>
          </a:xfrm>
          <a:custGeom>
            <a:avLst/>
            <a:gdLst>
              <a:gd name="T0" fmla="*/ 160351 w 298091"/>
              <a:gd name="T1" fmla="*/ 2886434 h 293328"/>
              <a:gd name="T2" fmla="*/ 2100144 w 298091"/>
              <a:gd name="T3" fmla="*/ 2886434 h 293328"/>
              <a:gd name="T4" fmla="*/ 1130245 w 298091"/>
              <a:gd name="T5" fmla="*/ 2664399 h 293328"/>
              <a:gd name="T6" fmla="*/ 160351 w 298091"/>
              <a:gd name="T7" fmla="*/ 1928177 h 293328"/>
              <a:gd name="T8" fmla="*/ 1130245 w 298091"/>
              <a:gd name="T9" fmla="*/ 2567013 h 293328"/>
              <a:gd name="T10" fmla="*/ 2100144 w 298091"/>
              <a:gd name="T11" fmla="*/ 1928177 h 293328"/>
              <a:gd name="T12" fmla="*/ 160351 w 298091"/>
              <a:gd name="T13" fmla="*/ 1928177 h 293328"/>
              <a:gd name="T14" fmla="*/ 2221380 w 298091"/>
              <a:gd name="T15" fmla="*/ 1830800 h 293328"/>
              <a:gd name="T16" fmla="*/ 2197920 w 298091"/>
              <a:gd name="T17" fmla="*/ 2169687 h 293328"/>
              <a:gd name="T18" fmla="*/ 3081781 w 298091"/>
              <a:gd name="T19" fmla="*/ 2056721 h 293328"/>
              <a:gd name="T20" fmla="*/ 160351 w 298091"/>
              <a:gd name="T21" fmla="*/ 1394518 h 293328"/>
              <a:gd name="T22" fmla="*/ 1130245 w 298091"/>
              <a:gd name="T23" fmla="*/ 2006094 h 293328"/>
              <a:gd name="T24" fmla="*/ 2100144 w 298091"/>
              <a:gd name="T25" fmla="*/ 1394518 h 293328"/>
              <a:gd name="T26" fmla="*/ 160351 w 298091"/>
              <a:gd name="T27" fmla="*/ 1394518 h 293328"/>
              <a:gd name="T28" fmla="*/ 1378109 w 298091"/>
              <a:gd name="T29" fmla="*/ 1209402 h 293328"/>
              <a:gd name="T30" fmla="*/ 1764325 w 298091"/>
              <a:gd name="T31" fmla="*/ 1209402 h 293328"/>
              <a:gd name="T32" fmla="*/ 3081781 w 298091"/>
              <a:gd name="T33" fmla="*/ 1098478 h 293328"/>
              <a:gd name="T34" fmla="*/ 2197920 w 298091"/>
              <a:gd name="T35" fmla="*/ 1324405 h 293328"/>
              <a:gd name="T36" fmla="*/ 2260489 w 298091"/>
              <a:gd name="T37" fmla="*/ 1733415 h 293328"/>
              <a:gd name="T38" fmla="*/ 3081781 w 298091"/>
              <a:gd name="T39" fmla="*/ 1098478 h 293328"/>
              <a:gd name="T40" fmla="*/ 1860888 w 298091"/>
              <a:gd name="T41" fmla="*/ 1209402 h 293328"/>
              <a:gd name="T42" fmla="*/ 1277694 w 298091"/>
              <a:gd name="T43" fmla="*/ 1209402 h 293328"/>
              <a:gd name="T44" fmla="*/ 1130245 w 298091"/>
              <a:gd name="T45" fmla="*/ 927087 h 293328"/>
              <a:gd name="T46" fmla="*/ 1130245 w 298091"/>
              <a:gd name="T47" fmla="*/ 1472435 h 293328"/>
              <a:gd name="T48" fmla="*/ 1130245 w 298091"/>
              <a:gd name="T49" fmla="*/ 927087 h 293328"/>
              <a:gd name="T50" fmla="*/ 1141982 w 298091"/>
              <a:gd name="T51" fmla="*/ 829700 h 293328"/>
              <a:gd name="T52" fmla="*/ 3081781 w 298091"/>
              <a:gd name="T53" fmla="*/ 981621 h 293328"/>
              <a:gd name="T54" fmla="*/ 2111876 w 298091"/>
              <a:gd name="T55" fmla="*/ 740104 h 293328"/>
              <a:gd name="T56" fmla="*/ 2553442 w 298091"/>
              <a:gd name="T57" fmla="*/ 319437 h 293328"/>
              <a:gd name="T58" fmla="*/ 2553442 w 298091"/>
              <a:gd name="T59" fmla="*/ 419368 h 293328"/>
              <a:gd name="T60" fmla="*/ 2553442 w 298091"/>
              <a:gd name="T61" fmla="*/ 319437 h 293328"/>
              <a:gd name="T62" fmla="*/ 2845029 w 298091"/>
              <a:gd name="T63" fmla="*/ 369408 h 293328"/>
              <a:gd name="T64" fmla="*/ 2261861 w 298091"/>
              <a:gd name="T65" fmla="*/ 369408 h 293328"/>
              <a:gd name="T66" fmla="*/ 2111876 w 298091"/>
              <a:gd name="T67" fmla="*/ 97387 h 293328"/>
              <a:gd name="T68" fmla="*/ 2111876 w 298091"/>
              <a:gd name="T69" fmla="*/ 642731 h 293328"/>
              <a:gd name="T70" fmla="*/ 2111876 w 298091"/>
              <a:gd name="T71" fmla="*/ 97387 h 293328"/>
              <a:gd name="T72" fmla="*/ 3242133 w 298091"/>
              <a:gd name="T73" fmla="*/ 370059 h 293328"/>
              <a:gd name="T74" fmla="*/ 3179551 w 298091"/>
              <a:gd name="T75" fmla="*/ 775171 h 293328"/>
              <a:gd name="T76" fmla="*/ 3179551 w 298091"/>
              <a:gd name="T77" fmla="*/ 1028364 h 293328"/>
              <a:gd name="T78" fmla="*/ 3242133 w 298091"/>
              <a:gd name="T79" fmla="*/ 1464637 h 293328"/>
              <a:gd name="T80" fmla="*/ 3179551 w 298091"/>
              <a:gd name="T81" fmla="*/ 1850277 h 293328"/>
              <a:gd name="T82" fmla="*/ 2248754 w 298091"/>
              <a:gd name="T83" fmla="*/ 2341086 h 293328"/>
              <a:gd name="T84" fmla="*/ 2197920 w 298091"/>
              <a:gd name="T85" fmla="*/ 2679970 h 293328"/>
              <a:gd name="T86" fmla="*/ 1130245 w 298091"/>
              <a:gd name="T87" fmla="*/ 3174678 h 293328"/>
              <a:gd name="T88" fmla="*/ 62574 w 298091"/>
              <a:gd name="T89" fmla="*/ 2679970 h 293328"/>
              <a:gd name="T90" fmla="*/ 0 w 298091"/>
              <a:gd name="T91" fmla="*/ 2294340 h 293328"/>
              <a:gd name="T92" fmla="*/ 62574 w 298091"/>
              <a:gd name="T93" fmla="*/ 1858064 h 293328"/>
              <a:gd name="T94" fmla="*/ 62574 w 298091"/>
              <a:gd name="T95" fmla="*/ 1608769 h 293328"/>
              <a:gd name="T96" fmla="*/ 0 w 298091"/>
              <a:gd name="T97" fmla="*/ 1199759 h 293328"/>
              <a:gd name="T98" fmla="*/ 1040301 w 298091"/>
              <a:gd name="T99" fmla="*/ 494708 h 293328"/>
              <a:gd name="T100" fmla="*/ 2111876 w 298091"/>
              <a:gd name="T101" fmla="*/ 0 h 293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98091" h="293328">
                <a:moveTo>
                  <a:pt x="14743" y="229984"/>
                </a:moveTo>
                <a:lnTo>
                  <a:pt x="14743" y="266695"/>
                </a:lnTo>
                <a:cubicBezTo>
                  <a:pt x="26609" y="275333"/>
                  <a:pt x="58252" y="284330"/>
                  <a:pt x="103918" y="284330"/>
                </a:cubicBezTo>
                <a:cubicBezTo>
                  <a:pt x="149225" y="284330"/>
                  <a:pt x="181227" y="275333"/>
                  <a:pt x="193093" y="266695"/>
                </a:cubicBezTo>
                <a:lnTo>
                  <a:pt x="193093" y="229984"/>
                </a:lnTo>
                <a:cubicBezTo>
                  <a:pt x="174036" y="240781"/>
                  <a:pt x="138438" y="246180"/>
                  <a:pt x="103918" y="246180"/>
                </a:cubicBezTo>
                <a:cubicBezTo>
                  <a:pt x="69758" y="246180"/>
                  <a:pt x="33800" y="240781"/>
                  <a:pt x="14743" y="229984"/>
                </a:cubicBezTo>
                <a:close/>
                <a:moveTo>
                  <a:pt x="14743" y="178156"/>
                </a:moveTo>
                <a:lnTo>
                  <a:pt x="14743" y="219546"/>
                </a:lnTo>
                <a:cubicBezTo>
                  <a:pt x="26609" y="228544"/>
                  <a:pt x="58252" y="237182"/>
                  <a:pt x="103918" y="237182"/>
                </a:cubicBezTo>
                <a:cubicBezTo>
                  <a:pt x="149225" y="237182"/>
                  <a:pt x="181227" y="228544"/>
                  <a:pt x="193093" y="219546"/>
                </a:cubicBezTo>
                <a:lnTo>
                  <a:pt x="193093" y="178156"/>
                </a:lnTo>
                <a:cubicBezTo>
                  <a:pt x="174036" y="188954"/>
                  <a:pt x="138438" y="194352"/>
                  <a:pt x="103918" y="194352"/>
                </a:cubicBezTo>
                <a:cubicBezTo>
                  <a:pt x="69758" y="194352"/>
                  <a:pt x="33800" y="188954"/>
                  <a:pt x="14743" y="178156"/>
                </a:cubicBezTo>
                <a:close/>
                <a:moveTo>
                  <a:pt x="283348" y="153322"/>
                </a:moveTo>
                <a:cubicBezTo>
                  <a:pt x="265729" y="163040"/>
                  <a:pt x="234445" y="168439"/>
                  <a:pt x="204240" y="169159"/>
                </a:cubicBezTo>
                <a:cubicBezTo>
                  <a:pt x="203881" y="169878"/>
                  <a:pt x="203162" y="170958"/>
                  <a:pt x="202083" y="171678"/>
                </a:cubicBezTo>
                <a:lnTo>
                  <a:pt x="202083" y="200471"/>
                </a:lnTo>
                <a:cubicBezTo>
                  <a:pt x="204240" y="202630"/>
                  <a:pt x="205679" y="204790"/>
                  <a:pt x="206757" y="207669"/>
                </a:cubicBezTo>
                <a:cubicBezTo>
                  <a:pt x="246311" y="205870"/>
                  <a:pt x="272920" y="197592"/>
                  <a:pt x="283348" y="190033"/>
                </a:cubicBezTo>
                <a:lnTo>
                  <a:pt x="283348" y="153322"/>
                </a:lnTo>
                <a:close/>
                <a:moveTo>
                  <a:pt x="14743" y="128848"/>
                </a:moveTo>
                <a:lnTo>
                  <a:pt x="14743" y="167719"/>
                </a:lnTo>
                <a:cubicBezTo>
                  <a:pt x="26609" y="176717"/>
                  <a:pt x="58252" y="185355"/>
                  <a:pt x="103918" y="185355"/>
                </a:cubicBezTo>
                <a:cubicBezTo>
                  <a:pt x="149225" y="185355"/>
                  <a:pt x="181227" y="176717"/>
                  <a:pt x="193093" y="167719"/>
                </a:cubicBezTo>
                <a:lnTo>
                  <a:pt x="193093" y="128848"/>
                </a:lnTo>
                <a:cubicBezTo>
                  <a:pt x="174036" y="139646"/>
                  <a:pt x="138438" y="145045"/>
                  <a:pt x="103918" y="145045"/>
                </a:cubicBezTo>
                <a:cubicBezTo>
                  <a:pt x="69758" y="145045"/>
                  <a:pt x="33800" y="139646"/>
                  <a:pt x="14743" y="128848"/>
                </a:cubicBezTo>
                <a:close/>
                <a:moveTo>
                  <a:pt x="144462" y="107538"/>
                </a:moveTo>
                <a:cubicBezTo>
                  <a:pt x="134165" y="107538"/>
                  <a:pt x="127773" y="110342"/>
                  <a:pt x="126707" y="111744"/>
                </a:cubicBezTo>
                <a:cubicBezTo>
                  <a:pt x="127773" y="113146"/>
                  <a:pt x="134165" y="116300"/>
                  <a:pt x="144462" y="116300"/>
                </a:cubicBezTo>
                <a:cubicBezTo>
                  <a:pt x="155115" y="116300"/>
                  <a:pt x="160797" y="113146"/>
                  <a:pt x="162217" y="111744"/>
                </a:cubicBezTo>
                <a:cubicBezTo>
                  <a:pt x="160797" y="110342"/>
                  <a:pt x="155115" y="107538"/>
                  <a:pt x="144462" y="107538"/>
                </a:cubicBezTo>
                <a:close/>
                <a:moveTo>
                  <a:pt x="283348" y="101495"/>
                </a:moveTo>
                <a:cubicBezTo>
                  <a:pt x="266088" y="110853"/>
                  <a:pt x="235524" y="116252"/>
                  <a:pt x="206038" y="117331"/>
                </a:cubicBezTo>
                <a:cubicBezTo>
                  <a:pt x="205319" y="119131"/>
                  <a:pt x="203881" y="120930"/>
                  <a:pt x="202083" y="122370"/>
                </a:cubicBezTo>
                <a:lnTo>
                  <a:pt x="202083" y="148644"/>
                </a:lnTo>
                <a:cubicBezTo>
                  <a:pt x="205679" y="152243"/>
                  <a:pt x="207836" y="155842"/>
                  <a:pt x="207836" y="160161"/>
                </a:cubicBezTo>
                <a:cubicBezTo>
                  <a:pt x="247030" y="158361"/>
                  <a:pt x="272920" y="150443"/>
                  <a:pt x="283348" y="142885"/>
                </a:cubicBezTo>
                <a:lnTo>
                  <a:pt x="283348" y="101495"/>
                </a:lnTo>
                <a:close/>
                <a:moveTo>
                  <a:pt x="144462" y="98425"/>
                </a:moveTo>
                <a:cubicBezTo>
                  <a:pt x="157246" y="98425"/>
                  <a:pt x="171095" y="102631"/>
                  <a:pt x="171095" y="111744"/>
                </a:cubicBezTo>
                <a:cubicBezTo>
                  <a:pt x="171095" y="120857"/>
                  <a:pt x="157246" y="125063"/>
                  <a:pt x="144462" y="125063"/>
                </a:cubicBezTo>
                <a:cubicBezTo>
                  <a:pt x="131679" y="125063"/>
                  <a:pt x="117475" y="120857"/>
                  <a:pt x="117475" y="111744"/>
                </a:cubicBezTo>
                <a:cubicBezTo>
                  <a:pt x="117475" y="102631"/>
                  <a:pt x="131679" y="98425"/>
                  <a:pt x="144462" y="98425"/>
                </a:cubicBezTo>
                <a:close/>
                <a:moveTo>
                  <a:pt x="103918" y="85659"/>
                </a:moveTo>
                <a:cubicBezTo>
                  <a:pt x="44947" y="85659"/>
                  <a:pt x="9349" y="100415"/>
                  <a:pt x="9349" y="110853"/>
                </a:cubicBezTo>
                <a:cubicBezTo>
                  <a:pt x="9349" y="121290"/>
                  <a:pt x="44947" y="136047"/>
                  <a:pt x="103918" y="136047"/>
                </a:cubicBezTo>
                <a:cubicBezTo>
                  <a:pt x="162529" y="136047"/>
                  <a:pt x="198847" y="121290"/>
                  <a:pt x="198847" y="110853"/>
                </a:cubicBezTo>
                <a:cubicBezTo>
                  <a:pt x="198847" y="100415"/>
                  <a:pt x="162529" y="85659"/>
                  <a:pt x="103918" y="85659"/>
                </a:cubicBezTo>
                <a:close/>
                <a:moveTo>
                  <a:pt x="104997" y="52187"/>
                </a:moveTo>
                <a:lnTo>
                  <a:pt x="104997" y="76661"/>
                </a:lnTo>
                <a:cubicBezTo>
                  <a:pt x="152821" y="76661"/>
                  <a:pt x="203162" y="87819"/>
                  <a:pt x="207477" y="108334"/>
                </a:cubicBezTo>
                <a:cubicBezTo>
                  <a:pt x="246671" y="106534"/>
                  <a:pt x="272920" y="98616"/>
                  <a:pt x="283348" y="90698"/>
                </a:cubicBezTo>
                <a:lnTo>
                  <a:pt x="283348" y="52187"/>
                </a:lnTo>
                <a:cubicBezTo>
                  <a:pt x="264290" y="62985"/>
                  <a:pt x="228332" y="68383"/>
                  <a:pt x="194172" y="68383"/>
                </a:cubicBezTo>
                <a:cubicBezTo>
                  <a:pt x="159653" y="68383"/>
                  <a:pt x="124054" y="62985"/>
                  <a:pt x="104997" y="52187"/>
                </a:cubicBezTo>
                <a:close/>
                <a:moveTo>
                  <a:pt x="234771" y="29515"/>
                </a:moveTo>
                <a:cubicBezTo>
                  <a:pt x="224405" y="29515"/>
                  <a:pt x="217971" y="32711"/>
                  <a:pt x="216898" y="34132"/>
                </a:cubicBezTo>
                <a:cubicBezTo>
                  <a:pt x="217971" y="35552"/>
                  <a:pt x="224405" y="38748"/>
                  <a:pt x="234771" y="38748"/>
                </a:cubicBezTo>
                <a:cubicBezTo>
                  <a:pt x="245137" y="38748"/>
                  <a:pt x="251214" y="35552"/>
                  <a:pt x="252643" y="34132"/>
                </a:cubicBezTo>
                <a:cubicBezTo>
                  <a:pt x="251214" y="32711"/>
                  <a:pt x="245137" y="29515"/>
                  <a:pt x="234771" y="29515"/>
                </a:cubicBezTo>
                <a:close/>
                <a:moveTo>
                  <a:pt x="234771" y="20638"/>
                </a:moveTo>
                <a:cubicBezTo>
                  <a:pt x="247639" y="20638"/>
                  <a:pt x="261580" y="24899"/>
                  <a:pt x="261580" y="34132"/>
                </a:cubicBezTo>
                <a:cubicBezTo>
                  <a:pt x="261580" y="43364"/>
                  <a:pt x="247639" y="47270"/>
                  <a:pt x="234771" y="47270"/>
                </a:cubicBezTo>
                <a:cubicBezTo>
                  <a:pt x="221903" y="47270"/>
                  <a:pt x="207962" y="43364"/>
                  <a:pt x="207962" y="34132"/>
                </a:cubicBezTo>
                <a:cubicBezTo>
                  <a:pt x="207962" y="24899"/>
                  <a:pt x="221903" y="20638"/>
                  <a:pt x="234771" y="20638"/>
                </a:cubicBezTo>
                <a:close/>
                <a:moveTo>
                  <a:pt x="194172" y="8998"/>
                </a:moveTo>
                <a:cubicBezTo>
                  <a:pt x="135561" y="8998"/>
                  <a:pt x="99243" y="23754"/>
                  <a:pt x="99243" y="34192"/>
                </a:cubicBezTo>
                <a:cubicBezTo>
                  <a:pt x="99243" y="44629"/>
                  <a:pt x="135561" y="59386"/>
                  <a:pt x="194172" y="59386"/>
                </a:cubicBezTo>
                <a:cubicBezTo>
                  <a:pt x="252784" y="59386"/>
                  <a:pt x="288742" y="44629"/>
                  <a:pt x="288742" y="34192"/>
                </a:cubicBezTo>
                <a:cubicBezTo>
                  <a:pt x="288742" y="23754"/>
                  <a:pt x="252784" y="8998"/>
                  <a:pt x="194172" y="8998"/>
                </a:cubicBezTo>
                <a:close/>
                <a:moveTo>
                  <a:pt x="194172" y="0"/>
                </a:moveTo>
                <a:cubicBezTo>
                  <a:pt x="244513" y="0"/>
                  <a:pt x="298091" y="11877"/>
                  <a:pt x="298091" y="34192"/>
                </a:cubicBezTo>
                <a:cubicBezTo>
                  <a:pt x="298091" y="38151"/>
                  <a:pt x="295933" y="42470"/>
                  <a:pt x="292337" y="45709"/>
                </a:cubicBezTo>
                <a:lnTo>
                  <a:pt x="292337" y="71623"/>
                </a:lnTo>
                <a:cubicBezTo>
                  <a:pt x="295933" y="75222"/>
                  <a:pt x="298091" y="79181"/>
                  <a:pt x="298091" y="83500"/>
                </a:cubicBezTo>
                <a:cubicBezTo>
                  <a:pt x="298091" y="87459"/>
                  <a:pt x="295933" y="91778"/>
                  <a:pt x="292337" y="95017"/>
                </a:cubicBezTo>
                <a:lnTo>
                  <a:pt x="292337" y="123450"/>
                </a:lnTo>
                <a:cubicBezTo>
                  <a:pt x="295933" y="127049"/>
                  <a:pt x="298091" y="131008"/>
                  <a:pt x="298091" y="135327"/>
                </a:cubicBezTo>
                <a:cubicBezTo>
                  <a:pt x="298091" y="139286"/>
                  <a:pt x="295933" y="143245"/>
                  <a:pt x="292337" y="146844"/>
                </a:cubicBezTo>
                <a:lnTo>
                  <a:pt x="292337" y="170958"/>
                </a:lnTo>
                <a:cubicBezTo>
                  <a:pt x="295933" y="174557"/>
                  <a:pt x="298091" y="178156"/>
                  <a:pt x="298091" y="182475"/>
                </a:cubicBezTo>
                <a:cubicBezTo>
                  <a:pt x="298091" y="203710"/>
                  <a:pt x="251345" y="214507"/>
                  <a:pt x="206757" y="216307"/>
                </a:cubicBezTo>
                <a:cubicBezTo>
                  <a:pt x="205679" y="218826"/>
                  <a:pt x="204240" y="221346"/>
                  <a:pt x="202083" y="223505"/>
                </a:cubicBezTo>
                <a:lnTo>
                  <a:pt x="202083" y="247619"/>
                </a:lnTo>
                <a:cubicBezTo>
                  <a:pt x="205679" y="251218"/>
                  <a:pt x="207836" y="255178"/>
                  <a:pt x="207836" y="259137"/>
                </a:cubicBezTo>
                <a:cubicBezTo>
                  <a:pt x="207836" y="281451"/>
                  <a:pt x="154259" y="293328"/>
                  <a:pt x="103918" y="293328"/>
                </a:cubicBezTo>
                <a:cubicBezTo>
                  <a:pt x="53577" y="293328"/>
                  <a:pt x="0" y="281451"/>
                  <a:pt x="0" y="259137"/>
                </a:cubicBezTo>
                <a:cubicBezTo>
                  <a:pt x="0" y="255178"/>
                  <a:pt x="2157" y="251218"/>
                  <a:pt x="5753" y="247619"/>
                </a:cubicBezTo>
                <a:lnTo>
                  <a:pt x="5753" y="223505"/>
                </a:lnTo>
                <a:cubicBezTo>
                  <a:pt x="2157" y="220266"/>
                  <a:pt x="0" y="215947"/>
                  <a:pt x="0" y="211988"/>
                </a:cubicBezTo>
                <a:cubicBezTo>
                  <a:pt x="0" y="208029"/>
                  <a:pt x="2157" y="204070"/>
                  <a:pt x="5753" y="200471"/>
                </a:cubicBezTo>
                <a:lnTo>
                  <a:pt x="5753" y="171678"/>
                </a:lnTo>
                <a:cubicBezTo>
                  <a:pt x="2157" y="168079"/>
                  <a:pt x="0" y="164480"/>
                  <a:pt x="0" y="160161"/>
                </a:cubicBezTo>
                <a:cubicBezTo>
                  <a:pt x="0" y="156202"/>
                  <a:pt x="2157" y="152243"/>
                  <a:pt x="5753" y="148644"/>
                </a:cubicBezTo>
                <a:lnTo>
                  <a:pt x="5753" y="122370"/>
                </a:lnTo>
                <a:cubicBezTo>
                  <a:pt x="2157" y="119131"/>
                  <a:pt x="0" y="115172"/>
                  <a:pt x="0" y="110853"/>
                </a:cubicBezTo>
                <a:cubicBezTo>
                  <a:pt x="0" y="89978"/>
                  <a:pt x="48183" y="78101"/>
                  <a:pt x="95648" y="76661"/>
                </a:cubicBezTo>
                <a:lnTo>
                  <a:pt x="95648" y="45709"/>
                </a:lnTo>
                <a:cubicBezTo>
                  <a:pt x="92411" y="42470"/>
                  <a:pt x="90254" y="38151"/>
                  <a:pt x="90254" y="34192"/>
                </a:cubicBezTo>
                <a:cubicBezTo>
                  <a:pt x="90254" y="11877"/>
                  <a:pt x="143831" y="0"/>
                  <a:pt x="194172" y="0"/>
                </a:cubicBezTo>
                <a:close/>
              </a:path>
            </a:pathLst>
          </a:custGeom>
          <a:solidFill>
            <a:schemeClr val="accent1"/>
          </a:solidFill>
          <a:ln>
            <a:noFill/>
          </a:ln>
          <a:effectLst/>
        </p:spPr>
        <p:txBody>
          <a:bodyPr anchor="ctr"/>
          <a:lstStyle/>
          <a:p>
            <a:endParaRPr lang="en-US" sz="603" dirty="0">
              <a:latin typeface="Lato Light" panose="020F0502020204030203" pitchFamily="34" charset="0"/>
            </a:endParaRPr>
          </a:p>
        </p:txBody>
      </p:sp>
      <p:sp>
        <p:nvSpPr>
          <p:cNvPr id="23" name="Freeform 669">
            <a:extLst>
              <a:ext uri="{FF2B5EF4-FFF2-40B4-BE49-F238E27FC236}">
                <a16:creationId xmlns:a16="http://schemas.microsoft.com/office/drawing/2014/main" id="{BF199AD6-08DA-424C-ACE4-9C4CB9075712}"/>
              </a:ext>
            </a:extLst>
          </p:cNvPr>
          <p:cNvSpPr>
            <a:spLocks noChangeArrowheads="1"/>
          </p:cNvSpPr>
          <p:nvPr/>
        </p:nvSpPr>
        <p:spPr bwMode="auto">
          <a:xfrm>
            <a:off x="6696054" y="6696714"/>
            <a:ext cx="797394" cy="673078"/>
          </a:xfrm>
          <a:custGeom>
            <a:avLst/>
            <a:gdLst>
              <a:gd name="T0" fmla="*/ 3189731 w 298672"/>
              <a:gd name="T1" fmla="*/ 3071291 h 298210"/>
              <a:gd name="T2" fmla="*/ 3174169 w 298672"/>
              <a:gd name="T3" fmla="*/ 3162352 h 298210"/>
              <a:gd name="T4" fmla="*/ 64631 w 298672"/>
              <a:gd name="T5" fmla="*/ 3162352 h 298210"/>
              <a:gd name="T6" fmla="*/ 33498 w 298672"/>
              <a:gd name="T7" fmla="*/ 3071291 h 298210"/>
              <a:gd name="T8" fmla="*/ 1890864 w 298672"/>
              <a:gd name="T9" fmla="*/ 2279496 h 298210"/>
              <a:gd name="T10" fmla="*/ 2493733 w 298672"/>
              <a:gd name="T11" fmla="*/ 2558259 h 298210"/>
              <a:gd name="T12" fmla="*/ 2633756 w 298672"/>
              <a:gd name="T13" fmla="*/ 2864108 h 298210"/>
              <a:gd name="T14" fmla="*/ 2579300 w 298672"/>
              <a:gd name="T15" fmla="*/ 2821522 h 298210"/>
              <a:gd name="T16" fmla="*/ 2178684 w 298672"/>
              <a:gd name="T17" fmla="*/ 2759583 h 298210"/>
              <a:gd name="T18" fmla="*/ 2085345 w 298672"/>
              <a:gd name="T19" fmla="*/ 2720866 h 298210"/>
              <a:gd name="T20" fmla="*/ 1883096 w 298672"/>
              <a:gd name="T21" fmla="*/ 2372414 h 298210"/>
              <a:gd name="T22" fmla="*/ 1431919 w 298672"/>
              <a:gd name="T23" fmla="*/ 2767314 h 298210"/>
              <a:gd name="T24" fmla="*/ 1381351 w 298672"/>
              <a:gd name="T25" fmla="*/ 2716995 h 298210"/>
              <a:gd name="T26" fmla="*/ 1179098 w 298672"/>
              <a:gd name="T27" fmla="*/ 2500179 h 298210"/>
              <a:gd name="T28" fmla="*/ 945732 w 298672"/>
              <a:gd name="T29" fmla="*/ 2813775 h 298210"/>
              <a:gd name="T30" fmla="*/ 891276 w 298672"/>
              <a:gd name="T31" fmla="*/ 2767314 h 298210"/>
              <a:gd name="T32" fmla="*/ 712361 w 298672"/>
              <a:gd name="T33" fmla="*/ 2716995 h 298210"/>
              <a:gd name="T34" fmla="*/ 576229 w 298672"/>
              <a:gd name="T35" fmla="*/ 2883470 h 298210"/>
              <a:gd name="T36" fmla="*/ 529556 w 298672"/>
              <a:gd name="T37" fmla="*/ 2829267 h 298210"/>
              <a:gd name="T38" fmla="*/ 906840 w 298672"/>
              <a:gd name="T39" fmla="*/ 2635684 h 298210"/>
              <a:gd name="T40" fmla="*/ 1466918 w 298672"/>
              <a:gd name="T41" fmla="*/ 2480820 h 298210"/>
              <a:gd name="T42" fmla="*/ 1226532 w 298672"/>
              <a:gd name="T43" fmla="*/ 1871492 h 298210"/>
              <a:gd name="T44" fmla="*/ 1277151 w 298672"/>
              <a:gd name="T45" fmla="*/ 2017130 h 298210"/>
              <a:gd name="T46" fmla="*/ 1619795 w 298672"/>
              <a:gd name="T47" fmla="*/ 1971139 h 298210"/>
              <a:gd name="T48" fmla="*/ 1226532 w 298672"/>
              <a:gd name="T49" fmla="*/ 1871492 h 298210"/>
              <a:gd name="T50" fmla="*/ 1086364 w 298672"/>
              <a:gd name="T51" fmla="*/ 1779499 h 298210"/>
              <a:gd name="T52" fmla="*/ 1666523 w 298672"/>
              <a:gd name="T53" fmla="*/ 1779499 h 298210"/>
              <a:gd name="T54" fmla="*/ 1763857 w 298672"/>
              <a:gd name="T55" fmla="*/ 1633875 h 298210"/>
              <a:gd name="T56" fmla="*/ 1456474 w 298672"/>
              <a:gd name="T57" fmla="*/ 409397 h 298210"/>
              <a:gd name="T58" fmla="*/ 1327109 w 298672"/>
              <a:gd name="T59" fmla="*/ 855638 h 298210"/>
              <a:gd name="T60" fmla="*/ 1636796 w 298672"/>
              <a:gd name="T61" fmla="*/ 836413 h 298210"/>
              <a:gd name="T62" fmla="*/ 1452556 w 298672"/>
              <a:gd name="T63" fmla="*/ 1336510 h 298210"/>
              <a:gd name="T64" fmla="*/ 1389830 w 298672"/>
              <a:gd name="T65" fmla="*/ 1363430 h 298210"/>
              <a:gd name="T66" fmla="*/ 1519193 w 298672"/>
              <a:gd name="T67" fmla="*/ 924882 h 298210"/>
              <a:gd name="T68" fmla="*/ 1209508 w 298672"/>
              <a:gd name="T69" fmla="*/ 944123 h 298210"/>
              <a:gd name="T70" fmla="*/ 1389830 w 298672"/>
              <a:gd name="T71" fmla="*/ 432477 h 298210"/>
              <a:gd name="T72" fmla="*/ 1390067 w 298672"/>
              <a:gd name="T73" fmla="*/ 96998 h 298210"/>
              <a:gd name="T74" fmla="*/ 934504 w 298672"/>
              <a:gd name="T75" fmla="*/ 1104973 h 298210"/>
              <a:gd name="T76" fmla="*/ 1763857 w 298672"/>
              <a:gd name="T77" fmla="*/ 1538052 h 298210"/>
              <a:gd name="T78" fmla="*/ 1911824 w 298672"/>
              <a:gd name="T79" fmla="*/ 1101140 h 298210"/>
              <a:gd name="T80" fmla="*/ 1857313 w 298672"/>
              <a:gd name="T81" fmla="*/ 265632 h 298210"/>
              <a:gd name="T82" fmla="*/ 1382277 w 298672"/>
              <a:gd name="T83" fmla="*/ 1175 h 298210"/>
              <a:gd name="T84" fmla="*/ 2149327 w 298672"/>
              <a:gd name="T85" fmla="*/ 717881 h 298210"/>
              <a:gd name="T86" fmla="*/ 1861199 w 298672"/>
              <a:gd name="T87" fmla="*/ 1530395 h 298210"/>
              <a:gd name="T88" fmla="*/ 1861199 w 298672"/>
              <a:gd name="T89" fmla="*/ 1825497 h 298210"/>
              <a:gd name="T90" fmla="*/ 1717140 w 298672"/>
              <a:gd name="T91" fmla="*/ 1871492 h 298210"/>
              <a:gd name="T92" fmla="*/ 1569180 w 298672"/>
              <a:gd name="T93" fmla="*/ 2112940 h 298210"/>
              <a:gd name="T94" fmla="*/ 1471842 w 298672"/>
              <a:gd name="T95" fmla="*/ 2281573 h 298210"/>
              <a:gd name="T96" fmla="*/ 1374498 w 298672"/>
              <a:gd name="T97" fmla="*/ 2281573 h 298210"/>
              <a:gd name="T98" fmla="*/ 1277151 w 298672"/>
              <a:gd name="T99" fmla="*/ 2112940 h 298210"/>
              <a:gd name="T100" fmla="*/ 1133081 w 298672"/>
              <a:gd name="T101" fmla="*/ 1871492 h 298210"/>
              <a:gd name="T102" fmla="*/ 989020 w 298672"/>
              <a:gd name="T103" fmla="*/ 1825497 h 298210"/>
              <a:gd name="T104" fmla="*/ 989020 w 298672"/>
              <a:gd name="T105" fmla="*/ 1545715 h 298210"/>
              <a:gd name="T106" fmla="*/ 696993 w 298672"/>
              <a:gd name="T107" fmla="*/ 714055 h 298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8672" h="298210">
                <a:moveTo>
                  <a:pt x="149201" y="266887"/>
                </a:moveTo>
                <a:cubicBezTo>
                  <a:pt x="202167" y="266887"/>
                  <a:pt x="255179" y="274395"/>
                  <a:pt x="295568" y="289412"/>
                </a:cubicBezTo>
                <a:cubicBezTo>
                  <a:pt x="298093" y="290485"/>
                  <a:pt x="299175" y="292988"/>
                  <a:pt x="298453" y="295133"/>
                </a:cubicBezTo>
                <a:cubicBezTo>
                  <a:pt x="297732" y="296921"/>
                  <a:pt x="295929" y="297993"/>
                  <a:pt x="294126" y="297993"/>
                </a:cubicBezTo>
                <a:cubicBezTo>
                  <a:pt x="293405" y="297993"/>
                  <a:pt x="293044" y="297993"/>
                  <a:pt x="292323" y="297993"/>
                </a:cubicBezTo>
                <a:cubicBezTo>
                  <a:pt x="213707" y="268317"/>
                  <a:pt x="84965" y="268317"/>
                  <a:pt x="5989" y="297993"/>
                </a:cubicBezTo>
                <a:cubicBezTo>
                  <a:pt x="3825" y="298709"/>
                  <a:pt x="1301" y="297636"/>
                  <a:pt x="219" y="295133"/>
                </a:cubicBezTo>
                <a:cubicBezTo>
                  <a:pt x="-502" y="292988"/>
                  <a:pt x="580" y="290485"/>
                  <a:pt x="3104" y="289412"/>
                </a:cubicBezTo>
                <a:cubicBezTo>
                  <a:pt x="43313" y="274395"/>
                  <a:pt x="96235" y="266887"/>
                  <a:pt x="149201" y="266887"/>
                </a:cubicBezTo>
                <a:close/>
                <a:moveTo>
                  <a:pt x="175212" y="214800"/>
                </a:moveTo>
                <a:cubicBezTo>
                  <a:pt x="191070" y="215530"/>
                  <a:pt x="205126" y="225745"/>
                  <a:pt x="211613" y="239973"/>
                </a:cubicBezTo>
                <a:cubicBezTo>
                  <a:pt x="217740" y="238149"/>
                  <a:pt x="224588" y="238514"/>
                  <a:pt x="231075" y="241068"/>
                </a:cubicBezTo>
                <a:cubicBezTo>
                  <a:pt x="240446" y="245081"/>
                  <a:pt x="246933" y="254566"/>
                  <a:pt x="248014" y="265146"/>
                </a:cubicBezTo>
                <a:cubicBezTo>
                  <a:pt x="248375" y="267335"/>
                  <a:pt x="246573" y="269889"/>
                  <a:pt x="244050" y="269889"/>
                </a:cubicBezTo>
                <a:cubicBezTo>
                  <a:pt x="244050" y="269889"/>
                  <a:pt x="243690" y="269889"/>
                  <a:pt x="243329" y="269889"/>
                </a:cubicBezTo>
                <a:cubicBezTo>
                  <a:pt x="241167" y="269889"/>
                  <a:pt x="239365" y="268065"/>
                  <a:pt x="239004" y="265876"/>
                </a:cubicBezTo>
                <a:cubicBezTo>
                  <a:pt x="238283" y="258944"/>
                  <a:pt x="233959" y="252377"/>
                  <a:pt x="227471" y="249459"/>
                </a:cubicBezTo>
                <a:cubicBezTo>
                  <a:pt x="217380" y="245081"/>
                  <a:pt x="205847" y="249824"/>
                  <a:pt x="201882" y="260039"/>
                </a:cubicBezTo>
                <a:cubicBezTo>
                  <a:pt x="200801" y="262228"/>
                  <a:pt x="197918" y="263322"/>
                  <a:pt x="195756" y="262593"/>
                </a:cubicBezTo>
                <a:cubicBezTo>
                  <a:pt x="193593" y="261498"/>
                  <a:pt x="192512" y="258944"/>
                  <a:pt x="193233" y="256391"/>
                </a:cubicBezTo>
                <a:cubicBezTo>
                  <a:pt x="195756" y="251283"/>
                  <a:pt x="199360" y="246905"/>
                  <a:pt x="203684" y="243986"/>
                </a:cubicBezTo>
                <a:cubicBezTo>
                  <a:pt x="198278" y="232312"/>
                  <a:pt x="187106" y="224651"/>
                  <a:pt x="174492" y="223556"/>
                </a:cubicBezTo>
                <a:cubicBezTo>
                  <a:pt x="155030" y="222097"/>
                  <a:pt x="138451" y="237055"/>
                  <a:pt x="137009" y="256755"/>
                </a:cubicBezTo>
                <a:cubicBezTo>
                  <a:pt x="136649" y="258944"/>
                  <a:pt x="134847" y="260768"/>
                  <a:pt x="132685" y="260768"/>
                </a:cubicBezTo>
                <a:cubicBezTo>
                  <a:pt x="132324" y="260768"/>
                  <a:pt x="132324" y="260768"/>
                  <a:pt x="132324" y="260768"/>
                </a:cubicBezTo>
                <a:cubicBezTo>
                  <a:pt x="129441" y="260768"/>
                  <a:pt x="127639" y="258215"/>
                  <a:pt x="127999" y="256026"/>
                </a:cubicBezTo>
                <a:cubicBezTo>
                  <a:pt x="128360" y="251283"/>
                  <a:pt x="129441" y="246175"/>
                  <a:pt x="131243" y="242162"/>
                </a:cubicBezTo>
                <a:cubicBezTo>
                  <a:pt x="125476" y="236325"/>
                  <a:pt x="117187" y="233771"/>
                  <a:pt x="109258" y="235595"/>
                </a:cubicBezTo>
                <a:cubicBezTo>
                  <a:pt x="98085" y="238514"/>
                  <a:pt x="90877" y="248729"/>
                  <a:pt x="91598" y="260039"/>
                </a:cubicBezTo>
                <a:cubicBezTo>
                  <a:pt x="91959" y="262593"/>
                  <a:pt x="90156" y="264782"/>
                  <a:pt x="87634" y="265146"/>
                </a:cubicBezTo>
                <a:lnTo>
                  <a:pt x="87273" y="265146"/>
                </a:lnTo>
                <a:cubicBezTo>
                  <a:pt x="85111" y="265146"/>
                  <a:pt x="82948" y="263322"/>
                  <a:pt x="82588" y="260768"/>
                </a:cubicBezTo>
                <a:cubicBezTo>
                  <a:pt x="82588" y="260039"/>
                  <a:pt x="82588" y="259309"/>
                  <a:pt x="82588" y="258579"/>
                </a:cubicBezTo>
                <a:cubicBezTo>
                  <a:pt x="78263" y="254566"/>
                  <a:pt x="71415" y="253472"/>
                  <a:pt x="66009" y="256026"/>
                </a:cubicBezTo>
                <a:cubicBezTo>
                  <a:pt x="61324" y="258579"/>
                  <a:pt x="58441" y="262957"/>
                  <a:pt x="57720" y="268065"/>
                </a:cubicBezTo>
                <a:cubicBezTo>
                  <a:pt x="57720" y="270254"/>
                  <a:pt x="55558" y="271713"/>
                  <a:pt x="53395" y="271713"/>
                </a:cubicBezTo>
                <a:cubicBezTo>
                  <a:pt x="53035" y="271713"/>
                  <a:pt x="53035" y="271713"/>
                  <a:pt x="52674" y="271713"/>
                </a:cubicBezTo>
                <a:cubicBezTo>
                  <a:pt x="50151" y="271713"/>
                  <a:pt x="48710" y="269159"/>
                  <a:pt x="49070" y="266606"/>
                </a:cubicBezTo>
                <a:cubicBezTo>
                  <a:pt x="49791" y="258579"/>
                  <a:pt x="54837" y="251648"/>
                  <a:pt x="62045" y="248000"/>
                </a:cubicBezTo>
                <a:cubicBezTo>
                  <a:pt x="69253" y="244351"/>
                  <a:pt x="77182" y="244716"/>
                  <a:pt x="84030" y="248364"/>
                </a:cubicBezTo>
                <a:cubicBezTo>
                  <a:pt x="87273" y="238149"/>
                  <a:pt x="95923" y="229758"/>
                  <a:pt x="106735" y="226840"/>
                </a:cubicBezTo>
                <a:cubicBezTo>
                  <a:pt x="117187" y="224286"/>
                  <a:pt x="127999" y="227204"/>
                  <a:pt x="135928" y="233771"/>
                </a:cubicBezTo>
                <a:cubicBezTo>
                  <a:pt x="144218" y="221367"/>
                  <a:pt x="158994" y="213341"/>
                  <a:pt x="175212" y="214800"/>
                </a:cubicBezTo>
                <a:close/>
                <a:moveTo>
                  <a:pt x="113653" y="176353"/>
                </a:moveTo>
                <a:lnTo>
                  <a:pt x="113653" y="185743"/>
                </a:lnTo>
                <a:cubicBezTo>
                  <a:pt x="113653" y="188271"/>
                  <a:pt x="115818" y="190077"/>
                  <a:pt x="118344" y="190077"/>
                </a:cubicBezTo>
                <a:lnTo>
                  <a:pt x="145404" y="190077"/>
                </a:lnTo>
                <a:cubicBezTo>
                  <a:pt x="147929" y="190077"/>
                  <a:pt x="150094" y="188271"/>
                  <a:pt x="150094" y="185743"/>
                </a:cubicBezTo>
                <a:lnTo>
                  <a:pt x="150094" y="176353"/>
                </a:lnTo>
                <a:lnTo>
                  <a:pt x="113653" y="176353"/>
                </a:lnTo>
                <a:close/>
                <a:moveTo>
                  <a:pt x="100665" y="153962"/>
                </a:moveTo>
                <a:lnTo>
                  <a:pt x="100665" y="167685"/>
                </a:lnTo>
                <a:lnTo>
                  <a:pt x="109324" y="167685"/>
                </a:lnTo>
                <a:lnTo>
                  <a:pt x="154424" y="167685"/>
                </a:lnTo>
                <a:lnTo>
                  <a:pt x="163443" y="167685"/>
                </a:lnTo>
                <a:lnTo>
                  <a:pt x="163443" y="153962"/>
                </a:lnTo>
                <a:lnTo>
                  <a:pt x="100665" y="153962"/>
                </a:lnTo>
                <a:close/>
                <a:moveTo>
                  <a:pt x="134960" y="38578"/>
                </a:moveTo>
                <a:cubicBezTo>
                  <a:pt x="137139" y="39303"/>
                  <a:pt x="138229" y="42203"/>
                  <a:pt x="137503" y="44378"/>
                </a:cubicBezTo>
                <a:lnTo>
                  <a:pt x="122973" y="80628"/>
                </a:lnTo>
                <a:lnTo>
                  <a:pt x="147310" y="77003"/>
                </a:lnTo>
                <a:cubicBezTo>
                  <a:pt x="149126" y="77003"/>
                  <a:pt x="150579" y="77366"/>
                  <a:pt x="151669" y="78816"/>
                </a:cubicBezTo>
                <a:cubicBezTo>
                  <a:pt x="152759" y="80266"/>
                  <a:pt x="153122" y="81716"/>
                  <a:pt x="152395" y="83166"/>
                </a:cubicBezTo>
                <a:lnTo>
                  <a:pt x="134597" y="125941"/>
                </a:lnTo>
                <a:cubicBezTo>
                  <a:pt x="134234" y="127753"/>
                  <a:pt x="132417" y="128841"/>
                  <a:pt x="130601" y="128841"/>
                </a:cubicBezTo>
                <a:cubicBezTo>
                  <a:pt x="129875" y="128841"/>
                  <a:pt x="129511" y="128841"/>
                  <a:pt x="128785" y="128478"/>
                </a:cubicBezTo>
                <a:cubicBezTo>
                  <a:pt x="126606" y="127753"/>
                  <a:pt x="125153" y="124853"/>
                  <a:pt x="126242" y="122678"/>
                </a:cubicBezTo>
                <a:lnTo>
                  <a:pt x="140772" y="87153"/>
                </a:lnTo>
                <a:lnTo>
                  <a:pt x="116435" y="90778"/>
                </a:lnTo>
                <a:cubicBezTo>
                  <a:pt x="114619" y="91141"/>
                  <a:pt x="113166" y="90416"/>
                  <a:pt x="112076" y="88966"/>
                </a:cubicBezTo>
                <a:cubicBezTo>
                  <a:pt x="110986" y="87878"/>
                  <a:pt x="110623" y="86066"/>
                  <a:pt x="111350" y="84616"/>
                </a:cubicBezTo>
                <a:lnTo>
                  <a:pt x="128785" y="40753"/>
                </a:lnTo>
                <a:cubicBezTo>
                  <a:pt x="129875" y="38578"/>
                  <a:pt x="132417" y="37128"/>
                  <a:pt x="134960" y="38578"/>
                </a:cubicBezTo>
                <a:close/>
                <a:moveTo>
                  <a:pt x="128807" y="9140"/>
                </a:moveTo>
                <a:cubicBezTo>
                  <a:pt x="98500" y="10946"/>
                  <a:pt x="73605" y="36949"/>
                  <a:pt x="73605" y="67286"/>
                </a:cubicBezTo>
                <a:cubicBezTo>
                  <a:pt x="73605" y="80648"/>
                  <a:pt x="77934" y="93288"/>
                  <a:pt x="86593" y="104123"/>
                </a:cubicBezTo>
                <a:cubicBezTo>
                  <a:pt x="95613" y="114957"/>
                  <a:pt x="100304" y="129765"/>
                  <a:pt x="100665" y="144933"/>
                </a:cubicBezTo>
                <a:lnTo>
                  <a:pt x="163443" y="144933"/>
                </a:lnTo>
                <a:lnTo>
                  <a:pt x="163443" y="144211"/>
                </a:lnTo>
                <a:cubicBezTo>
                  <a:pt x="163443" y="129403"/>
                  <a:pt x="168134" y="115319"/>
                  <a:pt x="177154" y="103762"/>
                </a:cubicBezTo>
                <a:cubicBezTo>
                  <a:pt x="185813" y="93288"/>
                  <a:pt x="190142" y="80648"/>
                  <a:pt x="190142" y="67647"/>
                </a:cubicBezTo>
                <a:cubicBezTo>
                  <a:pt x="190142" y="51395"/>
                  <a:pt x="183648" y="36226"/>
                  <a:pt x="172103" y="25031"/>
                </a:cubicBezTo>
                <a:cubicBezTo>
                  <a:pt x="160196" y="14196"/>
                  <a:pt x="145043" y="8418"/>
                  <a:pt x="128807" y="9140"/>
                </a:cubicBezTo>
                <a:close/>
                <a:moveTo>
                  <a:pt x="128085" y="111"/>
                </a:moveTo>
                <a:cubicBezTo>
                  <a:pt x="146847" y="-972"/>
                  <a:pt x="164526" y="5890"/>
                  <a:pt x="178236" y="18530"/>
                </a:cubicBezTo>
                <a:cubicBezTo>
                  <a:pt x="191586" y="31531"/>
                  <a:pt x="199162" y="48867"/>
                  <a:pt x="199162" y="67647"/>
                </a:cubicBezTo>
                <a:cubicBezTo>
                  <a:pt x="199162" y="82815"/>
                  <a:pt x="194111" y="97261"/>
                  <a:pt x="184370" y="109540"/>
                </a:cubicBezTo>
                <a:cubicBezTo>
                  <a:pt x="176793" y="119291"/>
                  <a:pt x="172463" y="131570"/>
                  <a:pt x="172463" y="144211"/>
                </a:cubicBezTo>
                <a:lnTo>
                  <a:pt x="172463" y="149267"/>
                </a:lnTo>
                <a:lnTo>
                  <a:pt x="172463" y="172019"/>
                </a:lnTo>
                <a:cubicBezTo>
                  <a:pt x="172463" y="174547"/>
                  <a:pt x="170299" y="176353"/>
                  <a:pt x="167773" y="176353"/>
                </a:cubicBezTo>
                <a:lnTo>
                  <a:pt x="159114" y="176353"/>
                </a:lnTo>
                <a:lnTo>
                  <a:pt x="159114" y="185743"/>
                </a:lnTo>
                <a:cubicBezTo>
                  <a:pt x="159114" y="192966"/>
                  <a:pt x="152980" y="199105"/>
                  <a:pt x="145404" y="199105"/>
                </a:cubicBezTo>
                <a:lnTo>
                  <a:pt x="136384" y="199105"/>
                </a:lnTo>
                <a:lnTo>
                  <a:pt x="136384" y="214996"/>
                </a:lnTo>
                <a:cubicBezTo>
                  <a:pt x="136384" y="217524"/>
                  <a:pt x="134580" y="219330"/>
                  <a:pt x="132054" y="219330"/>
                </a:cubicBezTo>
                <a:cubicBezTo>
                  <a:pt x="129529" y="219330"/>
                  <a:pt x="127364" y="217524"/>
                  <a:pt x="127364" y="214996"/>
                </a:cubicBezTo>
                <a:lnTo>
                  <a:pt x="127364" y="199105"/>
                </a:lnTo>
                <a:lnTo>
                  <a:pt x="118344" y="199105"/>
                </a:lnTo>
                <a:cubicBezTo>
                  <a:pt x="110767" y="199105"/>
                  <a:pt x="104994" y="192966"/>
                  <a:pt x="104994" y="185743"/>
                </a:cubicBezTo>
                <a:lnTo>
                  <a:pt x="104994" y="176353"/>
                </a:lnTo>
                <a:lnTo>
                  <a:pt x="95974" y="176353"/>
                </a:lnTo>
                <a:cubicBezTo>
                  <a:pt x="93449" y="176353"/>
                  <a:pt x="91645" y="174547"/>
                  <a:pt x="91645" y="172019"/>
                </a:cubicBezTo>
                <a:lnTo>
                  <a:pt x="91645" y="149267"/>
                </a:lnTo>
                <a:lnTo>
                  <a:pt x="91645" y="145655"/>
                </a:lnTo>
                <a:cubicBezTo>
                  <a:pt x="91645" y="131931"/>
                  <a:pt x="87315" y="119291"/>
                  <a:pt x="79738" y="109540"/>
                </a:cubicBezTo>
                <a:cubicBezTo>
                  <a:pt x="69997" y="97622"/>
                  <a:pt x="64585" y="82454"/>
                  <a:pt x="64585" y="67286"/>
                </a:cubicBezTo>
                <a:cubicBezTo>
                  <a:pt x="64946" y="31893"/>
                  <a:pt x="93088" y="1917"/>
                  <a:pt x="128085" y="111"/>
                </a:cubicBezTo>
                <a:close/>
              </a:path>
            </a:pathLst>
          </a:custGeom>
          <a:solidFill>
            <a:schemeClr val="accent5"/>
          </a:solidFill>
          <a:ln>
            <a:noFill/>
          </a:ln>
          <a:effectLst/>
        </p:spPr>
        <p:txBody>
          <a:bodyPr anchor="ctr"/>
          <a:lstStyle/>
          <a:p>
            <a:endParaRPr lang="en-US" sz="603" dirty="0">
              <a:latin typeface="Lato Light" panose="020F0502020204030203" pitchFamily="34" charset="0"/>
            </a:endParaRPr>
          </a:p>
        </p:txBody>
      </p:sp>
      <p:sp>
        <p:nvSpPr>
          <p:cNvPr id="24" name="Freeform 673">
            <a:extLst>
              <a:ext uri="{FF2B5EF4-FFF2-40B4-BE49-F238E27FC236}">
                <a16:creationId xmlns:a16="http://schemas.microsoft.com/office/drawing/2014/main" id="{169E5E84-E35F-485F-8FC6-6CED65DD96EF}"/>
              </a:ext>
            </a:extLst>
          </p:cNvPr>
          <p:cNvSpPr>
            <a:spLocks noChangeArrowheads="1"/>
          </p:cNvSpPr>
          <p:nvPr/>
        </p:nvSpPr>
        <p:spPr bwMode="auto">
          <a:xfrm>
            <a:off x="2419776" y="6693926"/>
            <a:ext cx="797392" cy="677048"/>
          </a:xfrm>
          <a:custGeom>
            <a:avLst/>
            <a:gdLst>
              <a:gd name="T0" fmla="*/ 1670829 w 298091"/>
              <a:gd name="T1" fmla="*/ 1619050 h 298090"/>
              <a:gd name="T2" fmla="*/ 1571212 w 298091"/>
              <a:gd name="T3" fmla="*/ 1619050 h 298090"/>
              <a:gd name="T4" fmla="*/ 2115105 w 298091"/>
              <a:gd name="T5" fmla="*/ 1481474 h 298090"/>
              <a:gd name="T6" fmla="*/ 2115105 w 298091"/>
              <a:gd name="T7" fmla="*/ 1743478 h 298090"/>
              <a:gd name="T8" fmla="*/ 2115105 w 298091"/>
              <a:gd name="T9" fmla="*/ 1481474 h 298090"/>
              <a:gd name="T10" fmla="*/ 994957 w 298091"/>
              <a:gd name="T11" fmla="*/ 1612474 h 298090"/>
              <a:gd name="T12" fmla="*/ 1259131 w 298091"/>
              <a:gd name="T13" fmla="*/ 1612474 h 298090"/>
              <a:gd name="T14" fmla="*/ 2115105 w 298091"/>
              <a:gd name="T15" fmla="*/ 1381298 h 298090"/>
              <a:gd name="T16" fmla="*/ 2115105 w 298091"/>
              <a:gd name="T17" fmla="*/ 1843646 h 298090"/>
              <a:gd name="T18" fmla="*/ 2115105 w 298091"/>
              <a:gd name="T19" fmla="*/ 1381298 h 298090"/>
              <a:gd name="T20" fmla="*/ 1360140 w 298091"/>
              <a:gd name="T21" fmla="*/ 1612474 h 298090"/>
              <a:gd name="T22" fmla="*/ 897836 w 298091"/>
              <a:gd name="T23" fmla="*/ 1612474 h 298090"/>
              <a:gd name="T24" fmla="*/ 1435822 w 298091"/>
              <a:gd name="T25" fmla="*/ 558685 h 298090"/>
              <a:gd name="T26" fmla="*/ 1435822 w 298091"/>
              <a:gd name="T27" fmla="*/ 2687372 h 298090"/>
              <a:gd name="T28" fmla="*/ 1631643 w 298091"/>
              <a:gd name="T29" fmla="*/ 2385520 h 298090"/>
              <a:gd name="T30" fmla="*/ 1823545 w 298091"/>
              <a:gd name="T31" fmla="*/ 2687372 h 298090"/>
              <a:gd name="T32" fmla="*/ 1823545 w 298091"/>
              <a:gd name="T33" fmla="*/ 558685 h 298090"/>
              <a:gd name="T34" fmla="*/ 1631643 w 298091"/>
              <a:gd name="T35" fmla="*/ 860553 h 298090"/>
              <a:gd name="T36" fmla="*/ 1435822 w 298091"/>
              <a:gd name="T37" fmla="*/ 558685 h 298090"/>
              <a:gd name="T38" fmla="*/ 1514154 w 298091"/>
              <a:gd name="T39" fmla="*/ 464608 h 298090"/>
              <a:gd name="T40" fmla="*/ 1529817 w 298091"/>
              <a:gd name="T41" fmla="*/ 664538 h 298090"/>
              <a:gd name="T42" fmla="*/ 1729552 w 298091"/>
              <a:gd name="T43" fmla="*/ 664538 h 298090"/>
              <a:gd name="T44" fmla="*/ 1745226 w 298091"/>
              <a:gd name="T45" fmla="*/ 464608 h 298090"/>
              <a:gd name="T46" fmla="*/ 2810466 w 298091"/>
              <a:gd name="T47" fmla="*/ 1621074 h 298090"/>
              <a:gd name="T48" fmla="*/ 1745226 w 298091"/>
              <a:gd name="T49" fmla="*/ 2781452 h 298090"/>
              <a:gd name="T50" fmla="*/ 1729552 w 298091"/>
              <a:gd name="T51" fmla="*/ 2581525 h 298090"/>
              <a:gd name="T52" fmla="*/ 1529817 w 298091"/>
              <a:gd name="T53" fmla="*/ 2581525 h 298090"/>
              <a:gd name="T54" fmla="*/ 1514154 w 298091"/>
              <a:gd name="T55" fmla="*/ 2781452 h 298090"/>
              <a:gd name="T56" fmla="*/ 1474992 w 298091"/>
              <a:gd name="T57" fmla="*/ 2793222 h 298090"/>
              <a:gd name="T58" fmla="*/ 1474992 w 298091"/>
              <a:gd name="T59" fmla="*/ 452841 h 298090"/>
              <a:gd name="T60" fmla="*/ 101681 w 298091"/>
              <a:gd name="T61" fmla="*/ 442462 h 298090"/>
              <a:gd name="T62" fmla="*/ 441927 w 298091"/>
              <a:gd name="T63" fmla="*/ 3144260 h 298090"/>
              <a:gd name="T64" fmla="*/ 3140449 w 298091"/>
              <a:gd name="T65" fmla="*/ 2799683 h 298090"/>
              <a:gd name="T66" fmla="*/ 2800193 w 298091"/>
              <a:gd name="T67" fmla="*/ 101804 h 298090"/>
              <a:gd name="T68" fmla="*/ 441927 w 298091"/>
              <a:gd name="T69" fmla="*/ 0 h 298090"/>
              <a:gd name="T70" fmla="*/ 3242133 w 298091"/>
              <a:gd name="T71" fmla="*/ 442462 h 298090"/>
              <a:gd name="T72" fmla="*/ 2800193 w 298091"/>
              <a:gd name="T73" fmla="*/ 3242145 h 298090"/>
              <a:gd name="T74" fmla="*/ 0 w 298091"/>
              <a:gd name="T75" fmla="*/ 2799683 h 298090"/>
              <a:gd name="T76" fmla="*/ 441927 w 298091"/>
              <a:gd name="T77" fmla="*/ 0 h 2980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98091" h="298090">
                <a:moveTo>
                  <a:pt x="149224" y="144463"/>
                </a:moveTo>
                <a:cubicBezTo>
                  <a:pt x="151789" y="144463"/>
                  <a:pt x="153621" y="146295"/>
                  <a:pt x="153621" y="148859"/>
                </a:cubicBezTo>
                <a:cubicBezTo>
                  <a:pt x="153621" y="151790"/>
                  <a:pt x="151789" y="153622"/>
                  <a:pt x="149224" y="153622"/>
                </a:cubicBezTo>
                <a:cubicBezTo>
                  <a:pt x="146294" y="153622"/>
                  <a:pt x="144462" y="151790"/>
                  <a:pt x="144462" y="148859"/>
                </a:cubicBezTo>
                <a:cubicBezTo>
                  <a:pt x="144462" y="146295"/>
                  <a:pt x="146294" y="144463"/>
                  <a:pt x="149224" y="144463"/>
                </a:cubicBezTo>
                <a:close/>
                <a:moveTo>
                  <a:pt x="194469" y="136210"/>
                </a:moveTo>
                <a:cubicBezTo>
                  <a:pt x="187682" y="136210"/>
                  <a:pt x="182324" y="141524"/>
                  <a:pt x="182324" y="148254"/>
                </a:cubicBezTo>
                <a:cubicBezTo>
                  <a:pt x="182324" y="154985"/>
                  <a:pt x="187682" y="160299"/>
                  <a:pt x="194469" y="160299"/>
                </a:cubicBezTo>
                <a:cubicBezTo>
                  <a:pt x="201255" y="160299"/>
                  <a:pt x="206613" y="154985"/>
                  <a:pt x="206613" y="148254"/>
                </a:cubicBezTo>
                <a:cubicBezTo>
                  <a:pt x="206613" y="141524"/>
                  <a:pt x="201255" y="136210"/>
                  <a:pt x="194469" y="136210"/>
                </a:cubicBezTo>
                <a:close/>
                <a:moveTo>
                  <a:pt x="103624" y="136210"/>
                </a:moveTo>
                <a:cubicBezTo>
                  <a:pt x="96837" y="136210"/>
                  <a:pt x="91479" y="141524"/>
                  <a:pt x="91479" y="148254"/>
                </a:cubicBezTo>
                <a:cubicBezTo>
                  <a:pt x="91479" y="154985"/>
                  <a:pt x="96837" y="160299"/>
                  <a:pt x="103624" y="160299"/>
                </a:cubicBezTo>
                <a:cubicBezTo>
                  <a:pt x="110410" y="160299"/>
                  <a:pt x="115768" y="154985"/>
                  <a:pt x="115768" y="148254"/>
                </a:cubicBezTo>
                <a:cubicBezTo>
                  <a:pt x="115768" y="141524"/>
                  <a:pt x="110410" y="136210"/>
                  <a:pt x="103624" y="136210"/>
                </a:cubicBezTo>
                <a:close/>
                <a:moveTo>
                  <a:pt x="194469" y="127000"/>
                </a:moveTo>
                <a:cubicBezTo>
                  <a:pt x="206256" y="127000"/>
                  <a:pt x="215543" y="136919"/>
                  <a:pt x="215543" y="148254"/>
                </a:cubicBezTo>
                <a:cubicBezTo>
                  <a:pt x="215543" y="159944"/>
                  <a:pt x="206256" y="169509"/>
                  <a:pt x="194469" y="169509"/>
                </a:cubicBezTo>
                <a:cubicBezTo>
                  <a:pt x="182681" y="169509"/>
                  <a:pt x="173037" y="159944"/>
                  <a:pt x="173037" y="148254"/>
                </a:cubicBezTo>
                <a:cubicBezTo>
                  <a:pt x="173037" y="136919"/>
                  <a:pt x="182681" y="127000"/>
                  <a:pt x="194469" y="127000"/>
                </a:cubicBezTo>
                <a:close/>
                <a:moveTo>
                  <a:pt x="103624" y="127000"/>
                </a:moveTo>
                <a:cubicBezTo>
                  <a:pt x="115411" y="127000"/>
                  <a:pt x="125055" y="136919"/>
                  <a:pt x="125055" y="148254"/>
                </a:cubicBezTo>
                <a:cubicBezTo>
                  <a:pt x="125055" y="159944"/>
                  <a:pt x="115411" y="169509"/>
                  <a:pt x="103624" y="169509"/>
                </a:cubicBezTo>
                <a:cubicBezTo>
                  <a:pt x="91837" y="169509"/>
                  <a:pt x="82550" y="159944"/>
                  <a:pt x="82550" y="148254"/>
                </a:cubicBezTo>
                <a:cubicBezTo>
                  <a:pt x="82550" y="136919"/>
                  <a:pt x="91837" y="127000"/>
                  <a:pt x="103624" y="127000"/>
                </a:cubicBezTo>
                <a:close/>
                <a:moveTo>
                  <a:pt x="132014" y="51367"/>
                </a:moveTo>
                <a:cubicBezTo>
                  <a:pt x="85204" y="60018"/>
                  <a:pt x="50637" y="101107"/>
                  <a:pt x="50637" y="149045"/>
                </a:cubicBezTo>
                <a:cubicBezTo>
                  <a:pt x="50637" y="197343"/>
                  <a:pt x="85204" y="238433"/>
                  <a:pt x="132014" y="247083"/>
                </a:cubicBezTo>
                <a:lnTo>
                  <a:pt x="132014" y="237351"/>
                </a:lnTo>
                <a:cubicBezTo>
                  <a:pt x="132014" y="227259"/>
                  <a:pt x="139936" y="219330"/>
                  <a:pt x="150018" y="219330"/>
                </a:cubicBezTo>
                <a:cubicBezTo>
                  <a:pt x="159740" y="219330"/>
                  <a:pt x="167662" y="227259"/>
                  <a:pt x="167662" y="237351"/>
                </a:cubicBezTo>
                <a:lnTo>
                  <a:pt x="167662" y="247083"/>
                </a:lnTo>
                <a:cubicBezTo>
                  <a:pt x="214473" y="238433"/>
                  <a:pt x="249040" y="197343"/>
                  <a:pt x="249040" y="149045"/>
                </a:cubicBezTo>
                <a:cubicBezTo>
                  <a:pt x="249040" y="101107"/>
                  <a:pt x="214473" y="60018"/>
                  <a:pt x="167662" y="51367"/>
                </a:cubicBezTo>
                <a:lnTo>
                  <a:pt x="167662" y="61099"/>
                </a:lnTo>
                <a:cubicBezTo>
                  <a:pt x="167662" y="70831"/>
                  <a:pt x="159740" y="79121"/>
                  <a:pt x="150018" y="79121"/>
                </a:cubicBezTo>
                <a:cubicBezTo>
                  <a:pt x="139936" y="79121"/>
                  <a:pt x="132014" y="70831"/>
                  <a:pt x="132014" y="61099"/>
                </a:cubicBezTo>
                <a:lnTo>
                  <a:pt x="132014" y="51367"/>
                </a:lnTo>
                <a:close/>
                <a:moveTo>
                  <a:pt x="135615" y="41635"/>
                </a:moveTo>
                <a:cubicBezTo>
                  <a:pt x="137056" y="41275"/>
                  <a:pt x="138136" y="41996"/>
                  <a:pt x="139216" y="42717"/>
                </a:cubicBezTo>
                <a:cubicBezTo>
                  <a:pt x="140296" y="43438"/>
                  <a:pt x="140656" y="44879"/>
                  <a:pt x="140656" y="45961"/>
                </a:cubicBezTo>
                <a:lnTo>
                  <a:pt x="140656" y="61099"/>
                </a:lnTo>
                <a:cubicBezTo>
                  <a:pt x="140656" y="65784"/>
                  <a:pt x="144617" y="70110"/>
                  <a:pt x="150018" y="70110"/>
                </a:cubicBezTo>
                <a:cubicBezTo>
                  <a:pt x="154699" y="70110"/>
                  <a:pt x="159020" y="65784"/>
                  <a:pt x="159020" y="61099"/>
                </a:cubicBezTo>
                <a:lnTo>
                  <a:pt x="159020" y="45961"/>
                </a:lnTo>
                <a:cubicBezTo>
                  <a:pt x="159020" y="44879"/>
                  <a:pt x="159380" y="43438"/>
                  <a:pt x="160461" y="42717"/>
                </a:cubicBezTo>
                <a:cubicBezTo>
                  <a:pt x="161541" y="41996"/>
                  <a:pt x="162621" y="41275"/>
                  <a:pt x="164061" y="41635"/>
                </a:cubicBezTo>
                <a:cubicBezTo>
                  <a:pt x="217713" y="48484"/>
                  <a:pt x="258402" y="94619"/>
                  <a:pt x="258402" y="149045"/>
                </a:cubicBezTo>
                <a:cubicBezTo>
                  <a:pt x="258402" y="203470"/>
                  <a:pt x="217713" y="249606"/>
                  <a:pt x="164061" y="256815"/>
                </a:cubicBezTo>
                <a:cubicBezTo>
                  <a:pt x="162621" y="256815"/>
                  <a:pt x="161541" y="256454"/>
                  <a:pt x="160461" y="255733"/>
                </a:cubicBezTo>
                <a:cubicBezTo>
                  <a:pt x="159380" y="254652"/>
                  <a:pt x="159020" y="253571"/>
                  <a:pt x="159020" y="252129"/>
                </a:cubicBezTo>
                <a:lnTo>
                  <a:pt x="159020" y="237351"/>
                </a:lnTo>
                <a:cubicBezTo>
                  <a:pt x="159020" y="232305"/>
                  <a:pt x="154699" y="228340"/>
                  <a:pt x="150018" y="228340"/>
                </a:cubicBezTo>
                <a:cubicBezTo>
                  <a:pt x="144617" y="228340"/>
                  <a:pt x="140656" y="232305"/>
                  <a:pt x="140656" y="237351"/>
                </a:cubicBezTo>
                <a:lnTo>
                  <a:pt x="140656" y="252129"/>
                </a:lnTo>
                <a:cubicBezTo>
                  <a:pt x="140656" y="253571"/>
                  <a:pt x="140296" y="254652"/>
                  <a:pt x="139216" y="255733"/>
                </a:cubicBezTo>
                <a:cubicBezTo>
                  <a:pt x="138496" y="256094"/>
                  <a:pt x="137416" y="256815"/>
                  <a:pt x="136335" y="256815"/>
                </a:cubicBezTo>
                <a:cubicBezTo>
                  <a:pt x="135975" y="256815"/>
                  <a:pt x="135975" y="256815"/>
                  <a:pt x="135615" y="256815"/>
                </a:cubicBezTo>
                <a:cubicBezTo>
                  <a:pt x="81964" y="249606"/>
                  <a:pt x="41275" y="203470"/>
                  <a:pt x="41275" y="149045"/>
                </a:cubicBezTo>
                <a:cubicBezTo>
                  <a:pt x="41275" y="94619"/>
                  <a:pt x="81964" y="48484"/>
                  <a:pt x="135615" y="41635"/>
                </a:cubicBezTo>
                <a:close/>
                <a:moveTo>
                  <a:pt x="40632" y="9360"/>
                </a:moveTo>
                <a:cubicBezTo>
                  <a:pt x="23372" y="9360"/>
                  <a:pt x="9349" y="23401"/>
                  <a:pt x="9349" y="40681"/>
                </a:cubicBezTo>
                <a:lnTo>
                  <a:pt x="9349" y="257409"/>
                </a:lnTo>
                <a:cubicBezTo>
                  <a:pt x="9349" y="275049"/>
                  <a:pt x="23372" y="289090"/>
                  <a:pt x="40632" y="289090"/>
                </a:cubicBezTo>
                <a:lnTo>
                  <a:pt x="257458" y="289090"/>
                </a:lnTo>
                <a:cubicBezTo>
                  <a:pt x="274718" y="289090"/>
                  <a:pt x="288742" y="275049"/>
                  <a:pt x="288742" y="257409"/>
                </a:cubicBezTo>
                <a:lnTo>
                  <a:pt x="288742" y="40681"/>
                </a:lnTo>
                <a:cubicBezTo>
                  <a:pt x="288742" y="23401"/>
                  <a:pt x="274718" y="9360"/>
                  <a:pt x="257458" y="9360"/>
                </a:cubicBezTo>
                <a:lnTo>
                  <a:pt x="40632" y="9360"/>
                </a:lnTo>
                <a:close/>
                <a:moveTo>
                  <a:pt x="40632" y="0"/>
                </a:moveTo>
                <a:lnTo>
                  <a:pt x="257458" y="0"/>
                </a:lnTo>
                <a:cubicBezTo>
                  <a:pt x="279752" y="0"/>
                  <a:pt x="298091" y="18361"/>
                  <a:pt x="298091" y="40681"/>
                </a:cubicBezTo>
                <a:lnTo>
                  <a:pt x="298091" y="257409"/>
                </a:lnTo>
                <a:cubicBezTo>
                  <a:pt x="298091" y="279730"/>
                  <a:pt x="279752" y="298090"/>
                  <a:pt x="257458" y="298090"/>
                </a:cubicBezTo>
                <a:lnTo>
                  <a:pt x="40632" y="298090"/>
                </a:lnTo>
                <a:cubicBezTo>
                  <a:pt x="18338" y="298090"/>
                  <a:pt x="0" y="279730"/>
                  <a:pt x="0" y="257409"/>
                </a:cubicBezTo>
                <a:lnTo>
                  <a:pt x="0" y="40681"/>
                </a:lnTo>
                <a:cubicBezTo>
                  <a:pt x="0" y="18361"/>
                  <a:pt x="18338" y="0"/>
                  <a:pt x="40632" y="0"/>
                </a:cubicBezTo>
                <a:close/>
              </a:path>
            </a:pathLst>
          </a:custGeom>
          <a:solidFill>
            <a:schemeClr val="accent2"/>
          </a:solidFill>
          <a:ln>
            <a:noFill/>
          </a:ln>
          <a:effectLst/>
        </p:spPr>
        <p:txBody>
          <a:bodyPr anchor="ctr"/>
          <a:lstStyle/>
          <a:p>
            <a:endParaRPr lang="en-US" sz="603" dirty="0">
              <a:latin typeface="Lato Light" panose="020F0502020204030203" pitchFamily="34" charset="0"/>
            </a:endParaRPr>
          </a:p>
        </p:txBody>
      </p:sp>
      <p:sp>
        <p:nvSpPr>
          <p:cNvPr id="25" name="Freeform 674">
            <a:extLst>
              <a:ext uri="{FF2B5EF4-FFF2-40B4-BE49-F238E27FC236}">
                <a16:creationId xmlns:a16="http://schemas.microsoft.com/office/drawing/2014/main" id="{B9560F01-5C45-4B16-800D-622D1D98E087}"/>
              </a:ext>
            </a:extLst>
          </p:cNvPr>
          <p:cNvSpPr>
            <a:spLocks noChangeArrowheads="1"/>
          </p:cNvSpPr>
          <p:nvPr/>
        </p:nvSpPr>
        <p:spPr bwMode="auto">
          <a:xfrm>
            <a:off x="8126096" y="6692479"/>
            <a:ext cx="797393" cy="677049"/>
          </a:xfrm>
          <a:custGeom>
            <a:avLst/>
            <a:gdLst>
              <a:gd name="T0" fmla="*/ 556020 w 298090"/>
              <a:gd name="T1" fmla="*/ 2893629 h 298090"/>
              <a:gd name="T2" fmla="*/ 2658713 w 298090"/>
              <a:gd name="T3" fmla="*/ 3140351 h 298090"/>
              <a:gd name="T4" fmla="*/ 2184048 w 298090"/>
              <a:gd name="T5" fmla="*/ 1776680 h 298090"/>
              <a:gd name="T6" fmla="*/ 2310255 w 298090"/>
              <a:gd name="T7" fmla="*/ 1873577 h 298090"/>
              <a:gd name="T8" fmla="*/ 2117007 w 298090"/>
              <a:gd name="T9" fmla="*/ 2230189 h 298090"/>
              <a:gd name="T10" fmla="*/ 1844868 w 298090"/>
              <a:gd name="T11" fmla="*/ 2327092 h 298090"/>
              <a:gd name="T12" fmla="*/ 1844868 w 298090"/>
              <a:gd name="T13" fmla="*/ 2036380 h 298090"/>
              <a:gd name="T14" fmla="*/ 2117007 w 298090"/>
              <a:gd name="T15" fmla="*/ 2133290 h 298090"/>
              <a:gd name="T16" fmla="*/ 2227434 w 298090"/>
              <a:gd name="T17" fmla="*/ 1927851 h 298090"/>
              <a:gd name="T18" fmla="*/ 2184048 w 298090"/>
              <a:gd name="T19" fmla="*/ 1776680 h 298090"/>
              <a:gd name="T20" fmla="*/ 1205279 w 298090"/>
              <a:gd name="T21" fmla="*/ 1883171 h 298090"/>
              <a:gd name="T22" fmla="*/ 1050260 w 298090"/>
              <a:gd name="T23" fmla="*/ 1934247 h 298090"/>
              <a:gd name="T24" fmla="*/ 1165535 w 298090"/>
              <a:gd name="T25" fmla="*/ 2142477 h 298090"/>
              <a:gd name="T26" fmla="*/ 1463662 w 298090"/>
              <a:gd name="T27" fmla="*/ 2189629 h 298090"/>
              <a:gd name="T28" fmla="*/ 1165535 w 298090"/>
              <a:gd name="T29" fmla="*/ 2240704 h 298090"/>
              <a:gd name="T30" fmla="*/ 966783 w 298090"/>
              <a:gd name="T31" fmla="*/ 1879243 h 298090"/>
              <a:gd name="T32" fmla="*/ 954857 w 298090"/>
              <a:gd name="T33" fmla="*/ 1722096 h 298090"/>
              <a:gd name="T34" fmla="*/ 1651540 w 298090"/>
              <a:gd name="T35" fmla="*/ 1053253 h 298090"/>
              <a:gd name="T36" fmla="*/ 2017508 w 298090"/>
              <a:gd name="T37" fmla="*/ 1418201 h 298090"/>
              <a:gd name="T38" fmla="*/ 2119810 w 298090"/>
              <a:gd name="T39" fmla="*/ 1653644 h 298090"/>
              <a:gd name="T40" fmla="*/ 1934866 w 298090"/>
              <a:gd name="T41" fmla="*/ 1469218 h 298090"/>
              <a:gd name="T42" fmla="*/ 1651540 w 298090"/>
              <a:gd name="T43" fmla="*/ 1147432 h 298090"/>
              <a:gd name="T44" fmla="*/ 1376085 w 298090"/>
              <a:gd name="T45" fmla="*/ 1449594 h 298090"/>
              <a:gd name="T46" fmla="*/ 1293447 w 298090"/>
              <a:gd name="T47" fmla="*/ 1394658 h 298090"/>
              <a:gd name="T48" fmla="*/ 1651540 w 298090"/>
              <a:gd name="T49" fmla="*/ 1053253 h 298090"/>
              <a:gd name="T50" fmla="*/ 540358 w 298090"/>
              <a:gd name="T51" fmla="*/ 2791812 h 298090"/>
              <a:gd name="T52" fmla="*/ 2991548 w 298090"/>
              <a:gd name="T53" fmla="*/ 684958 h 298090"/>
              <a:gd name="T54" fmla="*/ 50899 w 298090"/>
              <a:gd name="T55" fmla="*/ 587058 h 298090"/>
              <a:gd name="T56" fmla="*/ 3050287 w 298090"/>
              <a:gd name="T57" fmla="*/ 587058 h 298090"/>
              <a:gd name="T58" fmla="*/ 3242145 w 298090"/>
              <a:gd name="T59" fmla="*/ 637967 h 298090"/>
              <a:gd name="T60" fmla="*/ 3089442 w 298090"/>
              <a:gd name="T61" fmla="*/ 684958 h 298090"/>
              <a:gd name="T62" fmla="*/ 2701798 w 298090"/>
              <a:gd name="T63" fmla="*/ 3242164 h 298090"/>
              <a:gd name="T64" fmla="*/ 497291 w 298090"/>
              <a:gd name="T65" fmla="*/ 3199090 h 298090"/>
              <a:gd name="T66" fmla="*/ 50899 w 298090"/>
              <a:gd name="T67" fmla="*/ 684958 h 298090"/>
              <a:gd name="T68" fmla="*/ 50899 w 298090"/>
              <a:gd name="T69" fmla="*/ 587058 h 298090"/>
              <a:gd name="T70" fmla="*/ 1106945 w 298090"/>
              <a:gd name="T71" fmla="*/ 245285 h 298090"/>
              <a:gd name="T72" fmla="*/ 2211202 w 298090"/>
              <a:gd name="T73" fmla="*/ 292013 h 298090"/>
              <a:gd name="T74" fmla="*/ 2066321 w 298090"/>
              <a:gd name="T75" fmla="*/ 97335 h 298090"/>
              <a:gd name="T76" fmla="*/ 1251829 w 298090"/>
              <a:gd name="T77" fmla="*/ 0 h 298090"/>
              <a:gd name="T78" fmla="*/ 2313016 w 298090"/>
              <a:gd name="T79" fmla="*/ 245285 h 298090"/>
              <a:gd name="T80" fmla="*/ 3057030 w 298090"/>
              <a:gd name="T81" fmla="*/ 292013 h 298090"/>
              <a:gd name="T82" fmla="*/ 3057030 w 298090"/>
              <a:gd name="T83" fmla="*/ 393240 h 298090"/>
              <a:gd name="T84" fmla="*/ 1059950 w 298090"/>
              <a:gd name="T85" fmla="*/ 393240 h 298090"/>
              <a:gd name="T86" fmla="*/ 155391 w 298090"/>
              <a:gd name="T87" fmla="*/ 342620 h 298090"/>
              <a:gd name="T88" fmla="*/ 1009049 w 298090"/>
              <a:gd name="T89" fmla="*/ 292013 h 298090"/>
              <a:gd name="T90" fmla="*/ 1251829 w 298090"/>
              <a:gd name="T91" fmla="*/ 0 h 2980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8090" h="298090">
                <a:moveTo>
                  <a:pt x="247329" y="265685"/>
                </a:moveTo>
                <a:lnTo>
                  <a:pt x="51122" y="266045"/>
                </a:lnTo>
                <a:lnTo>
                  <a:pt x="54002" y="288729"/>
                </a:lnTo>
                <a:lnTo>
                  <a:pt x="244448" y="288729"/>
                </a:lnTo>
                <a:lnTo>
                  <a:pt x="247329" y="265685"/>
                </a:lnTo>
                <a:close/>
                <a:moveTo>
                  <a:pt x="200806" y="163351"/>
                </a:moveTo>
                <a:cubicBezTo>
                  <a:pt x="202982" y="161925"/>
                  <a:pt x="205521" y="162638"/>
                  <a:pt x="207334" y="164420"/>
                </a:cubicBezTo>
                <a:lnTo>
                  <a:pt x="212410" y="172260"/>
                </a:lnTo>
                <a:cubicBezTo>
                  <a:pt x="216762" y="179031"/>
                  <a:pt x="217125" y="186872"/>
                  <a:pt x="213498" y="193643"/>
                </a:cubicBezTo>
                <a:cubicBezTo>
                  <a:pt x="209872" y="200771"/>
                  <a:pt x="202620" y="205047"/>
                  <a:pt x="194642" y="205047"/>
                </a:cubicBezTo>
                <a:lnTo>
                  <a:pt x="169621" y="205047"/>
                </a:lnTo>
                <a:lnTo>
                  <a:pt x="169621" y="213957"/>
                </a:lnTo>
                <a:lnTo>
                  <a:pt x="146050" y="200414"/>
                </a:lnTo>
                <a:lnTo>
                  <a:pt x="169621" y="187228"/>
                </a:lnTo>
                <a:lnTo>
                  <a:pt x="169621" y="196138"/>
                </a:lnTo>
                <a:lnTo>
                  <a:pt x="194642" y="196138"/>
                </a:lnTo>
                <a:cubicBezTo>
                  <a:pt x="199356" y="196138"/>
                  <a:pt x="203345" y="193643"/>
                  <a:pt x="205521" y="189723"/>
                </a:cubicBezTo>
                <a:cubicBezTo>
                  <a:pt x="207696" y="185446"/>
                  <a:pt x="207334" y="181170"/>
                  <a:pt x="204795" y="177250"/>
                </a:cubicBezTo>
                <a:lnTo>
                  <a:pt x="199356" y="169409"/>
                </a:lnTo>
                <a:cubicBezTo>
                  <a:pt x="198268" y="167271"/>
                  <a:pt x="198631" y="164776"/>
                  <a:pt x="200806" y="163351"/>
                </a:cubicBezTo>
                <a:close/>
                <a:moveTo>
                  <a:pt x="112644" y="146050"/>
                </a:moveTo>
                <a:lnTo>
                  <a:pt x="110816" y="173142"/>
                </a:lnTo>
                <a:lnTo>
                  <a:pt x="103141" y="168446"/>
                </a:lnTo>
                <a:lnTo>
                  <a:pt x="96563" y="177838"/>
                </a:lnTo>
                <a:cubicBezTo>
                  <a:pt x="94005" y="181812"/>
                  <a:pt x="94005" y="186146"/>
                  <a:pt x="96198" y="190481"/>
                </a:cubicBezTo>
                <a:cubicBezTo>
                  <a:pt x="98390" y="194455"/>
                  <a:pt x="102411" y="196983"/>
                  <a:pt x="107162" y="196983"/>
                </a:cubicBezTo>
                <a:lnTo>
                  <a:pt x="129821" y="196983"/>
                </a:lnTo>
                <a:cubicBezTo>
                  <a:pt x="132379" y="196983"/>
                  <a:pt x="134572" y="198789"/>
                  <a:pt x="134572" y="201318"/>
                </a:cubicBezTo>
                <a:cubicBezTo>
                  <a:pt x="134572" y="203847"/>
                  <a:pt x="132379" y="206014"/>
                  <a:pt x="129821" y="206014"/>
                </a:cubicBezTo>
                <a:lnTo>
                  <a:pt x="107162" y="206014"/>
                </a:lnTo>
                <a:cubicBezTo>
                  <a:pt x="98756" y="206014"/>
                  <a:pt x="91812" y="201679"/>
                  <a:pt x="87792" y="194455"/>
                </a:cubicBezTo>
                <a:cubicBezTo>
                  <a:pt x="84137" y="187591"/>
                  <a:pt x="84503" y="179644"/>
                  <a:pt x="88888" y="172781"/>
                </a:cubicBezTo>
                <a:lnTo>
                  <a:pt x="95832" y="163389"/>
                </a:lnTo>
                <a:lnTo>
                  <a:pt x="87792" y="158332"/>
                </a:lnTo>
                <a:lnTo>
                  <a:pt x="112644" y="146050"/>
                </a:lnTo>
                <a:close/>
                <a:moveTo>
                  <a:pt x="151846" y="96838"/>
                </a:moveTo>
                <a:cubicBezTo>
                  <a:pt x="158720" y="96838"/>
                  <a:pt x="165595" y="100085"/>
                  <a:pt x="169574" y="106219"/>
                </a:cubicBezTo>
                <a:lnTo>
                  <a:pt x="185494" y="130392"/>
                </a:lnTo>
                <a:lnTo>
                  <a:pt x="193091" y="125341"/>
                </a:lnTo>
                <a:lnTo>
                  <a:pt x="194900" y="152039"/>
                </a:lnTo>
                <a:lnTo>
                  <a:pt x="170298" y="140133"/>
                </a:lnTo>
                <a:lnTo>
                  <a:pt x="177896" y="135082"/>
                </a:lnTo>
                <a:lnTo>
                  <a:pt x="161977" y="111270"/>
                </a:lnTo>
                <a:cubicBezTo>
                  <a:pt x="159444" y="108023"/>
                  <a:pt x="155826" y="105497"/>
                  <a:pt x="151846" y="105497"/>
                </a:cubicBezTo>
                <a:cubicBezTo>
                  <a:pt x="147505" y="105497"/>
                  <a:pt x="143887" y="108023"/>
                  <a:pt x="141716" y="111270"/>
                </a:cubicBezTo>
                <a:lnTo>
                  <a:pt x="126520" y="133278"/>
                </a:lnTo>
                <a:cubicBezTo>
                  <a:pt x="125073" y="135082"/>
                  <a:pt x="122179" y="135804"/>
                  <a:pt x="120370" y="134360"/>
                </a:cubicBezTo>
                <a:cubicBezTo>
                  <a:pt x="118199" y="132917"/>
                  <a:pt x="117475" y="130031"/>
                  <a:pt x="118922" y="128227"/>
                </a:cubicBezTo>
                <a:lnTo>
                  <a:pt x="134118" y="106219"/>
                </a:lnTo>
                <a:cubicBezTo>
                  <a:pt x="138098" y="100085"/>
                  <a:pt x="144610" y="96838"/>
                  <a:pt x="151846" y="96838"/>
                </a:cubicBezTo>
                <a:close/>
                <a:moveTo>
                  <a:pt x="23401" y="62976"/>
                </a:moveTo>
                <a:lnTo>
                  <a:pt x="49682" y="256684"/>
                </a:lnTo>
                <a:lnTo>
                  <a:pt x="248769" y="256324"/>
                </a:lnTo>
                <a:lnTo>
                  <a:pt x="275049" y="62976"/>
                </a:lnTo>
                <a:lnTo>
                  <a:pt x="23401" y="62976"/>
                </a:lnTo>
                <a:close/>
                <a:moveTo>
                  <a:pt x="4680" y="53975"/>
                </a:moveTo>
                <a:lnTo>
                  <a:pt x="18361" y="53975"/>
                </a:lnTo>
                <a:lnTo>
                  <a:pt x="280450" y="53975"/>
                </a:lnTo>
                <a:lnTo>
                  <a:pt x="293770" y="53975"/>
                </a:lnTo>
                <a:cubicBezTo>
                  <a:pt x="296290" y="53975"/>
                  <a:pt x="298090" y="55775"/>
                  <a:pt x="298090" y="58656"/>
                </a:cubicBezTo>
                <a:cubicBezTo>
                  <a:pt x="298090" y="61176"/>
                  <a:pt x="296290" y="62976"/>
                  <a:pt x="293770" y="62976"/>
                </a:cubicBezTo>
                <a:lnTo>
                  <a:pt x="284050" y="62976"/>
                </a:lnTo>
                <a:lnTo>
                  <a:pt x="252729" y="294130"/>
                </a:lnTo>
                <a:cubicBezTo>
                  <a:pt x="252369" y="296290"/>
                  <a:pt x="250569" y="298090"/>
                  <a:pt x="248409" y="298090"/>
                </a:cubicBezTo>
                <a:lnTo>
                  <a:pt x="50042" y="298090"/>
                </a:lnTo>
                <a:cubicBezTo>
                  <a:pt x="47882" y="298090"/>
                  <a:pt x="46082" y="296290"/>
                  <a:pt x="45722" y="294130"/>
                </a:cubicBezTo>
                <a:lnTo>
                  <a:pt x="14401" y="62976"/>
                </a:lnTo>
                <a:lnTo>
                  <a:pt x="4680" y="62976"/>
                </a:lnTo>
                <a:cubicBezTo>
                  <a:pt x="2160" y="62976"/>
                  <a:pt x="0" y="61176"/>
                  <a:pt x="0" y="58656"/>
                </a:cubicBezTo>
                <a:cubicBezTo>
                  <a:pt x="0" y="55775"/>
                  <a:pt x="2160" y="53975"/>
                  <a:pt x="4680" y="53975"/>
                </a:cubicBezTo>
                <a:close/>
                <a:moveTo>
                  <a:pt x="115096" y="8949"/>
                </a:moveTo>
                <a:cubicBezTo>
                  <a:pt x="107895" y="8949"/>
                  <a:pt x="101775" y="15393"/>
                  <a:pt x="101775" y="22552"/>
                </a:cubicBezTo>
                <a:lnTo>
                  <a:pt x="101775" y="26848"/>
                </a:lnTo>
                <a:lnTo>
                  <a:pt x="203303" y="26848"/>
                </a:lnTo>
                <a:lnTo>
                  <a:pt x="203303" y="22552"/>
                </a:lnTo>
                <a:cubicBezTo>
                  <a:pt x="203303" y="15393"/>
                  <a:pt x="197543" y="8949"/>
                  <a:pt x="189982" y="8949"/>
                </a:cubicBezTo>
                <a:lnTo>
                  <a:pt x="115096" y="8949"/>
                </a:lnTo>
                <a:close/>
                <a:moveTo>
                  <a:pt x="115096" y="0"/>
                </a:moveTo>
                <a:lnTo>
                  <a:pt x="189982" y="0"/>
                </a:lnTo>
                <a:cubicBezTo>
                  <a:pt x="202223" y="0"/>
                  <a:pt x="212664" y="10381"/>
                  <a:pt x="212664" y="22552"/>
                </a:cubicBezTo>
                <a:lnTo>
                  <a:pt x="212664" y="26848"/>
                </a:lnTo>
                <a:lnTo>
                  <a:pt x="281070" y="26848"/>
                </a:lnTo>
                <a:cubicBezTo>
                  <a:pt x="283230" y="26848"/>
                  <a:pt x="285390" y="28996"/>
                  <a:pt x="285390" y="31501"/>
                </a:cubicBezTo>
                <a:cubicBezTo>
                  <a:pt x="285390" y="34007"/>
                  <a:pt x="283230" y="36155"/>
                  <a:pt x="281070" y="36155"/>
                </a:cubicBezTo>
                <a:lnTo>
                  <a:pt x="207984" y="36155"/>
                </a:lnTo>
                <a:lnTo>
                  <a:pt x="97454" y="36155"/>
                </a:lnTo>
                <a:lnTo>
                  <a:pt x="18968" y="36155"/>
                </a:lnTo>
                <a:cubicBezTo>
                  <a:pt x="16447" y="36155"/>
                  <a:pt x="14287" y="34007"/>
                  <a:pt x="14287" y="31501"/>
                </a:cubicBezTo>
                <a:cubicBezTo>
                  <a:pt x="14287" y="28996"/>
                  <a:pt x="16447" y="26848"/>
                  <a:pt x="18968" y="26848"/>
                </a:cubicBezTo>
                <a:lnTo>
                  <a:pt x="92774" y="26848"/>
                </a:lnTo>
                <a:lnTo>
                  <a:pt x="92774" y="22552"/>
                </a:lnTo>
                <a:cubicBezTo>
                  <a:pt x="92774" y="10381"/>
                  <a:pt x="102855" y="0"/>
                  <a:pt x="115096" y="0"/>
                </a:cubicBezTo>
                <a:close/>
              </a:path>
            </a:pathLst>
          </a:custGeom>
          <a:solidFill>
            <a:schemeClr val="accent6">
              <a:lumMod val="75000"/>
            </a:schemeClr>
          </a:solidFill>
          <a:ln>
            <a:noFill/>
          </a:ln>
          <a:effectLst/>
        </p:spPr>
        <p:txBody>
          <a:bodyPr anchor="ctr"/>
          <a:lstStyle/>
          <a:p>
            <a:endParaRPr lang="en-US" sz="603" dirty="0">
              <a:latin typeface="Lato Light" panose="020F0502020204030203" pitchFamily="34" charset="0"/>
            </a:endParaRPr>
          </a:p>
        </p:txBody>
      </p:sp>
      <p:sp>
        <p:nvSpPr>
          <p:cNvPr id="26" name="Freeform 677">
            <a:extLst>
              <a:ext uri="{FF2B5EF4-FFF2-40B4-BE49-F238E27FC236}">
                <a16:creationId xmlns:a16="http://schemas.microsoft.com/office/drawing/2014/main" id="{BCBEAA3E-E038-49B4-86CD-48BB0F05DD1E}"/>
              </a:ext>
            </a:extLst>
          </p:cNvPr>
          <p:cNvSpPr>
            <a:spLocks noChangeArrowheads="1"/>
          </p:cNvSpPr>
          <p:nvPr/>
        </p:nvSpPr>
        <p:spPr bwMode="auto">
          <a:xfrm>
            <a:off x="3849586" y="6705385"/>
            <a:ext cx="797393" cy="651237"/>
          </a:xfrm>
          <a:custGeom>
            <a:avLst/>
            <a:gdLst>
              <a:gd name="T0" fmla="*/ 2019513 w 298091"/>
              <a:gd name="T1" fmla="*/ 1724298 h 286979"/>
              <a:gd name="T2" fmla="*/ 2070516 w 298091"/>
              <a:gd name="T3" fmla="*/ 1775154 h 286979"/>
              <a:gd name="T4" fmla="*/ 1658673 w 298091"/>
              <a:gd name="T5" fmla="*/ 2185953 h 286979"/>
              <a:gd name="T6" fmla="*/ 1607681 w 298091"/>
              <a:gd name="T7" fmla="*/ 2135088 h 286979"/>
              <a:gd name="T8" fmla="*/ 1658673 w 298091"/>
              <a:gd name="T9" fmla="*/ 2084232 h 286979"/>
              <a:gd name="T10" fmla="*/ 1968538 w 298091"/>
              <a:gd name="T11" fmla="*/ 1775154 h 286979"/>
              <a:gd name="T12" fmla="*/ 2019513 w 298091"/>
              <a:gd name="T13" fmla="*/ 1724298 h 286979"/>
              <a:gd name="T14" fmla="*/ 87339 w 298091"/>
              <a:gd name="T15" fmla="*/ 1297113 h 286979"/>
              <a:gd name="T16" fmla="*/ 123059 w 298091"/>
              <a:gd name="T17" fmla="*/ 1355516 h 286979"/>
              <a:gd name="T18" fmla="*/ 103204 w 298091"/>
              <a:gd name="T19" fmla="*/ 1624180 h 286979"/>
              <a:gd name="T20" fmla="*/ 516034 w 298091"/>
              <a:gd name="T21" fmla="*/ 2655978 h 286979"/>
              <a:gd name="T22" fmla="*/ 512077 w 298091"/>
              <a:gd name="T23" fmla="*/ 2722177 h 286979"/>
              <a:gd name="T24" fmla="*/ 480311 w 298091"/>
              <a:gd name="T25" fmla="*/ 2737742 h 286979"/>
              <a:gd name="T26" fmla="*/ 440622 w 298091"/>
              <a:gd name="T27" fmla="*/ 2722177 h 286979"/>
              <a:gd name="T28" fmla="*/ 0 w 298091"/>
              <a:gd name="T29" fmla="*/ 1624180 h 286979"/>
              <a:gd name="T30" fmla="*/ 27789 w 298091"/>
              <a:gd name="T31" fmla="*/ 1339943 h 286979"/>
              <a:gd name="T32" fmla="*/ 87339 w 298091"/>
              <a:gd name="T33" fmla="*/ 1297113 h 286979"/>
              <a:gd name="T34" fmla="*/ 1640304 w 298091"/>
              <a:gd name="T35" fmla="*/ 797718 h 286979"/>
              <a:gd name="T36" fmla="*/ 1027215 w 298091"/>
              <a:gd name="T37" fmla="*/ 1783996 h 286979"/>
              <a:gd name="T38" fmla="*/ 1640304 w 298091"/>
              <a:gd name="T39" fmla="*/ 2394559 h 286979"/>
              <a:gd name="T40" fmla="*/ 2249493 w 298091"/>
              <a:gd name="T41" fmla="*/ 1783996 h 286979"/>
              <a:gd name="T42" fmla="*/ 1640304 w 298091"/>
              <a:gd name="T43" fmla="*/ 797718 h 286979"/>
              <a:gd name="T44" fmla="*/ 1605171 w 298091"/>
              <a:gd name="T45" fmla="*/ 688127 h 286979"/>
              <a:gd name="T46" fmla="*/ 1671548 w 298091"/>
              <a:gd name="T47" fmla="*/ 688127 h 286979"/>
              <a:gd name="T48" fmla="*/ 2347132 w 298091"/>
              <a:gd name="T49" fmla="*/ 1783996 h 286979"/>
              <a:gd name="T50" fmla="*/ 1640304 w 298091"/>
              <a:gd name="T51" fmla="*/ 2496328 h 286979"/>
              <a:gd name="T52" fmla="*/ 933490 w 298091"/>
              <a:gd name="T53" fmla="*/ 1783996 h 286979"/>
              <a:gd name="T54" fmla="*/ 1605171 w 298091"/>
              <a:gd name="T55" fmla="*/ 688127 h 286979"/>
              <a:gd name="T56" fmla="*/ 2527814 w 298091"/>
              <a:gd name="T57" fmla="*/ 636297 h 286979"/>
              <a:gd name="T58" fmla="*/ 2952125 w 298091"/>
              <a:gd name="T59" fmla="*/ 1604761 h 286979"/>
              <a:gd name="T60" fmla="*/ 2901060 w 298091"/>
              <a:gd name="T61" fmla="*/ 1651429 h 286979"/>
              <a:gd name="T62" fmla="*/ 2853916 w 298091"/>
              <a:gd name="T63" fmla="*/ 1604761 h 286979"/>
              <a:gd name="T64" fmla="*/ 2461025 w 298091"/>
              <a:gd name="T65" fmla="*/ 710205 h 286979"/>
              <a:gd name="T66" fmla="*/ 2457104 w 298091"/>
              <a:gd name="T67" fmla="*/ 640190 h 286979"/>
              <a:gd name="T68" fmla="*/ 2527814 w 298091"/>
              <a:gd name="T69" fmla="*/ 636297 h 286979"/>
              <a:gd name="T70" fmla="*/ 1618807 w 298091"/>
              <a:gd name="T71" fmla="*/ 293139 h 286979"/>
              <a:gd name="T72" fmla="*/ 1665708 w 298091"/>
              <a:gd name="T73" fmla="*/ 343983 h 286979"/>
              <a:gd name="T74" fmla="*/ 1618807 w 298091"/>
              <a:gd name="T75" fmla="*/ 390902 h 286979"/>
              <a:gd name="T76" fmla="*/ 391584 w 298091"/>
              <a:gd name="T77" fmla="*/ 1618877 h 286979"/>
              <a:gd name="T78" fmla="*/ 1618807 w 298091"/>
              <a:gd name="T79" fmla="*/ 2842962 h 286979"/>
              <a:gd name="T80" fmla="*/ 2451284 w 298091"/>
              <a:gd name="T81" fmla="*/ 2518362 h 286979"/>
              <a:gd name="T82" fmla="*/ 2517723 w 298091"/>
              <a:gd name="T83" fmla="*/ 2522279 h 286979"/>
              <a:gd name="T84" fmla="*/ 2517723 w 298091"/>
              <a:gd name="T85" fmla="*/ 2588758 h 286979"/>
              <a:gd name="T86" fmla="*/ 1618807 w 298091"/>
              <a:gd name="T87" fmla="*/ 2944638 h 286979"/>
              <a:gd name="T88" fmla="*/ 293877 w 298091"/>
              <a:gd name="T89" fmla="*/ 1618877 h 286979"/>
              <a:gd name="T90" fmla="*/ 1618807 w 298091"/>
              <a:gd name="T91" fmla="*/ 293139 h 286979"/>
              <a:gd name="T92" fmla="*/ 1628750 w 298091"/>
              <a:gd name="T93" fmla="*/ 0 h 286979"/>
              <a:gd name="T94" fmla="*/ 3246038 w 298091"/>
              <a:gd name="T95" fmla="*/ 1615101 h 286979"/>
              <a:gd name="T96" fmla="*/ 2226448 w 298091"/>
              <a:gd name="T97" fmla="*/ 3117082 h 286979"/>
              <a:gd name="T98" fmla="*/ 2210825 w 298091"/>
              <a:gd name="T99" fmla="*/ 3117082 h 286979"/>
              <a:gd name="T100" fmla="*/ 2163939 w 298091"/>
              <a:gd name="T101" fmla="*/ 3085870 h 286979"/>
              <a:gd name="T102" fmla="*/ 2191287 w 298091"/>
              <a:gd name="T103" fmla="*/ 3023449 h 286979"/>
              <a:gd name="T104" fmla="*/ 3144475 w 298091"/>
              <a:gd name="T105" fmla="*/ 1615101 h 286979"/>
              <a:gd name="T106" fmla="*/ 1628750 w 298091"/>
              <a:gd name="T107" fmla="*/ 97525 h 286979"/>
              <a:gd name="T108" fmla="*/ 1124806 w 298091"/>
              <a:gd name="T109" fmla="*/ 183354 h 286979"/>
              <a:gd name="T110" fmla="*/ 1058407 w 298091"/>
              <a:gd name="T111" fmla="*/ 152159 h 286979"/>
              <a:gd name="T112" fmla="*/ 1089668 w 298091"/>
              <a:gd name="T113" fmla="*/ 89723 h 286979"/>
              <a:gd name="T114" fmla="*/ 1628750 w 298091"/>
              <a:gd name="T115" fmla="*/ 0 h 2869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8091" h="286979">
                <a:moveTo>
                  <a:pt x="185457" y="158750"/>
                </a:moveTo>
                <a:cubicBezTo>
                  <a:pt x="187979" y="158750"/>
                  <a:pt x="190140" y="160911"/>
                  <a:pt x="190140" y="163433"/>
                </a:cubicBezTo>
                <a:cubicBezTo>
                  <a:pt x="190140" y="184324"/>
                  <a:pt x="172851" y="201253"/>
                  <a:pt x="152320" y="201253"/>
                </a:cubicBezTo>
                <a:cubicBezTo>
                  <a:pt x="149798" y="201253"/>
                  <a:pt x="147637" y="199092"/>
                  <a:pt x="147637" y="196570"/>
                </a:cubicBezTo>
                <a:cubicBezTo>
                  <a:pt x="147637" y="194049"/>
                  <a:pt x="149798" y="191888"/>
                  <a:pt x="152320" y="191888"/>
                </a:cubicBezTo>
                <a:cubicBezTo>
                  <a:pt x="167808" y="191888"/>
                  <a:pt x="180775" y="179281"/>
                  <a:pt x="180775" y="163433"/>
                </a:cubicBezTo>
                <a:cubicBezTo>
                  <a:pt x="180775" y="160911"/>
                  <a:pt x="182936" y="158750"/>
                  <a:pt x="185457" y="158750"/>
                </a:cubicBezTo>
                <a:close/>
                <a:moveTo>
                  <a:pt x="8020" y="119421"/>
                </a:moveTo>
                <a:cubicBezTo>
                  <a:pt x="10207" y="120138"/>
                  <a:pt x="12029" y="122648"/>
                  <a:pt x="11300" y="124798"/>
                </a:cubicBezTo>
                <a:cubicBezTo>
                  <a:pt x="10207" y="133043"/>
                  <a:pt x="9478" y="141288"/>
                  <a:pt x="9478" y="149533"/>
                </a:cubicBezTo>
                <a:cubicBezTo>
                  <a:pt x="9478" y="184663"/>
                  <a:pt x="22965" y="218359"/>
                  <a:pt x="47389" y="244527"/>
                </a:cubicBezTo>
                <a:cubicBezTo>
                  <a:pt x="48847" y="246319"/>
                  <a:pt x="48847" y="249187"/>
                  <a:pt x="47025" y="250621"/>
                </a:cubicBezTo>
                <a:cubicBezTo>
                  <a:pt x="46296" y="251696"/>
                  <a:pt x="45202" y="252055"/>
                  <a:pt x="44108" y="252055"/>
                </a:cubicBezTo>
                <a:cubicBezTo>
                  <a:pt x="42650" y="252055"/>
                  <a:pt x="41557" y="251696"/>
                  <a:pt x="40463" y="250621"/>
                </a:cubicBezTo>
                <a:cubicBezTo>
                  <a:pt x="14581" y="223019"/>
                  <a:pt x="0" y="187172"/>
                  <a:pt x="0" y="149533"/>
                </a:cubicBezTo>
                <a:cubicBezTo>
                  <a:pt x="0" y="140571"/>
                  <a:pt x="1093" y="131968"/>
                  <a:pt x="2552" y="123364"/>
                </a:cubicBezTo>
                <a:cubicBezTo>
                  <a:pt x="2916" y="120855"/>
                  <a:pt x="5103" y="119063"/>
                  <a:pt x="8020" y="119421"/>
                </a:cubicBezTo>
                <a:close/>
                <a:moveTo>
                  <a:pt x="150633" y="73443"/>
                </a:moveTo>
                <a:cubicBezTo>
                  <a:pt x="138440" y="85334"/>
                  <a:pt x="94331" y="132178"/>
                  <a:pt x="94331" y="164247"/>
                </a:cubicBezTo>
                <a:cubicBezTo>
                  <a:pt x="94331" y="195236"/>
                  <a:pt x="119793" y="220459"/>
                  <a:pt x="150633" y="220459"/>
                </a:cubicBezTo>
                <a:cubicBezTo>
                  <a:pt x="181474" y="220459"/>
                  <a:pt x="206576" y="195236"/>
                  <a:pt x="206576" y="164247"/>
                </a:cubicBezTo>
                <a:cubicBezTo>
                  <a:pt x="206576" y="131817"/>
                  <a:pt x="162826" y="85334"/>
                  <a:pt x="150633" y="73443"/>
                </a:cubicBezTo>
                <a:close/>
                <a:moveTo>
                  <a:pt x="147406" y="63354"/>
                </a:moveTo>
                <a:cubicBezTo>
                  <a:pt x="149199" y="61913"/>
                  <a:pt x="151709" y="61913"/>
                  <a:pt x="153502" y="63354"/>
                </a:cubicBezTo>
                <a:cubicBezTo>
                  <a:pt x="156012" y="65877"/>
                  <a:pt x="215542" y="122809"/>
                  <a:pt x="215542" y="164247"/>
                </a:cubicBezTo>
                <a:cubicBezTo>
                  <a:pt x="215542" y="200281"/>
                  <a:pt x="186494" y="229828"/>
                  <a:pt x="150633" y="229828"/>
                </a:cubicBezTo>
                <a:cubicBezTo>
                  <a:pt x="114772" y="229828"/>
                  <a:pt x="85725" y="200281"/>
                  <a:pt x="85725" y="164247"/>
                </a:cubicBezTo>
                <a:cubicBezTo>
                  <a:pt x="85725" y="123169"/>
                  <a:pt x="144895" y="66237"/>
                  <a:pt x="147406" y="63354"/>
                </a:cubicBezTo>
                <a:close/>
                <a:moveTo>
                  <a:pt x="232135" y="58582"/>
                </a:moveTo>
                <a:cubicBezTo>
                  <a:pt x="256670" y="81499"/>
                  <a:pt x="271101" y="114085"/>
                  <a:pt x="271101" y="147745"/>
                </a:cubicBezTo>
                <a:cubicBezTo>
                  <a:pt x="271101" y="150251"/>
                  <a:pt x="269297" y="152042"/>
                  <a:pt x="266411" y="152042"/>
                </a:cubicBezTo>
                <a:cubicBezTo>
                  <a:pt x="264246" y="152042"/>
                  <a:pt x="262081" y="150251"/>
                  <a:pt x="262081" y="147745"/>
                </a:cubicBezTo>
                <a:cubicBezTo>
                  <a:pt x="262081" y="116592"/>
                  <a:pt x="249093" y="86513"/>
                  <a:pt x="226002" y="65386"/>
                </a:cubicBezTo>
                <a:cubicBezTo>
                  <a:pt x="223837" y="63595"/>
                  <a:pt x="223837" y="60731"/>
                  <a:pt x="225641" y="58940"/>
                </a:cubicBezTo>
                <a:cubicBezTo>
                  <a:pt x="227445" y="57150"/>
                  <a:pt x="230331" y="57150"/>
                  <a:pt x="232135" y="58582"/>
                </a:cubicBezTo>
                <a:close/>
                <a:moveTo>
                  <a:pt x="148659" y="26988"/>
                </a:moveTo>
                <a:cubicBezTo>
                  <a:pt x="151171" y="26988"/>
                  <a:pt x="152966" y="29148"/>
                  <a:pt x="152966" y="31669"/>
                </a:cubicBezTo>
                <a:cubicBezTo>
                  <a:pt x="152966" y="33829"/>
                  <a:pt x="151171" y="35989"/>
                  <a:pt x="148659" y="35989"/>
                </a:cubicBezTo>
                <a:cubicBezTo>
                  <a:pt x="86566" y="35989"/>
                  <a:pt x="35960" y="86396"/>
                  <a:pt x="35960" y="149045"/>
                </a:cubicBezTo>
                <a:cubicBezTo>
                  <a:pt x="35960" y="211335"/>
                  <a:pt x="86566" y="261742"/>
                  <a:pt x="148659" y="261742"/>
                </a:cubicBezTo>
                <a:cubicBezTo>
                  <a:pt x="177013" y="261742"/>
                  <a:pt x="203931" y="250940"/>
                  <a:pt x="225107" y="231857"/>
                </a:cubicBezTo>
                <a:cubicBezTo>
                  <a:pt x="226902" y="230057"/>
                  <a:pt x="229414" y="230057"/>
                  <a:pt x="231209" y="232218"/>
                </a:cubicBezTo>
                <a:cubicBezTo>
                  <a:pt x="233003" y="233658"/>
                  <a:pt x="233003" y="236898"/>
                  <a:pt x="231209" y="238338"/>
                </a:cubicBezTo>
                <a:cubicBezTo>
                  <a:pt x="208597" y="259221"/>
                  <a:pt x="179166" y="271103"/>
                  <a:pt x="148659" y="271103"/>
                </a:cubicBezTo>
                <a:cubicBezTo>
                  <a:pt x="81542" y="271103"/>
                  <a:pt x="26987" y="216375"/>
                  <a:pt x="26987" y="149045"/>
                </a:cubicBezTo>
                <a:cubicBezTo>
                  <a:pt x="26987" y="81716"/>
                  <a:pt x="81542" y="26988"/>
                  <a:pt x="148659" y="26988"/>
                </a:cubicBezTo>
                <a:close/>
                <a:moveTo>
                  <a:pt x="149572" y="0"/>
                </a:moveTo>
                <a:cubicBezTo>
                  <a:pt x="231365" y="0"/>
                  <a:pt x="298091" y="66447"/>
                  <a:pt x="298091" y="148697"/>
                </a:cubicBezTo>
                <a:cubicBezTo>
                  <a:pt x="298091" y="209757"/>
                  <a:pt x="261141" y="263992"/>
                  <a:pt x="204460" y="286979"/>
                </a:cubicBezTo>
                <a:cubicBezTo>
                  <a:pt x="204101" y="286979"/>
                  <a:pt x="203384" y="286979"/>
                  <a:pt x="203025" y="286979"/>
                </a:cubicBezTo>
                <a:cubicBezTo>
                  <a:pt x="201231" y="286979"/>
                  <a:pt x="199437" y="285901"/>
                  <a:pt x="198720" y="284106"/>
                </a:cubicBezTo>
                <a:cubicBezTo>
                  <a:pt x="197644" y="281951"/>
                  <a:pt x="199079" y="279077"/>
                  <a:pt x="201231" y="278359"/>
                </a:cubicBezTo>
                <a:cubicBezTo>
                  <a:pt x="254684" y="257168"/>
                  <a:pt x="288764" y="205806"/>
                  <a:pt x="288764" y="148697"/>
                </a:cubicBezTo>
                <a:cubicBezTo>
                  <a:pt x="288764" y="71475"/>
                  <a:pt x="226343" y="8979"/>
                  <a:pt x="149572" y="8979"/>
                </a:cubicBezTo>
                <a:cubicBezTo>
                  <a:pt x="133429" y="8979"/>
                  <a:pt x="118003" y="11493"/>
                  <a:pt x="103294" y="16881"/>
                </a:cubicBezTo>
                <a:cubicBezTo>
                  <a:pt x="100783" y="17599"/>
                  <a:pt x="98272" y="16163"/>
                  <a:pt x="97196" y="14008"/>
                </a:cubicBezTo>
                <a:cubicBezTo>
                  <a:pt x="96837" y="11853"/>
                  <a:pt x="97913" y="8979"/>
                  <a:pt x="100066" y="8261"/>
                </a:cubicBezTo>
                <a:cubicBezTo>
                  <a:pt x="115850" y="2514"/>
                  <a:pt x="132352" y="0"/>
                  <a:pt x="149572" y="0"/>
                </a:cubicBezTo>
                <a:close/>
              </a:path>
            </a:pathLst>
          </a:custGeom>
          <a:solidFill>
            <a:schemeClr val="accent3"/>
          </a:solidFill>
          <a:ln>
            <a:noFill/>
          </a:ln>
          <a:effectLst/>
        </p:spPr>
        <p:txBody>
          <a:bodyPr anchor="ctr"/>
          <a:lstStyle/>
          <a:p>
            <a:endParaRPr lang="en-US" sz="603" dirty="0">
              <a:latin typeface="Lato Light" panose="020F0502020204030203" pitchFamily="34" charset="0"/>
            </a:endParaRPr>
          </a:p>
        </p:txBody>
      </p:sp>
      <p:sp>
        <p:nvSpPr>
          <p:cNvPr id="27" name="Freeform 678">
            <a:extLst>
              <a:ext uri="{FF2B5EF4-FFF2-40B4-BE49-F238E27FC236}">
                <a16:creationId xmlns:a16="http://schemas.microsoft.com/office/drawing/2014/main" id="{C53A4606-8381-4F05-AC9D-F9ABBC5081E6}"/>
              </a:ext>
            </a:extLst>
          </p:cNvPr>
          <p:cNvSpPr>
            <a:spLocks noChangeArrowheads="1"/>
          </p:cNvSpPr>
          <p:nvPr/>
        </p:nvSpPr>
        <p:spPr bwMode="auto">
          <a:xfrm>
            <a:off x="9544677" y="6700950"/>
            <a:ext cx="797392" cy="669106"/>
          </a:xfrm>
          <a:custGeom>
            <a:avLst/>
            <a:gdLst>
              <a:gd name="T0" fmla="*/ 2528593 w 297391"/>
              <a:gd name="T1" fmla="*/ 1763070 h 294625"/>
              <a:gd name="T2" fmla="*/ 2580027 w 297391"/>
              <a:gd name="T3" fmla="*/ 1814451 h 294625"/>
              <a:gd name="T4" fmla="*/ 1994492 w 297391"/>
              <a:gd name="T5" fmla="*/ 2846064 h 294625"/>
              <a:gd name="T6" fmla="*/ 1978648 w 297391"/>
              <a:gd name="T7" fmla="*/ 2850013 h 294625"/>
              <a:gd name="T8" fmla="*/ 1931175 w 297391"/>
              <a:gd name="T9" fmla="*/ 2814450 h 294625"/>
              <a:gd name="T10" fmla="*/ 1958876 w 297391"/>
              <a:gd name="T11" fmla="*/ 2751203 h 294625"/>
              <a:gd name="T12" fmla="*/ 2481116 w 297391"/>
              <a:gd name="T13" fmla="*/ 1814451 h 294625"/>
              <a:gd name="T14" fmla="*/ 2528593 w 297391"/>
              <a:gd name="T15" fmla="*/ 1763070 h 294625"/>
              <a:gd name="T16" fmla="*/ 1961947 w 297391"/>
              <a:gd name="T17" fmla="*/ 1174191 h 294625"/>
              <a:gd name="T18" fmla="*/ 1067639 w 297391"/>
              <a:gd name="T19" fmla="*/ 1629168 h 294625"/>
              <a:gd name="T20" fmla="*/ 1961947 w 297391"/>
              <a:gd name="T21" fmla="*/ 3111713 h 294625"/>
              <a:gd name="T22" fmla="*/ 2852310 w 297391"/>
              <a:gd name="T23" fmla="*/ 1629168 h 294625"/>
              <a:gd name="T24" fmla="*/ 1961947 w 297391"/>
              <a:gd name="T25" fmla="*/ 1174191 h 294625"/>
              <a:gd name="T26" fmla="*/ 212903 w 297391"/>
              <a:gd name="T27" fmla="*/ 695709 h 294625"/>
              <a:gd name="T28" fmla="*/ 695680 w 297391"/>
              <a:gd name="T29" fmla="*/ 1699754 h 294625"/>
              <a:gd name="T30" fmla="*/ 913318 w 297391"/>
              <a:gd name="T31" fmla="*/ 2060595 h 294625"/>
              <a:gd name="T32" fmla="*/ 1028067 w 297391"/>
              <a:gd name="T33" fmla="*/ 2107659 h 294625"/>
              <a:gd name="T34" fmla="*/ 964767 w 297391"/>
              <a:gd name="T35" fmla="*/ 1589937 h 294625"/>
              <a:gd name="T36" fmla="*/ 1004333 w 297391"/>
              <a:gd name="T37" fmla="*/ 1542880 h 294625"/>
              <a:gd name="T38" fmla="*/ 1182401 w 297391"/>
              <a:gd name="T39" fmla="*/ 1495821 h 294625"/>
              <a:gd name="T40" fmla="*/ 212903 w 297391"/>
              <a:gd name="T41" fmla="*/ 695709 h 294625"/>
              <a:gd name="T42" fmla="*/ 315789 w 297391"/>
              <a:gd name="T43" fmla="*/ 629023 h 294625"/>
              <a:gd name="T44" fmla="*/ 1277371 w 297391"/>
              <a:gd name="T45" fmla="*/ 1460509 h 294625"/>
              <a:gd name="T46" fmla="*/ 1669114 w 297391"/>
              <a:gd name="T47" fmla="*/ 1272240 h 294625"/>
              <a:gd name="T48" fmla="*/ 1510843 w 297391"/>
              <a:gd name="T49" fmla="*/ 1040855 h 294625"/>
              <a:gd name="T50" fmla="*/ 315789 w 297391"/>
              <a:gd name="T51" fmla="*/ 629023 h 294625"/>
              <a:gd name="T52" fmla="*/ 3042248 w 297391"/>
              <a:gd name="T53" fmla="*/ 248586 h 294625"/>
              <a:gd name="T54" fmla="*/ 1609763 w 297391"/>
              <a:gd name="T55" fmla="*/ 1001628 h 294625"/>
              <a:gd name="T56" fmla="*/ 1748267 w 297391"/>
              <a:gd name="T57" fmla="*/ 1217332 h 294625"/>
              <a:gd name="T58" fmla="*/ 1926344 w 297391"/>
              <a:gd name="T59" fmla="*/ 1076151 h 294625"/>
              <a:gd name="T60" fmla="*/ 1993615 w 297391"/>
              <a:gd name="T61" fmla="*/ 1076151 h 294625"/>
              <a:gd name="T62" fmla="*/ 2234996 w 297391"/>
              <a:gd name="T63" fmla="*/ 1260488 h 294625"/>
              <a:gd name="T64" fmla="*/ 3042248 w 297391"/>
              <a:gd name="T65" fmla="*/ 248586 h 294625"/>
              <a:gd name="T66" fmla="*/ 2154370 w 297391"/>
              <a:gd name="T67" fmla="*/ 103961 h 294625"/>
              <a:gd name="T68" fmla="*/ 1281324 w 297391"/>
              <a:gd name="T69" fmla="*/ 389783 h 294625"/>
              <a:gd name="T70" fmla="*/ 1028067 w 297391"/>
              <a:gd name="T71" fmla="*/ 636873 h 294625"/>
              <a:gd name="T72" fmla="*/ 1542507 w 297391"/>
              <a:gd name="T73" fmla="*/ 931027 h 294625"/>
              <a:gd name="T74" fmla="*/ 2959146 w 297391"/>
              <a:gd name="T75" fmla="*/ 162298 h 294625"/>
              <a:gd name="T76" fmla="*/ 2154370 w 297391"/>
              <a:gd name="T77" fmla="*/ 103961 h 294625"/>
              <a:gd name="T78" fmla="*/ 2480351 w 297391"/>
              <a:gd name="T79" fmla="*/ 4431 h 294625"/>
              <a:gd name="T80" fmla="*/ 3240113 w 297391"/>
              <a:gd name="T81" fmla="*/ 126999 h 294625"/>
              <a:gd name="T82" fmla="*/ 3275731 w 297391"/>
              <a:gd name="T83" fmla="*/ 166230 h 294625"/>
              <a:gd name="T84" fmla="*/ 3251980 w 297391"/>
              <a:gd name="T85" fmla="*/ 213287 h 294625"/>
              <a:gd name="T86" fmla="*/ 2318098 w 297391"/>
              <a:gd name="T87" fmla="*/ 1311471 h 294625"/>
              <a:gd name="T88" fmla="*/ 2915630 w 297391"/>
              <a:gd name="T89" fmla="*/ 1542880 h 294625"/>
              <a:gd name="T90" fmla="*/ 2955196 w 297391"/>
              <a:gd name="T91" fmla="*/ 1589937 h 294625"/>
              <a:gd name="T92" fmla="*/ 1977780 w 297391"/>
              <a:gd name="T93" fmla="*/ 3209766 h 294625"/>
              <a:gd name="T94" fmla="*/ 1961947 w 297391"/>
              <a:gd name="T95" fmla="*/ 3213701 h 294625"/>
              <a:gd name="T96" fmla="*/ 1942177 w 297391"/>
              <a:gd name="T97" fmla="*/ 3209766 h 294625"/>
              <a:gd name="T98" fmla="*/ 1059720 w 297391"/>
              <a:gd name="T99" fmla="*/ 2213556 h 294625"/>
              <a:gd name="T100" fmla="*/ 861877 w 297391"/>
              <a:gd name="T101" fmla="*/ 2146883 h 294625"/>
              <a:gd name="T102" fmla="*/ 600696 w 297391"/>
              <a:gd name="T103" fmla="*/ 1719369 h 294625"/>
              <a:gd name="T104" fmla="*/ 15054 w 297391"/>
              <a:gd name="T105" fmla="*/ 625095 h 294625"/>
              <a:gd name="T106" fmla="*/ 3171 w 297391"/>
              <a:gd name="T107" fmla="*/ 574114 h 294625"/>
              <a:gd name="T108" fmla="*/ 42750 w 297391"/>
              <a:gd name="T109" fmla="*/ 538820 h 294625"/>
              <a:gd name="T110" fmla="*/ 925184 w 297391"/>
              <a:gd name="T111" fmla="*/ 609414 h 294625"/>
              <a:gd name="T112" fmla="*/ 1221974 w 297391"/>
              <a:gd name="T113" fmla="*/ 311339 h 294625"/>
              <a:gd name="T114" fmla="*/ 2480351 w 297391"/>
              <a:gd name="T115" fmla="*/ 4431 h 29462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7391" h="294625">
                <a:moveTo>
                  <a:pt x="229493" y="161634"/>
                </a:moveTo>
                <a:cubicBezTo>
                  <a:pt x="232007" y="161634"/>
                  <a:pt x="234161" y="163808"/>
                  <a:pt x="234161" y="166345"/>
                </a:cubicBezTo>
                <a:cubicBezTo>
                  <a:pt x="234161" y="239542"/>
                  <a:pt x="181736" y="260559"/>
                  <a:pt x="181018" y="260921"/>
                </a:cubicBezTo>
                <a:cubicBezTo>
                  <a:pt x="180659" y="260921"/>
                  <a:pt x="179940" y="261284"/>
                  <a:pt x="179581" y="261284"/>
                </a:cubicBezTo>
                <a:cubicBezTo>
                  <a:pt x="177786" y="261284"/>
                  <a:pt x="175991" y="259834"/>
                  <a:pt x="175272" y="258023"/>
                </a:cubicBezTo>
                <a:cubicBezTo>
                  <a:pt x="174195" y="255848"/>
                  <a:pt x="175631" y="252949"/>
                  <a:pt x="177786" y="252225"/>
                </a:cubicBezTo>
                <a:cubicBezTo>
                  <a:pt x="179581" y="251500"/>
                  <a:pt x="225184" y="233020"/>
                  <a:pt x="225184" y="166345"/>
                </a:cubicBezTo>
                <a:cubicBezTo>
                  <a:pt x="225184" y="163808"/>
                  <a:pt x="226980" y="161634"/>
                  <a:pt x="229493" y="161634"/>
                </a:cubicBezTo>
                <a:close/>
                <a:moveTo>
                  <a:pt x="178065" y="107648"/>
                </a:moveTo>
                <a:cubicBezTo>
                  <a:pt x="148256" y="135335"/>
                  <a:pt x="109109" y="146482"/>
                  <a:pt x="96898" y="149358"/>
                </a:cubicBezTo>
                <a:cubicBezTo>
                  <a:pt x="98335" y="248600"/>
                  <a:pt x="166573" y="280601"/>
                  <a:pt x="178065" y="285276"/>
                </a:cubicBezTo>
                <a:cubicBezTo>
                  <a:pt x="189199" y="280601"/>
                  <a:pt x="257437" y="248600"/>
                  <a:pt x="258873" y="149358"/>
                </a:cubicBezTo>
                <a:cubicBezTo>
                  <a:pt x="247022" y="146482"/>
                  <a:pt x="207515" y="135335"/>
                  <a:pt x="178065" y="107648"/>
                </a:cubicBezTo>
                <a:close/>
                <a:moveTo>
                  <a:pt x="19323" y="63781"/>
                </a:moveTo>
                <a:cubicBezTo>
                  <a:pt x="33689" y="81040"/>
                  <a:pt x="55956" y="114120"/>
                  <a:pt x="63139" y="155830"/>
                </a:cubicBezTo>
                <a:cubicBezTo>
                  <a:pt x="66012" y="171652"/>
                  <a:pt x="72836" y="182798"/>
                  <a:pt x="82892" y="188911"/>
                </a:cubicBezTo>
                <a:cubicBezTo>
                  <a:pt x="86124" y="191069"/>
                  <a:pt x="89715" y="192507"/>
                  <a:pt x="93307" y="193226"/>
                </a:cubicBezTo>
                <a:cubicBezTo>
                  <a:pt x="89715" y="179203"/>
                  <a:pt x="87561" y="163741"/>
                  <a:pt x="87561" y="145762"/>
                </a:cubicBezTo>
                <a:cubicBezTo>
                  <a:pt x="87561" y="143605"/>
                  <a:pt x="89356" y="141807"/>
                  <a:pt x="91152" y="141448"/>
                </a:cubicBezTo>
                <a:cubicBezTo>
                  <a:pt x="91511" y="141448"/>
                  <a:pt x="97976" y="140009"/>
                  <a:pt x="107314" y="137133"/>
                </a:cubicBezTo>
                <a:cubicBezTo>
                  <a:pt x="93307" y="109805"/>
                  <a:pt x="67808" y="82119"/>
                  <a:pt x="19323" y="63781"/>
                </a:cubicBezTo>
                <a:close/>
                <a:moveTo>
                  <a:pt x="28661" y="57668"/>
                </a:moveTo>
                <a:cubicBezTo>
                  <a:pt x="76427" y="77444"/>
                  <a:pt x="101926" y="105850"/>
                  <a:pt x="115933" y="133897"/>
                </a:cubicBezTo>
                <a:cubicBezTo>
                  <a:pt x="126348" y="130301"/>
                  <a:pt x="138918" y="124548"/>
                  <a:pt x="151488" y="116637"/>
                </a:cubicBezTo>
                <a:cubicBezTo>
                  <a:pt x="148256" y="109805"/>
                  <a:pt x="143587" y="102614"/>
                  <a:pt x="137123" y="95423"/>
                </a:cubicBezTo>
                <a:cubicBezTo>
                  <a:pt x="109828" y="64500"/>
                  <a:pt x="58470" y="58387"/>
                  <a:pt x="28661" y="57668"/>
                </a:cubicBezTo>
                <a:close/>
                <a:moveTo>
                  <a:pt x="276112" y="22790"/>
                </a:moveTo>
                <a:cubicBezTo>
                  <a:pt x="210389" y="33217"/>
                  <a:pt x="170523" y="61264"/>
                  <a:pt x="146101" y="91827"/>
                </a:cubicBezTo>
                <a:cubicBezTo>
                  <a:pt x="151488" y="98659"/>
                  <a:pt x="155798" y="105131"/>
                  <a:pt x="158671" y="111603"/>
                </a:cubicBezTo>
                <a:cubicBezTo>
                  <a:pt x="164418" y="107648"/>
                  <a:pt x="169805" y="103333"/>
                  <a:pt x="174833" y="98659"/>
                </a:cubicBezTo>
                <a:cubicBezTo>
                  <a:pt x="176629" y="96501"/>
                  <a:pt x="179143" y="96501"/>
                  <a:pt x="180939" y="98659"/>
                </a:cubicBezTo>
                <a:cubicBezTo>
                  <a:pt x="187762" y="105131"/>
                  <a:pt x="195304" y="110525"/>
                  <a:pt x="202847" y="115559"/>
                </a:cubicBezTo>
                <a:cubicBezTo>
                  <a:pt x="223677" y="70253"/>
                  <a:pt x="257437" y="38251"/>
                  <a:pt x="276112" y="22790"/>
                </a:cubicBezTo>
                <a:close/>
                <a:moveTo>
                  <a:pt x="195529" y="9531"/>
                </a:moveTo>
                <a:cubicBezTo>
                  <a:pt x="167560" y="11194"/>
                  <a:pt x="138559" y="18115"/>
                  <a:pt x="116292" y="35734"/>
                </a:cubicBezTo>
                <a:cubicBezTo>
                  <a:pt x="106954" y="42926"/>
                  <a:pt x="99412" y="50477"/>
                  <a:pt x="93307" y="58387"/>
                </a:cubicBezTo>
                <a:cubicBezTo>
                  <a:pt x="110546" y="63781"/>
                  <a:pt x="127067" y="72410"/>
                  <a:pt x="139996" y="85355"/>
                </a:cubicBezTo>
                <a:cubicBezTo>
                  <a:pt x="164418" y="54432"/>
                  <a:pt x="204283" y="26385"/>
                  <a:pt x="268570" y="14879"/>
                </a:cubicBezTo>
                <a:cubicBezTo>
                  <a:pt x="250433" y="11463"/>
                  <a:pt x="223497" y="7868"/>
                  <a:pt x="195529" y="9531"/>
                </a:cubicBezTo>
                <a:close/>
                <a:moveTo>
                  <a:pt x="225114" y="406"/>
                </a:moveTo>
                <a:cubicBezTo>
                  <a:pt x="262196" y="2384"/>
                  <a:pt x="291735" y="10924"/>
                  <a:pt x="294070" y="11643"/>
                </a:cubicBezTo>
                <a:cubicBezTo>
                  <a:pt x="295865" y="12003"/>
                  <a:pt x="296943" y="13441"/>
                  <a:pt x="297302" y="15239"/>
                </a:cubicBezTo>
                <a:cubicBezTo>
                  <a:pt x="297661" y="16677"/>
                  <a:pt x="296943" y="18475"/>
                  <a:pt x="295147" y="19554"/>
                </a:cubicBezTo>
                <a:cubicBezTo>
                  <a:pt x="294788" y="19913"/>
                  <a:pt x="239120" y="57668"/>
                  <a:pt x="210389" y="120233"/>
                </a:cubicBezTo>
                <a:cubicBezTo>
                  <a:pt x="237684" y="136054"/>
                  <a:pt x="264261" y="141448"/>
                  <a:pt x="264620" y="141448"/>
                </a:cubicBezTo>
                <a:cubicBezTo>
                  <a:pt x="266775" y="141807"/>
                  <a:pt x="268211" y="143605"/>
                  <a:pt x="268211" y="145762"/>
                </a:cubicBezTo>
                <a:cubicBezTo>
                  <a:pt x="268211" y="261544"/>
                  <a:pt x="180220" y="294265"/>
                  <a:pt x="179502" y="294265"/>
                </a:cubicBezTo>
                <a:cubicBezTo>
                  <a:pt x="178784" y="294625"/>
                  <a:pt x="178425" y="294625"/>
                  <a:pt x="178065" y="294625"/>
                </a:cubicBezTo>
                <a:cubicBezTo>
                  <a:pt x="177347" y="294625"/>
                  <a:pt x="176988" y="294625"/>
                  <a:pt x="176270" y="294265"/>
                </a:cubicBezTo>
                <a:cubicBezTo>
                  <a:pt x="175551" y="294265"/>
                  <a:pt x="118088" y="272691"/>
                  <a:pt x="96180" y="202934"/>
                </a:cubicBezTo>
                <a:cubicBezTo>
                  <a:pt x="90434" y="201856"/>
                  <a:pt x="83969" y="200058"/>
                  <a:pt x="78223" y="196822"/>
                </a:cubicBezTo>
                <a:cubicBezTo>
                  <a:pt x="65653" y="189271"/>
                  <a:pt x="57751" y="175967"/>
                  <a:pt x="54519" y="157628"/>
                </a:cubicBezTo>
                <a:cubicBezTo>
                  <a:pt x="44104" y="99738"/>
                  <a:pt x="2084" y="57668"/>
                  <a:pt x="1366" y="57308"/>
                </a:cubicBezTo>
                <a:cubicBezTo>
                  <a:pt x="288" y="56230"/>
                  <a:pt x="-430" y="54072"/>
                  <a:pt x="288" y="52634"/>
                </a:cubicBezTo>
                <a:cubicBezTo>
                  <a:pt x="647" y="50836"/>
                  <a:pt x="2443" y="49757"/>
                  <a:pt x="3880" y="49398"/>
                </a:cubicBezTo>
                <a:cubicBezTo>
                  <a:pt x="6394" y="49398"/>
                  <a:pt x="45541" y="45443"/>
                  <a:pt x="83969" y="55870"/>
                </a:cubicBezTo>
                <a:cubicBezTo>
                  <a:pt x="90793" y="46521"/>
                  <a:pt x="99412" y="37172"/>
                  <a:pt x="110905" y="28543"/>
                </a:cubicBezTo>
                <a:cubicBezTo>
                  <a:pt x="143408" y="3013"/>
                  <a:pt x="188032" y="-1571"/>
                  <a:pt x="225114" y="406"/>
                </a:cubicBezTo>
                <a:close/>
              </a:path>
            </a:pathLst>
          </a:custGeom>
          <a:solidFill>
            <a:schemeClr val="accent1">
              <a:lumMod val="50000"/>
            </a:schemeClr>
          </a:solidFill>
          <a:ln>
            <a:noFill/>
          </a:ln>
          <a:effectLst/>
        </p:spPr>
        <p:txBody>
          <a:bodyPr anchor="ctr"/>
          <a:lstStyle/>
          <a:p>
            <a:endParaRPr lang="en-US" sz="603" dirty="0">
              <a:latin typeface="Lato Light" panose="020F0502020204030203" pitchFamily="34" charset="0"/>
            </a:endParaRPr>
          </a:p>
        </p:txBody>
      </p:sp>
      <p:sp>
        <p:nvSpPr>
          <p:cNvPr id="28" name="Left-Right Arrow 27">
            <a:extLst>
              <a:ext uri="{FF2B5EF4-FFF2-40B4-BE49-F238E27FC236}">
                <a16:creationId xmlns:a16="http://schemas.microsoft.com/office/drawing/2014/main" id="{CEB66BD3-B615-4C69-96FA-F93CC6750B5D}"/>
              </a:ext>
            </a:extLst>
          </p:cNvPr>
          <p:cNvSpPr/>
          <p:nvPr/>
        </p:nvSpPr>
        <p:spPr>
          <a:xfrm>
            <a:off x="1334359" y="5085217"/>
            <a:ext cx="8867667" cy="511735"/>
          </a:xfrm>
          <a:prstGeom prst="leftRightArrow">
            <a:avLst>
              <a:gd name="adj1" fmla="val 64072"/>
              <a:gd name="adj2"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latin typeface="Lato Light" panose="020F0502020204030203" pitchFamily="34" charset="0"/>
            </a:endParaRPr>
          </a:p>
        </p:txBody>
      </p:sp>
      <p:sp>
        <p:nvSpPr>
          <p:cNvPr id="29" name="TextBox 28">
            <a:extLst>
              <a:ext uri="{FF2B5EF4-FFF2-40B4-BE49-F238E27FC236}">
                <a16:creationId xmlns:a16="http://schemas.microsoft.com/office/drawing/2014/main" id="{0E8B7A86-9680-4DE7-80CB-89272AEAFD1E}"/>
              </a:ext>
            </a:extLst>
          </p:cNvPr>
          <p:cNvSpPr txBox="1"/>
          <p:nvPr/>
        </p:nvSpPr>
        <p:spPr>
          <a:xfrm>
            <a:off x="904062" y="3923266"/>
            <a:ext cx="1188498" cy="893514"/>
          </a:xfrm>
          <a:prstGeom prst="rect">
            <a:avLst/>
          </a:prstGeom>
          <a:noFill/>
        </p:spPr>
        <p:txBody>
          <a:bodyPr wrap="square" rtlCol="0" anchor="ctr">
            <a:spAutoFit/>
          </a:bodyPr>
          <a:lstStyle/>
          <a:p>
            <a:pPr algn="ctr">
              <a:lnSpc>
                <a:spcPts val="1575"/>
              </a:lnSpc>
            </a:pPr>
            <a:r>
              <a:rPr lang="en-US" sz="1200" dirty="0">
                <a:solidFill>
                  <a:schemeClr val="bg1"/>
                </a:solidFill>
                <a:ea typeface="Lato" panose="020F0502020204030203" pitchFamily="34" charset="0"/>
                <a:cs typeface="Lato" panose="020F0502020204030203" pitchFamily="34" charset="0"/>
              </a:rPr>
              <a:t>Lorem ipsum</a:t>
            </a:r>
          </a:p>
          <a:p>
            <a:pPr algn="ctr">
              <a:lnSpc>
                <a:spcPts val="1575"/>
              </a:lnSpc>
            </a:pPr>
            <a:r>
              <a:rPr lang="en-US" sz="1200" dirty="0">
                <a:solidFill>
                  <a:schemeClr val="bg1"/>
                </a:solidFill>
                <a:ea typeface="Lato" panose="020F0502020204030203" pitchFamily="34" charset="0"/>
                <a:cs typeface="Lato" panose="020F0502020204030203" pitchFamily="34" charset="0"/>
              </a:rPr>
              <a:t>dolor sit </a:t>
            </a:r>
            <a:r>
              <a:rPr lang="en-US" sz="1200" dirty="0" err="1">
                <a:solidFill>
                  <a:schemeClr val="bg1"/>
                </a:solidFill>
                <a:ea typeface="Lato" panose="020F0502020204030203" pitchFamily="34" charset="0"/>
                <a:cs typeface="Lato" panose="020F0502020204030203" pitchFamily="34" charset="0"/>
              </a:rPr>
              <a:t>amet</a:t>
            </a:r>
            <a:r>
              <a:rPr lang="en-US" sz="1200" dirty="0">
                <a:solidFill>
                  <a:schemeClr val="bg1"/>
                </a:solidFill>
                <a:ea typeface="Lato" panose="020F0502020204030203" pitchFamily="34" charset="0"/>
                <a:cs typeface="Lato" panose="020F0502020204030203" pitchFamily="34" charset="0"/>
              </a:rPr>
              <a:t> alma </a:t>
            </a:r>
            <a:r>
              <a:rPr lang="en-US" sz="1200" dirty="0" err="1">
                <a:solidFill>
                  <a:schemeClr val="bg1"/>
                </a:solidFill>
                <a:ea typeface="Lato" panose="020F0502020204030203" pitchFamily="34" charset="0"/>
                <a:cs typeface="Lato" panose="020F0502020204030203" pitchFamily="34" charset="0"/>
              </a:rPr>
              <a:t>mado</a:t>
            </a:r>
            <a:r>
              <a:rPr lang="en-US" sz="1200" dirty="0">
                <a:solidFill>
                  <a:schemeClr val="bg1"/>
                </a:solidFill>
                <a:ea typeface="Lato" panose="020F0502020204030203" pitchFamily="34" charset="0"/>
                <a:cs typeface="Lato" panose="020F0502020204030203" pitchFamily="34" charset="0"/>
              </a:rPr>
              <a:t> </a:t>
            </a:r>
            <a:r>
              <a:rPr lang="en-US" sz="1200" dirty="0" err="1">
                <a:solidFill>
                  <a:schemeClr val="bg1"/>
                </a:solidFill>
                <a:ea typeface="Lato" panose="020F0502020204030203" pitchFamily="34" charset="0"/>
                <a:cs typeface="Lato" panose="020F0502020204030203" pitchFamily="34" charset="0"/>
              </a:rPr>
              <a:t>est</a:t>
            </a:r>
            <a:r>
              <a:rPr lang="en-US" sz="1200" dirty="0">
                <a:solidFill>
                  <a:schemeClr val="bg1"/>
                </a:solidFill>
                <a:ea typeface="Lato" panose="020F0502020204030203" pitchFamily="34" charset="0"/>
                <a:cs typeface="Lato" panose="020F0502020204030203" pitchFamily="34" charset="0"/>
              </a:rPr>
              <a:t> que </a:t>
            </a:r>
            <a:r>
              <a:rPr lang="en-US" sz="1200" dirty="0" err="1">
                <a:solidFill>
                  <a:schemeClr val="bg1"/>
                </a:solidFill>
                <a:ea typeface="Lato" panose="020F0502020204030203" pitchFamily="34" charset="0"/>
                <a:cs typeface="Lato" panose="020F0502020204030203" pitchFamily="34" charset="0"/>
              </a:rPr>
              <a:t>sqee</a:t>
            </a:r>
            <a:endParaRPr lang="en-US" sz="1200" dirty="0">
              <a:solidFill>
                <a:schemeClr val="bg1"/>
              </a:solidFill>
              <a:ea typeface="Lato" panose="020F0502020204030203" pitchFamily="34" charset="0"/>
              <a:cs typeface="Lato" panose="020F0502020204030203" pitchFamily="34" charset="0"/>
            </a:endParaRPr>
          </a:p>
        </p:txBody>
      </p:sp>
      <p:pic>
        <p:nvPicPr>
          <p:cNvPr id="38" name="Graphic 37" descr="Gauge">
            <a:extLst>
              <a:ext uri="{FF2B5EF4-FFF2-40B4-BE49-F238E27FC236}">
                <a16:creationId xmlns:a16="http://schemas.microsoft.com/office/drawing/2014/main" id="{65C90A2B-67C7-46BF-8636-CE4C58DF3E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5393" y="2598120"/>
            <a:ext cx="725600" cy="725600"/>
          </a:xfrm>
          <a:prstGeom prst="rect">
            <a:avLst/>
          </a:prstGeom>
        </p:spPr>
      </p:pic>
      <p:pic>
        <p:nvPicPr>
          <p:cNvPr id="40" name="Graphic 39" descr="Recycle">
            <a:extLst>
              <a:ext uri="{FF2B5EF4-FFF2-40B4-BE49-F238E27FC236}">
                <a16:creationId xmlns:a16="http://schemas.microsoft.com/office/drawing/2014/main" id="{EC48B62C-3772-43B8-9563-E6A650A6FC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60144" y="2665931"/>
            <a:ext cx="725600" cy="725600"/>
          </a:xfrm>
          <a:prstGeom prst="rect">
            <a:avLst/>
          </a:prstGeom>
        </p:spPr>
      </p:pic>
      <p:pic>
        <p:nvPicPr>
          <p:cNvPr id="42" name="Graphic 41" descr="Sustainability">
            <a:extLst>
              <a:ext uri="{FF2B5EF4-FFF2-40B4-BE49-F238E27FC236}">
                <a16:creationId xmlns:a16="http://schemas.microsoft.com/office/drawing/2014/main" id="{BB8588D5-7957-4678-B02E-251CF1D7351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78724" y="2643740"/>
            <a:ext cx="725600" cy="725600"/>
          </a:xfrm>
          <a:prstGeom prst="rect">
            <a:avLst/>
          </a:prstGeom>
        </p:spPr>
      </p:pic>
      <p:pic>
        <p:nvPicPr>
          <p:cNvPr id="44" name="Graphic 43" descr="Open hand with plant">
            <a:extLst>
              <a:ext uri="{FF2B5EF4-FFF2-40B4-BE49-F238E27FC236}">
                <a16:creationId xmlns:a16="http://schemas.microsoft.com/office/drawing/2014/main" id="{7B487ECD-E0DE-4745-BAFB-D206BE31C6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84527" y="2605576"/>
            <a:ext cx="725600" cy="725600"/>
          </a:xfrm>
          <a:prstGeom prst="rect">
            <a:avLst/>
          </a:prstGeom>
        </p:spPr>
      </p:pic>
      <p:pic>
        <p:nvPicPr>
          <p:cNvPr id="46" name="Graphic 45" descr="Battery charging">
            <a:extLst>
              <a:ext uri="{FF2B5EF4-FFF2-40B4-BE49-F238E27FC236}">
                <a16:creationId xmlns:a16="http://schemas.microsoft.com/office/drawing/2014/main" id="{FF2CD7A7-9FC8-47B5-9C66-75CF2D377D9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70358" y="2667153"/>
            <a:ext cx="725600" cy="725600"/>
          </a:xfrm>
          <a:prstGeom prst="rect">
            <a:avLst/>
          </a:prstGeom>
        </p:spPr>
      </p:pic>
      <p:pic>
        <p:nvPicPr>
          <p:cNvPr id="48" name="Graphic 47" descr="Full battery">
            <a:extLst>
              <a:ext uri="{FF2B5EF4-FFF2-40B4-BE49-F238E27FC236}">
                <a16:creationId xmlns:a16="http://schemas.microsoft.com/office/drawing/2014/main" id="{68211011-D5E9-42EF-9D13-5BE862125D2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564678" y="2665931"/>
            <a:ext cx="725600" cy="725600"/>
          </a:xfrm>
          <a:prstGeom prst="rect">
            <a:avLst/>
          </a:prstGeom>
        </p:spPr>
      </p:pic>
      <p:pic>
        <p:nvPicPr>
          <p:cNvPr id="50" name="Graphic 49" descr="High voltage">
            <a:extLst>
              <a:ext uri="{FF2B5EF4-FFF2-40B4-BE49-F238E27FC236}">
                <a16:creationId xmlns:a16="http://schemas.microsoft.com/office/drawing/2014/main" id="{FD1471CA-77CA-4131-9E7D-C662F95B851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32062" y="2587390"/>
            <a:ext cx="725600" cy="725600"/>
          </a:xfrm>
          <a:prstGeom prst="rect">
            <a:avLst/>
          </a:prstGeom>
        </p:spPr>
      </p:pic>
      <p:sp>
        <p:nvSpPr>
          <p:cNvPr id="51" name="TextBox 50">
            <a:extLst>
              <a:ext uri="{FF2B5EF4-FFF2-40B4-BE49-F238E27FC236}">
                <a16:creationId xmlns:a16="http://schemas.microsoft.com/office/drawing/2014/main" id="{704B5571-BCF3-4FBB-B16C-3999A12931E1}"/>
              </a:ext>
            </a:extLst>
          </p:cNvPr>
          <p:cNvSpPr txBox="1"/>
          <p:nvPr/>
        </p:nvSpPr>
        <p:spPr>
          <a:xfrm>
            <a:off x="2328888" y="3923266"/>
            <a:ext cx="1188498" cy="893514"/>
          </a:xfrm>
          <a:prstGeom prst="rect">
            <a:avLst/>
          </a:prstGeom>
          <a:noFill/>
        </p:spPr>
        <p:txBody>
          <a:bodyPr wrap="square" rtlCol="0" anchor="ctr">
            <a:spAutoFit/>
          </a:bodyPr>
          <a:lstStyle/>
          <a:p>
            <a:pPr algn="ctr">
              <a:lnSpc>
                <a:spcPts val="1575"/>
              </a:lnSpc>
            </a:pPr>
            <a:r>
              <a:rPr lang="en-US" sz="1200" dirty="0">
                <a:solidFill>
                  <a:schemeClr val="bg1"/>
                </a:solidFill>
                <a:ea typeface="Lato" panose="020F0502020204030203" pitchFamily="34" charset="0"/>
                <a:cs typeface="Lato" panose="020F0502020204030203" pitchFamily="34" charset="0"/>
              </a:rPr>
              <a:t>Lorem ipsum</a:t>
            </a:r>
          </a:p>
          <a:p>
            <a:pPr algn="ctr">
              <a:lnSpc>
                <a:spcPts val="1575"/>
              </a:lnSpc>
            </a:pPr>
            <a:r>
              <a:rPr lang="en-US" sz="1200" dirty="0">
                <a:solidFill>
                  <a:schemeClr val="bg1"/>
                </a:solidFill>
                <a:ea typeface="Lato" panose="020F0502020204030203" pitchFamily="34" charset="0"/>
                <a:cs typeface="Lato" panose="020F0502020204030203" pitchFamily="34" charset="0"/>
              </a:rPr>
              <a:t>dolor sit </a:t>
            </a:r>
            <a:r>
              <a:rPr lang="en-US" sz="1200" dirty="0" err="1">
                <a:solidFill>
                  <a:schemeClr val="bg1"/>
                </a:solidFill>
                <a:ea typeface="Lato" panose="020F0502020204030203" pitchFamily="34" charset="0"/>
                <a:cs typeface="Lato" panose="020F0502020204030203" pitchFamily="34" charset="0"/>
              </a:rPr>
              <a:t>amet</a:t>
            </a:r>
            <a:r>
              <a:rPr lang="en-US" sz="1200" dirty="0">
                <a:solidFill>
                  <a:schemeClr val="bg1"/>
                </a:solidFill>
                <a:ea typeface="Lato" panose="020F0502020204030203" pitchFamily="34" charset="0"/>
                <a:cs typeface="Lato" panose="020F0502020204030203" pitchFamily="34" charset="0"/>
              </a:rPr>
              <a:t> alma </a:t>
            </a:r>
            <a:r>
              <a:rPr lang="en-US" sz="1200" dirty="0" err="1">
                <a:solidFill>
                  <a:schemeClr val="bg1"/>
                </a:solidFill>
                <a:ea typeface="Lato" panose="020F0502020204030203" pitchFamily="34" charset="0"/>
                <a:cs typeface="Lato" panose="020F0502020204030203" pitchFamily="34" charset="0"/>
              </a:rPr>
              <a:t>mado</a:t>
            </a:r>
            <a:r>
              <a:rPr lang="en-US" sz="1200" dirty="0">
                <a:solidFill>
                  <a:schemeClr val="bg1"/>
                </a:solidFill>
                <a:ea typeface="Lato" panose="020F0502020204030203" pitchFamily="34" charset="0"/>
                <a:cs typeface="Lato" panose="020F0502020204030203" pitchFamily="34" charset="0"/>
              </a:rPr>
              <a:t> </a:t>
            </a:r>
            <a:r>
              <a:rPr lang="en-US" sz="1200" dirty="0" err="1">
                <a:solidFill>
                  <a:schemeClr val="bg1"/>
                </a:solidFill>
                <a:ea typeface="Lato" panose="020F0502020204030203" pitchFamily="34" charset="0"/>
                <a:cs typeface="Lato" panose="020F0502020204030203" pitchFamily="34" charset="0"/>
              </a:rPr>
              <a:t>est</a:t>
            </a:r>
            <a:r>
              <a:rPr lang="en-US" sz="1200" dirty="0">
                <a:solidFill>
                  <a:schemeClr val="bg1"/>
                </a:solidFill>
                <a:ea typeface="Lato" panose="020F0502020204030203" pitchFamily="34" charset="0"/>
                <a:cs typeface="Lato" panose="020F0502020204030203" pitchFamily="34" charset="0"/>
              </a:rPr>
              <a:t> que </a:t>
            </a:r>
            <a:r>
              <a:rPr lang="en-US" sz="1200" dirty="0" err="1">
                <a:solidFill>
                  <a:schemeClr val="bg1"/>
                </a:solidFill>
                <a:ea typeface="Lato" panose="020F0502020204030203" pitchFamily="34" charset="0"/>
                <a:cs typeface="Lato" panose="020F0502020204030203" pitchFamily="34" charset="0"/>
              </a:rPr>
              <a:t>sqee</a:t>
            </a:r>
            <a:endParaRPr lang="en-US" sz="1200" dirty="0">
              <a:solidFill>
                <a:schemeClr val="bg1"/>
              </a:solidFill>
              <a:ea typeface="Lato" panose="020F0502020204030203" pitchFamily="34" charset="0"/>
              <a:cs typeface="Lato" panose="020F0502020204030203" pitchFamily="34" charset="0"/>
            </a:endParaRPr>
          </a:p>
        </p:txBody>
      </p:sp>
      <p:sp>
        <p:nvSpPr>
          <p:cNvPr id="52" name="TextBox 51">
            <a:extLst>
              <a:ext uri="{FF2B5EF4-FFF2-40B4-BE49-F238E27FC236}">
                <a16:creationId xmlns:a16="http://schemas.microsoft.com/office/drawing/2014/main" id="{6C42828A-84CD-4BBF-8D07-05C290EED9E9}"/>
              </a:ext>
            </a:extLst>
          </p:cNvPr>
          <p:cNvSpPr txBox="1"/>
          <p:nvPr/>
        </p:nvSpPr>
        <p:spPr>
          <a:xfrm>
            <a:off x="3753714" y="3923266"/>
            <a:ext cx="1188498" cy="893514"/>
          </a:xfrm>
          <a:prstGeom prst="rect">
            <a:avLst/>
          </a:prstGeom>
          <a:noFill/>
        </p:spPr>
        <p:txBody>
          <a:bodyPr wrap="square" rtlCol="0" anchor="ctr">
            <a:spAutoFit/>
          </a:bodyPr>
          <a:lstStyle/>
          <a:p>
            <a:pPr algn="ctr">
              <a:lnSpc>
                <a:spcPts val="1575"/>
              </a:lnSpc>
            </a:pPr>
            <a:r>
              <a:rPr lang="en-US" sz="1200" dirty="0">
                <a:solidFill>
                  <a:schemeClr val="bg1"/>
                </a:solidFill>
                <a:ea typeface="Lato" panose="020F0502020204030203" pitchFamily="34" charset="0"/>
                <a:cs typeface="Lato" panose="020F0502020204030203" pitchFamily="34" charset="0"/>
              </a:rPr>
              <a:t>Lorem ipsum</a:t>
            </a:r>
          </a:p>
          <a:p>
            <a:pPr algn="ctr">
              <a:lnSpc>
                <a:spcPts val="1575"/>
              </a:lnSpc>
            </a:pPr>
            <a:r>
              <a:rPr lang="en-US" sz="1200" dirty="0">
                <a:solidFill>
                  <a:schemeClr val="bg1"/>
                </a:solidFill>
                <a:ea typeface="Lato" panose="020F0502020204030203" pitchFamily="34" charset="0"/>
                <a:cs typeface="Lato" panose="020F0502020204030203" pitchFamily="34" charset="0"/>
              </a:rPr>
              <a:t>dolor sit </a:t>
            </a:r>
            <a:r>
              <a:rPr lang="en-US" sz="1200" dirty="0" err="1">
                <a:solidFill>
                  <a:schemeClr val="bg1"/>
                </a:solidFill>
                <a:ea typeface="Lato" panose="020F0502020204030203" pitchFamily="34" charset="0"/>
                <a:cs typeface="Lato" panose="020F0502020204030203" pitchFamily="34" charset="0"/>
              </a:rPr>
              <a:t>amet</a:t>
            </a:r>
            <a:r>
              <a:rPr lang="en-US" sz="1200" dirty="0">
                <a:solidFill>
                  <a:schemeClr val="bg1"/>
                </a:solidFill>
                <a:ea typeface="Lato" panose="020F0502020204030203" pitchFamily="34" charset="0"/>
                <a:cs typeface="Lato" panose="020F0502020204030203" pitchFamily="34" charset="0"/>
              </a:rPr>
              <a:t> alma </a:t>
            </a:r>
            <a:r>
              <a:rPr lang="en-US" sz="1200" dirty="0" err="1">
                <a:solidFill>
                  <a:schemeClr val="bg1"/>
                </a:solidFill>
                <a:ea typeface="Lato" panose="020F0502020204030203" pitchFamily="34" charset="0"/>
                <a:cs typeface="Lato" panose="020F0502020204030203" pitchFamily="34" charset="0"/>
              </a:rPr>
              <a:t>mado</a:t>
            </a:r>
            <a:r>
              <a:rPr lang="en-US" sz="1200" dirty="0">
                <a:solidFill>
                  <a:schemeClr val="bg1"/>
                </a:solidFill>
                <a:ea typeface="Lato" panose="020F0502020204030203" pitchFamily="34" charset="0"/>
                <a:cs typeface="Lato" panose="020F0502020204030203" pitchFamily="34" charset="0"/>
              </a:rPr>
              <a:t> </a:t>
            </a:r>
            <a:r>
              <a:rPr lang="en-US" sz="1200" dirty="0" err="1">
                <a:solidFill>
                  <a:schemeClr val="bg1"/>
                </a:solidFill>
                <a:ea typeface="Lato" panose="020F0502020204030203" pitchFamily="34" charset="0"/>
                <a:cs typeface="Lato" panose="020F0502020204030203" pitchFamily="34" charset="0"/>
              </a:rPr>
              <a:t>est</a:t>
            </a:r>
            <a:r>
              <a:rPr lang="en-US" sz="1200" dirty="0">
                <a:solidFill>
                  <a:schemeClr val="bg1"/>
                </a:solidFill>
                <a:ea typeface="Lato" panose="020F0502020204030203" pitchFamily="34" charset="0"/>
                <a:cs typeface="Lato" panose="020F0502020204030203" pitchFamily="34" charset="0"/>
              </a:rPr>
              <a:t> que </a:t>
            </a:r>
            <a:r>
              <a:rPr lang="en-US" sz="1200" dirty="0" err="1">
                <a:solidFill>
                  <a:schemeClr val="bg1"/>
                </a:solidFill>
                <a:ea typeface="Lato" panose="020F0502020204030203" pitchFamily="34" charset="0"/>
                <a:cs typeface="Lato" panose="020F0502020204030203" pitchFamily="34" charset="0"/>
              </a:rPr>
              <a:t>sqee</a:t>
            </a:r>
            <a:endParaRPr lang="en-US" sz="1200" dirty="0">
              <a:solidFill>
                <a:schemeClr val="bg1"/>
              </a:solidFill>
              <a:ea typeface="Lato" panose="020F0502020204030203" pitchFamily="34" charset="0"/>
              <a:cs typeface="Lato" panose="020F0502020204030203" pitchFamily="34" charset="0"/>
            </a:endParaRPr>
          </a:p>
        </p:txBody>
      </p:sp>
      <p:sp>
        <p:nvSpPr>
          <p:cNvPr id="53" name="TextBox 52">
            <a:extLst>
              <a:ext uri="{FF2B5EF4-FFF2-40B4-BE49-F238E27FC236}">
                <a16:creationId xmlns:a16="http://schemas.microsoft.com/office/drawing/2014/main" id="{063F3D0B-FCC2-4F8D-B1F7-C1A375AA0827}"/>
              </a:ext>
            </a:extLst>
          </p:cNvPr>
          <p:cNvSpPr txBox="1"/>
          <p:nvPr/>
        </p:nvSpPr>
        <p:spPr>
          <a:xfrm>
            <a:off x="5178540" y="3923266"/>
            <a:ext cx="1188498" cy="893514"/>
          </a:xfrm>
          <a:prstGeom prst="rect">
            <a:avLst/>
          </a:prstGeom>
          <a:noFill/>
        </p:spPr>
        <p:txBody>
          <a:bodyPr wrap="square" rtlCol="0" anchor="ctr">
            <a:spAutoFit/>
          </a:bodyPr>
          <a:lstStyle/>
          <a:p>
            <a:pPr algn="ctr">
              <a:lnSpc>
                <a:spcPts val="1575"/>
              </a:lnSpc>
            </a:pPr>
            <a:r>
              <a:rPr lang="en-US" sz="1200" dirty="0">
                <a:solidFill>
                  <a:schemeClr val="bg1"/>
                </a:solidFill>
                <a:ea typeface="Lato" panose="020F0502020204030203" pitchFamily="34" charset="0"/>
                <a:cs typeface="Lato" panose="020F0502020204030203" pitchFamily="34" charset="0"/>
              </a:rPr>
              <a:t>Lorem ipsum</a:t>
            </a:r>
          </a:p>
          <a:p>
            <a:pPr algn="ctr">
              <a:lnSpc>
                <a:spcPts val="1575"/>
              </a:lnSpc>
            </a:pPr>
            <a:r>
              <a:rPr lang="en-US" sz="1200" dirty="0">
                <a:solidFill>
                  <a:schemeClr val="bg1"/>
                </a:solidFill>
                <a:ea typeface="Lato" panose="020F0502020204030203" pitchFamily="34" charset="0"/>
                <a:cs typeface="Lato" panose="020F0502020204030203" pitchFamily="34" charset="0"/>
              </a:rPr>
              <a:t>dolor sit </a:t>
            </a:r>
            <a:r>
              <a:rPr lang="en-US" sz="1200" dirty="0" err="1">
                <a:solidFill>
                  <a:schemeClr val="bg1"/>
                </a:solidFill>
                <a:ea typeface="Lato" panose="020F0502020204030203" pitchFamily="34" charset="0"/>
                <a:cs typeface="Lato" panose="020F0502020204030203" pitchFamily="34" charset="0"/>
              </a:rPr>
              <a:t>amet</a:t>
            </a:r>
            <a:r>
              <a:rPr lang="en-US" sz="1200" dirty="0">
                <a:solidFill>
                  <a:schemeClr val="bg1"/>
                </a:solidFill>
                <a:ea typeface="Lato" panose="020F0502020204030203" pitchFamily="34" charset="0"/>
                <a:cs typeface="Lato" panose="020F0502020204030203" pitchFamily="34" charset="0"/>
              </a:rPr>
              <a:t> alma </a:t>
            </a:r>
            <a:r>
              <a:rPr lang="en-US" sz="1200" dirty="0" err="1">
                <a:solidFill>
                  <a:schemeClr val="bg1"/>
                </a:solidFill>
                <a:ea typeface="Lato" panose="020F0502020204030203" pitchFamily="34" charset="0"/>
                <a:cs typeface="Lato" panose="020F0502020204030203" pitchFamily="34" charset="0"/>
              </a:rPr>
              <a:t>mado</a:t>
            </a:r>
            <a:r>
              <a:rPr lang="en-US" sz="1200" dirty="0">
                <a:solidFill>
                  <a:schemeClr val="bg1"/>
                </a:solidFill>
                <a:ea typeface="Lato" panose="020F0502020204030203" pitchFamily="34" charset="0"/>
                <a:cs typeface="Lato" panose="020F0502020204030203" pitchFamily="34" charset="0"/>
              </a:rPr>
              <a:t> </a:t>
            </a:r>
            <a:r>
              <a:rPr lang="en-US" sz="1200" dirty="0" err="1">
                <a:solidFill>
                  <a:schemeClr val="bg1"/>
                </a:solidFill>
                <a:ea typeface="Lato" panose="020F0502020204030203" pitchFamily="34" charset="0"/>
                <a:cs typeface="Lato" panose="020F0502020204030203" pitchFamily="34" charset="0"/>
              </a:rPr>
              <a:t>est</a:t>
            </a:r>
            <a:r>
              <a:rPr lang="en-US" sz="1200" dirty="0">
                <a:solidFill>
                  <a:schemeClr val="bg1"/>
                </a:solidFill>
                <a:ea typeface="Lato" panose="020F0502020204030203" pitchFamily="34" charset="0"/>
                <a:cs typeface="Lato" panose="020F0502020204030203" pitchFamily="34" charset="0"/>
              </a:rPr>
              <a:t> que </a:t>
            </a:r>
            <a:r>
              <a:rPr lang="en-US" sz="1200" dirty="0" err="1">
                <a:solidFill>
                  <a:schemeClr val="bg1"/>
                </a:solidFill>
                <a:ea typeface="Lato" panose="020F0502020204030203" pitchFamily="34" charset="0"/>
                <a:cs typeface="Lato" panose="020F0502020204030203" pitchFamily="34" charset="0"/>
              </a:rPr>
              <a:t>sqee</a:t>
            </a:r>
            <a:endParaRPr lang="en-US" sz="1200" dirty="0">
              <a:solidFill>
                <a:schemeClr val="bg1"/>
              </a:solidFill>
              <a:ea typeface="Lato" panose="020F0502020204030203" pitchFamily="34" charset="0"/>
              <a:cs typeface="Lato" panose="020F0502020204030203" pitchFamily="34" charset="0"/>
            </a:endParaRPr>
          </a:p>
        </p:txBody>
      </p:sp>
      <p:sp>
        <p:nvSpPr>
          <p:cNvPr id="54" name="TextBox 53">
            <a:extLst>
              <a:ext uri="{FF2B5EF4-FFF2-40B4-BE49-F238E27FC236}">
                <a16:creationId xmlns:a16="http://schemas.microsoft.com/office/drawing/2014/main" id="{65AE91FA-E915-44EC-AA52-7ED88EBE7E55}"/>
              </a:ext>
            </a:extLst>
          </p:cNvPr>
          <p:cNvSpPr txBox="1"/>
          <p:nvPr/>
        </p:nvSpPr>
        <p:spPr>
          <a:xfrm>
            <a:off x="6603366" y="3923266"/>
            <a:ext cx="1188498" cy="893514"/>
          </a:xfrm>
          <a:prstGeom prst="rect">
            <a:avLst/>
          </a:prstGeom>
          <a:noFill/>
        </p:spPr>
        <p:txBody>
          <a:bodyPr wrap="square" rtlCol="0" anchor="ctr">
            <a:spAutoFit/>
          </a:bodyPr>
          <a:lstStyle/>
          <a:p>
            <a:pPr algn="ctr">
              <a:lnSpc>
                <a:spcPts val="1575"/>
              </a:lnSpc>
            </a:pPr>
            <a:r>
              <a:rPr lang="en-US" sz="1200" dirty="0">
                <a:solidFill>
                  <a:schemeClr val="bg1"/>
                </a:solidFill>
                <a:ea typeface="Lato" panose="020F0502020204030203" pitchFamily="34" charset="0"/>
                <a:cs typeface="Lato" panose="020F0502020204030203" pitchFamily="34" charset="0"/>
              </a:rPr>
              <a:t>Lorem ipsum</a:t>
            </a:r>
          </a:p>
          <a:p>
            <a:pPr algn="ctr">
              <a:lnSpc>
                <a:spcPts val="1575"/>
              </a:lnSpc>
            </a:pPr>
            <a:r>
              <a:rPr lang="en-US" sz="1200" dirty="0">
                <a:solidFill>
                  <a:schemeClr val="bg1"/>
                </a:solidFill>
                <a:ea typeface="Lato" panose="020F0502020204030203" pitchFamily="34" charset="0"/>
                <a:cs typeface="Lato" panose="020F0502020204030203" pitchFamily="34" charset="0"/>
              </a:rPr>
              <a:t>dolor sit </a:t>
            </a:r>
            <a:r>
              <a:rPr lang="en-US" sz="1200" dirty="0" err="1">
                <a:solidFill>
                  <a:schemeClr val="bg1"/>
                </a:solidFill>
                <a:ea typeface="Lato" panose="020F0502020204030203" pitchFamily="34" charset="0"/>
                <a:cs typeface="Lato" panose="020F0502020204030203" pitchFamily="34" charset="0"/>
              </a:rPr>
              <a:t>amet</a:t>
            </a:r>
            <a:r>
              <a:rPr lang="en-US" sz="1200" dirty="0">
                <a:solidFill>
                  <a:schemeClr val="bg1"/>
                </a:solidFill>
                <a:ea typeface="Lato" panose="020F0502020204030203" pitchFamily="34" charset="0"/>
                <a:cs typeface="Lato" panose="020F0502020204030203" pitchFamily="34" charset="0"/>
              </a:rPr>
              <a:t> alma </a:t>
            </a:r>
            <a:r>
              <a:rPr lang="en-US" sz="1200" dirty="0" err="1">
                <a:solidFill>
                  <a:schemeClr val="bg1"/>
                </a:solidFill>
                <a:ea typeface="Lato" panose="020F0502020204030203" pitchFamily="34" charset="0"/>
                <a:cs typeface="Lato" panose="020F0502020204030203" pitchFamily="34" charset="0"/>
              </a:rPr>
              <a:t>mado</a:t>
            </a:r>
            <a:r>
              <a:rPr lang="en-US" sz="1200" dirty="0">
                <a:solidFill>
                  <a:schemeClr val="bg1"/>
                </a:solidFill>
                <a:ea typeface="Lato" panose="020F0502020204030203" pitchFamily="34" charset="0"/>
                <a:cs typeface="Lato" panose="020F0502020204030203" pitchFamily="34" charset="0"/>
              </a:rPr>
              <a:t> </a:t>
            </a:r>
            <a:r>
              <a:rPr lang="en-US" sz="1200" dirty="0" err="1">
                <a:solidFill>
                  <a:schemeClr val="bg1"/>
                </a:solidFill>
                <a:ea typeface="Lato" panose="020F0502020204030203" pitchFamily="34" charset="0"/>
                <a:cs typeface="Lato" panose="020F0502020204030203" pitchFamily="34" charset="0"/>
              </a:rPr>
              <a:t>est</a:t>
            </a:r>
            <a:r>
              <a:rPr lang="en-US" sz="1200" dirty="0">
                <a:solidFill>
                  <a:schemeClr val="bg1"/>
                </a:solidFill>
                <a:ea typeface="Lato" panose="020F0502020204030203" pitchFamily="34" charset="0"/>
                <a:cs typeface="Lato" panose="020F0502020204030203" pitchFamily="34" charset="0"/>
              </a:rPr>
              <a:t> que </a:t>
            </a:r>
            <a:r>
              <a:rPr lang="en-US" sz="1200" dirty="0" err="1">
                <a:solidFill>
                  <a:schemeClr val="bg1"/>
                </a:solidFill>
                <a:ea typeface="Lato" panose="020F0502020204030203" pitchFamily="34" charset="0"/>
                <a:cs typeface="Lato" panose="020F0502020204030203" pitchFamily="34" charset="0"/>
              </a:rPr>
              <a:t>sqee</a:t>
            </a:r>
            <a:endParaRPr lang="en-US" sz="1200" dirty="0">
              <a:solidFill>
                <a:schemeClr val="bg1"/>
              </a:solidFill>
              <a:ea typeface="Lato" panose="020F0502020204030203" pitchFamily="34" charset="0"/>
              <a:cs typeface="Lato" panose="020F0502020204030203" pitchFamily="34" charset="0"/>
            </a:endParaRPr>
          </a:p>
        </p:txBody>
      </p:sp>
      <p:sp>
        <p:nvSpPr>
          <p:cNvPr id="55" name="TextBox 54">
            <a:extLst>
              <a:ext uri="{FF2B5EF4-FFF2-40B4-BE49-F238E27FC236}">
                <a16:creationId xmlns:a16="http://schemas.microsoft.com/office/drawing/2014/main" id="{B0C2527C-9B71-4E45-896C-8466D728F098}"/>
              </a:ext>
            </a:extLst>
          </p:cNvPr>
          <p:cNvSpPr txBox="1"/>
          <p:nvPr/>
        </p:nvSpPr>
        <p:spPr>
          <a:xfrm>
            <a:off x="8028192" y="3923266"/>
            <a:ext cx="1188498" cy="893514"/>
          </a:xfrm>
          <a:prstGeom prst="rect">
            <a:avLst/>
          </a:prstGeom>
          <a:noFill/>
        </p:spPr>
        <p:txBody>
          <a:bodyPr wrap="square" rtlCol="0" anchor="ctr">
            <a:spAutoFit/>
          </a:bodyPr>
          <a:lstStyle/>
          <a:p>
            <a:pPr algn="ctr">
              <a:lnSpc>
                <a:spcPts val="1575"/>
              </a:lnSpc>
            </a:pPr>
            <a:r>
              <a:rPr lang="en-US" sz="1200" dirty="0">
                <a:solidFill>
                  <a:schemeClr val="bg1"/>
                </a:solidFill>
                <a:ea typeface="Lato" panose="020F0502020204030203" pitchFamily="34" charset="0"/>
                <a:cs typeface="Lato" panose="020F0502020204030203" pitchFamily="34" charset="0"/>
              </a:rPr>
              <a:t>Lorem ipsum</a:t>
            </a:r>
          </a:p>
          <a:p>
            <a:pPr algn="ctr">
              <a:lnSpc>
                <a:spcPts val="1575"/>
              </a:lnSpc>
            </a:pPr>
            <a:r>
              <a:rPr lang="en-US" sz="1200" dirty="0">
                <a:solidFill>
                  <a:schemeClr val="bg1"/>
                </a:solidFill>
                <a:ea typeface="Lato" panose="020F0502020204030203" pitchFamily="34" charset="0"/>
                <a:cs typeface="Lato" panose="020F0502020204030203" pitchFamily="34" charset="0"/>
              </a:rPr>
              <a:t>dolor sit </a:t>
            </a:r>
            <a:r>
              <a:rPr lang="en-US" sz="1200" dirty="0" err="1">
                <a:solidFill>
                  <a:schemeClr val="bg1"/>
                </a:solidFill>
                <a:ea typeface="Lato" panose="020F0502020204030203" pitchFamily="34" charset="0"/>
                <a:cs typeface="Lato" panose="020F0502020204030203" pitchFamily="34" charset="0"/>
              </a:rPr>
              <a:t>amet</a:t>
            </a:r>
            <a:r>
              <a:rPr lang="en-US" sz="1200" dirty="0">
                <a:solidFill>
                  <a:schemeClr val="bg1"/>
                </a:solidFill>
                <a:ea typeface="Lato" panose="020F0502020204030203" pitchFamily="34" charset="0"/>
                <a:cs typeface="Lato" panose="020F0502020204030203" pitchFamily="34" charset="0"/>
              </a:rPr>
              <a:t> alma </a:t>
            </a:r>
            <a:r>
              <a:rPr lang="en-US" sz="1200" dirty="0" err="1">
                <a:solidFill>
                  <a:schemeClr val="bg1"/>
                </a:solidFill>
                <a:ea typeface="Lato" panose="020F0502020204030203" pitchFamily="34" charset="0"/>
                <a:cs typeface="Lato" panose="020F0502020204030203" pitchFamily="34" charset="0"/>
              </a:rPr>
              <a:t>mado</a:t>
            </a:r>
            <a:r>
              <a:rPr lang="en-US" sz="1200" dirty="0">
                <a:solidFill>
                  <a:schemeClr val="bg1"/>
                </a:solidFill>
                <a:ea typeface="Lato" panose="020F0502020204030203" pitchFamily="34" charset="0"/>
                <a:cs typeface="Lato" panose="020F0502020204030203" pitchFamily="34" charset="0"/>
              </a:rPr>
              <a:t> </a:t>
            </a:r>
            <a:r>
              <a:rPr lang="en-US" sz="1200" dirty="0" err="1">
                <a:solidFill>
                  <a:schemeClr val="bg1"/>
                </a:solidFill>
                <a:ea typeface="Lato" panose="020F0502020204030203" pitchFamily="34" charset="0"/>
                <a:cs typeface="Lato" panose="020F0502020204030203" pitchFamily="34" charset="0"/>
              </a:rPr>
              <a:t>est</a:t>
            </a:r>
            <a:r>
              <a:rPr lang="en-US" sz="1200" dirty="0">
                <a:solidFill>
                  <a:schemeClr val="bg1"/>
                </a:solidFill>
                <a:ea typeface="Lato" panose="020F0502020204030203" pitchFamily="34" charset="0"/>
                <a:cs typeface="Lato" panose="020F0502020204030203" pitchFamily="34" charset="0"/>
              </a:rPr>
              <a:t> que </a:t>
            </a:r>
            <a:r>
              <a:rPr lang="en-US" sz="1200" dirty="0" err="1">
                <a:solidFill>
                  <a:schemeClr val="bg1"/>
                </a:solidFill>
                <a:ea typeface="Lato" panose="020F0502020204030203" pitchFamily="34" charset="0"/>
                <a:cs typeface="Lato" panose="020F0502020204030203" pitchFamily="34" charset="0"/>
              </a:rPr>
              <a:t>sqee</a:t>
            </a:r>
            <a:endParaRPr lang="en-US" sz="1200" dirty="0">
              <a:solidFill>
                <a:schemeClr val="bg1"/>
              </a:solidFill>
              <a:ea typeface="Lato" panose="020F0502020204030203" pitchFamily="34" charset="0"/>
              <a:cs typeface="Lato" panose="020F0502020204030203" pitchFamily="34" charset="0"/>
            </a:endParaRPr>
          </a:p>
        </p:txBody>
      </p:sp>
      <p:sp>
        <p:nvSpPr>
          <p:cNvPr id="56" name="TextBox 55">
            <a:extLst>
              <a:ext uri="{FF2B5EF4-FFF2-40B4-BE49-F238E27FC236}">
                <a16:creationId xmlns:a16="http://schemas.microsoft.com/office/drawing/2014/main" id="{48B74101-4E2D-4112-89B8-981ED334B2F8}"/>
              </a:ext>
            </a:extLst>
          </p:cNvPr>
          <p:cNvSpPr txBox="1"/>
          <p:nvPr/>
        </p:nvSpPr>
        <p:spPr>
          <a:xfrm>
            <a:off x="9453017" y="3923266"/>
            <a:ext cx="1188498" cy="893514"/>
          </a:xfrm>
          <a:prstGeom prst="rect">
            <a:avLst/>
          </a:prstGeom>
          <a:noFill/>
        </p:spPr>
        <p:txBody>
          <a:bodyPr wrap="square" rtlCol="0" anchor="ctr">
            <a:spAutoFit/>
          </a:bodyPr>
          <a:lstStyle/>
          <a:p>
            <a:pPr algn="ctr">
              <a:lnSpc>
                <a:spcPts val="1575"/>
              </a:lnSpc>
            </a:pPr>
            <a:r>
              <a:rPr lang="en-US" sz="1200" dirty="0">
                <a:solidFill>
                  <a:schemeClr val="bg1"/>
                </a:solidFill>
                <a:ea typeface="Lato" panose="020F0502020204030203" pitchFamily="34" charset="0"/>
                <a:cs typeface="Lato" panose="020F0502020204030203" pitchFamily="34" charset="0"/>
              </a:rPr>
              <a:t>Lorem ipsum</a:t>
            </a:r>
          </a:p>
          <a:p>
            <a:pPr algn="ctr">
              <a:lnSpc>
                <a:spcPts val="1575"/>
              </a:lnSpc>
            </a:pPr>
            <a:r>
              <a:rPr lang="en-US" sz="1200" dirty="0">
                <a:solidFill>
                  <a:schemeClr val="bg1"/>
                </a:solidFill>
                <a:ea typeface="Lato" panose="020F0502020204030203" pitchFamily="34" charset="0"/>
                <a:cs typeface="Lato" panose="020F0502020204030203" pitchFamily="34" charset="0"/>
              </a:rPr>
              <a:t>dolor sit </a:t>
            </a:r>
            <a:r>
              <a:rPr lang="en-US" sz="1200" dirty="0" err="1">
                <a:solidFill>
                  <a:schemeClr val="bg1"/>
                </a:solidFill>
                <a:ea typeface="Lato" panose="020F0502020204030203" pitchFamily="34" charset="0"/>
                <a:cs typeface="Lato" panose="020F0502020204030203" pitchFamily="34" charset="0"/>
              </a:rPr>
              <a:t>amet</a:t>
            </a:r>
            <a:r>
              <a:rPr lang="en-US" sz="1200" dirty="0">
                <a:solidFill>
                  <a:schemeClr val="bg1"/>
                </a:solidFill>
                <a:ea typeface="Lato" panose="020F0502020204030203" pitchFamily="34" charset="0"/>
                <a:cs typeface="Lato" panose="020F0502020204030203" pitchFamily="34" charset="0"/>
              </a:rPr>
              <a:t> alma </a:t>
            </a:r>
            <a:r>
              <a:rPr lang="en-US" sz="1200" dirty="0" err="1">
                <a:solidFill>
                  <a:schemeClr val="bg1"/>
                </a:solidFill>
                <a:ea typeface="Lato" panose="020F0502020204030203" pitchFamily="34" charset="0"/>
                <a:cs typeface="Lato" panose="020F0502020204030203" pitchFamily="34" charset="0"/>
              </a:rPr>
              <a:t>mado</a:t>
            </a:r>
            <a:r>
              <a:rPr lang="en-US" sz="1200" dirty="0">
                <a:solidFill>
                  <a:schemeClr val="bg1"/>
                </a:solidFill>
                <a:ea typeface="Lato" panose="020F0502020204030203" pitchFamily="34" charset="0"/>
                <a:cs typeface="Lato" panose="020F0502020204030203" pitchFamily="34" charset="0"/>
              </a:rPr>
              <a:t> </a:t>
            </a:r>
            <a:r>
              <a:rPr lang="en-US" sz="1200" dirty="0" err="1">
                <a:solidFill>
                  <a:schemeClr val="bg1"/>
                </a:solidFill>
                <a:ea typeface="Lato" panose="020F0502020204030203" pitchFamily="34" charset="0"/>
                <a:cs typeface="Lato" panose="020F0502020204030203" pitchFamily="34" charset="0"/>
              </a:rPr>
              <a:t>est</a:t>
            </a:r>
            <a:r>
              <a:rPr lang="en-US" sz="1200" dirty="0">
                <a:solidFill>
                  <a:schemeClr val="bg1"/>
                </a:solidFill>
                <a:ea typeface="Lato" panose="020F0502020204030203" pitchFamily="34" charset="0"/>
                <a:cs typeface="Lato" panose="020F0502020204030203" pitchFamily="34" charset="0"/>
              </a:rPr>
              <a:t> que </a:t>
            </a:r>
            <a:r>
              <a:rPr lang="en-US" sz="1200" dirty="0" err="1">
                <a:solidFill>
                  <a:schemeClr val="bg1"/>
                </a:solidFill>
                <a:ea typeface="Lato" panose="020F0502020204030203" pitchFamily="34" charset="0"/>
                <a:cs typeface="Lato" panose="020F0502020204030203" pitchFamily="34" charset="0"/>
              </a:rPr>
              <a:t>sqee</a:t>
            </a:r>
            <a:endParaRPr lang="en-US" sz="1200" dirty="0">
              <a:solidFill>
                <a:schemeClr val="bg1"/>
              </a:solidFill>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2776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54950-ED2F-4EBA-B0D2-5DBE2493711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30ED3B3-A453-4ACA-9A30-6F613CF3C764}"/>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2012013B-07B2-420C-9E5E-D70C9621352E}"/>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AB5FC261-EB7E-4FE1-81BB-3242E980300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E23CACD1-6AEB-459B-BD63-8857CEF56AE0}"/>
              </a:ext>
            </a:extLst>
          </p:cNvPr>
          <p:cNvSpPr>
            <a:spLocks noGrp="1"/>
          </p:cNvSpPr>
          <p:nvPr>
            <p:ph type="body" sz="quarter" idx="13"/>
          </p:nvPr>
        </p:nvSpPr>
        <p:spPr/>
        <p:txBody>
          <a:bodyPr/>
          <a:lstStyle/>
          <a:p>
            <a:endParaRPr lang="en-ZA"/>
          </a:p>
        </p:txBody>
      </p:sp>
      <p:grpSp>
        <p:nvGrpSpPr>
          <p:cNvPr id="27" name="Group 26">
            <a:extLst>
              <a:ext uri="{FF2B5EF4-FFF2-40B4-BE49-F238E27FC236}">
                <a16:creationId xmlns:a16="http://schemas.microsoft.com/office/drawing/2014/main" id="{B760FFF6-17A9-4BDD-B4A1-D7EDCCCC7B41}"/>
              </a:ext>
            </a:extLst>
          </p:cNvPr>
          <p:cNvGrpSpPr/>
          <p:nvPr/>
        </p:nvGrpSpPr>
        <p:grpSpPr>
          <a:xfrm>
            <a:off x="1026636" y="1846134"/>
            <a:ext cx="9448324" cy="4261363"/>
            <a:chOff x="1473676" y="1922334"/>
            <a:chExt cx="8400539" cy="4261363"/>
          </a:xfrm>
        </p:grpSpPr>
        <p:sp>
          <p:nvSpPr>
            <p:cNvPr id="7" name="TextBox 6">
              <a:extLst>
                <a:ext uri="{FF2B5EF4-FFF2-40B4-BE49-F238E27FC236}">
                  <a16:creationId xmlns:a16="http://schemas.microsoft.com/office/drawing/2014/main" id="{C3DB2402-72D0-4576-ACA9-0FEEE20637B5}"/>
                </a:ext>
              </a:extLst>
            </p:cNvPr>
            <p:cNvSpPr txBox="1"/>
            <p:nvPr/>
          </p:nvSpPr>
          <p:spPr>
            <a:xfrm>
              <a:off x="4651332" y="3691016"/>
              <a:ext cx="2045753" cy="455959"/>
            </a:xfrm>
            <a:prstGeom prst="rect">
              <a:avLst/>
            </a:prstGeom>
            <a:noFill/>
          </p:spPr>
          <p:txBody>
            <a:bodyPr wrap="none" rtlCol="0">
              <a:spAutoFit/>
            </a:bodyPr>
            <a:lstStyle/>
            <a:p>
              <a:pPr algn="ctr"/>
              <a:r>
                <a:rPr lang="en-US" sz="2363" b="1" dirty="0">
                  <a:solidFill>
                    <a:schemeClr val="tx2"/>
                  </a:solidFill>
                  <a:cs typeface="Poppins" pitchFamily="2" charset="77"/>
                </a:rPr>
                <a:t>VALUE CHAIN</a:t>
              </a:r>
            </a:p>
          </p:txBody>
        </p:sp>
        <p:sp>
          <p:nvSpPr>
            <p:cNvPr id="8" name="Rounded Rectangle 3">
              <a:extLst>
                <a:ext uri="{FF2B5EF4-FFF2-40B4-BE49-F238E27FC236}">
                  <a16:creationId xmlns:a16="http://schemas.microsoft.com/office/drawing/2014/main" id="{29708880-8E12-4E91-A4D1-576CE98E5569}"/>
                </a:ext>
              </a:extLst>
            </p:cNvPr>
            <p:cNvSpPr/>
            <p:nvPr/>
          </p:nvSpPr>
          <p:spPr>
            <a:xfrm>
              <a:off x="1473676" y="2319473"/>
              <a:ext cx="1357420" cy="1172874"/>
            </a:xfrm>
            <a:prstGeom prst="roundRect">
              <a:avLst>
                <a:gd name="adj" fmla="val 897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9" name="Right Arrow 4">
              <a:extLst>
                <a:ext uri="{FF2B5EF4-FFF2-40B4-BE49-F238E27FC236}">
                  <a16:creationId xmlns:a16="http://schemas.microsoft.com/office/drawing/2014/main" id="{20B991E5-42BD-4263-87F7-05D256B21895}"/>
                </a:ext>
              </a:extLst>
            </p:cNvPr>
            <p:cNvSpPr/>
            <p:nvPr/>
          </p:nvSpPr>
          <p:spPr>
            <a:xfrm>
              <a:off x="2831096" y="2773036"/>
              <a:ext cx="403616" cy="26042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0" name="Rounded Rectangle 5">
              <a:extLst>
                <a:ext uri="{FF2B5EF4-FFF2-40B4-BE49-F238E27FC236}">
                  <a16:creationId xmlns:a16="http://schemas.microsoft.com/office/drawing/2014/main" id="{C5BA16B6-E179-418C-A4DE-EC16BA5AF255}"/>
                </a:ext>
              </a:extLst>
            </p:cNvPr>
            <p:cNvSpPr/>
            <p:nvPr/>
          </p:nvSpPr>
          <p:spPr>
            <a:xfrm>
              <a:off x="3234711" y="2319473"/>
              <a:ext cx="1357420" cy="1172874"/>
            </a:xfrm>
            <a:prstGeom prst="roundRect">
              <a:avLst>
                <a:gd name="adj" fmla="val 89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1" name="Right Arrow 6">
              <a:extLst>
                <a:ext uri="{FF2B5EF4-FFF2-40B4-BE49-F238E27FC236}">
                  <a16:creationId xmlns:a16="http://schemas.microsoft.com/office/drawing/2014/main" id="{0C534A60-461A-480E-B3F9-D5CE0F898A4F}"/>
                </a:ext>
              </a:extLst>
            </p:cNvPr>
            <p:cNvSpPr/>
            <p:nvPr/>
          </p:nvSpPr>
          <p:spPr>
            <a:xfrm>
              <a:off x="4592131" y="2773036"/>
              <a:ext cx="403616" cy="26042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2" name="Rounded Rectangle 7">
              <a:extLst>
                <a:ext uri="{FF2B5EF4-FFF2-40B4-BE49-F238E27FC236}">
                  <a16:creationId xmlns:a16="http://schemas.microsoft.com/office/drawing/2014/main" id="{AF829787-49C0-47E1-AE73-53DF2BACA0DE}"/>
                </a:ext>
              </a:extLst>
            </p:cNvPr>
            <p:cNvSpPr/>
            <p:nvPr/>
          </p:nvSpPr>
          <p:spPr>
            <a:xfrm>
              <a:off x="4995747" y="2319473"/>
              <a:ext cx="1357420" cy="1172874"/>
            </a:xfrm>
            <a:prstGeom prst="roundRect">
              <a:avLst>
                <a:gd name="adj" fmla="val 897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3" name="Right Arrow 8">
              <a:extLst>
                <a:ext uri="{FF2B5EF4-FFF2-40B4-BE49-F238E27FC236}">
                  <a16:creationId xmlns:a16="http://schemas.microsoft.com/office/drawing/2014/main" id="{798E4E67-E53D-47A9-8997-34F2D1B04E60}"/>
                </a:ext>
              </a:extLst>
            </p:cNvPr>
            <p:cNvSpPr/>
            <p:nvPr/>
          </p:nvSpPr>
          <p:spPr>
            <a:xfrm>
              <a:off x="6353166" y="2773036"/>
              <a:ext cx="403616" cy="26042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4" name="Rounded Rectangle 9">
              <a:extLst>
                <a:ext uri="{FF2B5EF4-FFF2-40B4-BE49-F238E27FC236}">
                  <a16:creationId xmlns:a16="http://schemas.microsoft.com/office/drawing/2014/main" id="{FF473BD8-419E-47F1-A4A1-6AAD65CCED49}"/>
                </a:ext>
              </a:extLst>
            </p:cNvPr>
            <p:cNvSpPr/>
            <p:nvPr/>
          </p:nvSpPr>
          <p:spPr>
            <a:xfrm>
              <a:off x="6756271" y="2319473"/>
              <a:ext cx="1357420" cy="1172874"/>
            </a:xfrm>
            <a:prstGeom prst="roundRect">
              <a:avLst>
                <a:gd name="adj" fmla="val 897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5" name="Right Arrow 10">
              <a:extLst>
                <a:ext uri="{FF2B5EF4-FFF2-40B4-BE49-F238E27FC236}">
                  <a16:creationId xmlns:a16="http://schemas.microsoft.com/office/drawing/2014/main" id="{734CE515-F647-4515-BB36-5AB0A75E9F16}"/>
                </a:ext>
              </a:extLst>
            </p:cNvPr>
            <p:cNvSpPr/>
            <p:nvPr/>
          </p:nvSpPr>
          <p:spPr>
            <a:xfrm>
              <a:off x="8113690" y="2773036"/>
              <a:ext cx="403616" cy="260427"/>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6" name="Rounded Rectangle 11">
              <a:extLst>
                <a:ext uri="{FF2B5EF4-FFF2-40B4-BE49-F238E27FC236}">
                  <a16:creationId xmlns:a16="http://schemas.microsoft.com/office/drawing/2014/main" id="{4DCEBB76-75A1-44C4-994F-D0F7883A4136}"/>
                </a:ext>
              </a:extLst>
            </p:cNvPr>
            <p:cNvSpPr/>
            <p:nvPr/>
          </p:nvSpPr>
          <p:spPr>
            <a:xfrm>
              <a:off x="8516795" y="2319473"/>
              <a:ext cx="1357420" cy="1172874"/>
            </a:xfrm>
            <a:prstGeom prst="roundRect">
              <a:avLst>
                <a:gd name="adj" fmla="val 897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7" name="Rounded Rectangle 12">
              <a:extLst>
                <a:ext uri="{FF2B5EF4-FFF2-40B4-BE49-F238E27FC236}">
                  <a16:creationId xmlns:a16="http://schemas.microsoft.com/office/drawing/2014/main" id="{60B7E45D-3141-4962-88D9-928419FABEA7}"/>
                </a:ext>
              </a:extLst>
            </p:cNvPr>
            <p:cNvSpPr/>
            <p:nvPr/>
          </p:nvSpPr>
          <p:spPr>
            <a:xfrm>
              <a:off x="3480461" y="4988778"/>
              <a:ext cx="4387991" cy="785553"/>
            </a:xfrm>
            <a:prstGeom prst="roundRect">
              <a:avLst>
                <a:gd name="adj" fmla="val 897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8" name="Up Arrow 13">
              <a:extLst>
                <a:ext uri="{FF2B5EF4-FFF2-40B4-BE49-F238E27FC236}">
                  <a16:creationId xmlns:a16="http://schemas.microsoft.com/office/drawing/2014/main" id="{8A34B53C-22E7-4A19-BA62-998879CC51EE}"/>
                </a:ext>
              </a:extLst>
            </p:cNvPr>
            <p:cNvSpPr/>
            <p:nvPr/>
          </p:nvSpPr>
          <p:spPr>
            <a:xfrm>
              <a:off x="5439357" y="4260847"/>
              <a:ext cx="469688" cy="727932"/>
            </a:xfrm>
            <a:prstGeom prs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9" name="TextBox 18">
              <a:extLst>
                <a:ext uri="{FF2B5EF4-FFF2-40B4-BE49-F238E27FC236}">
                  <a16:creationId xmlns:a16="http://schemas.microsoft.com/office/drawing/2014/main" id="{AE90002E-83AE-4210-99A1-E9170AF4948F}"/>
                </a:ext>
              </a:extLst>
            </p:cNvPr>
            <p:cNvSpPr txBox="1"/>
            <p:nvPr/>
          </p:nvSpPr>
          <p:spPr>
            <a:xfrm>
              <a:off x="1534173" y="2610896"/>
              <a:ext cx="1236426" cy="584775"/>
            </a:xfrm>
            <a:prstGeom prst="rect">
              <a:avLst/>
            </a:prstGeom>
            <a:noFill/>
          </p:spPr>
          <p:txBody>
            <a:bodyPr wrap="square" rtlCol="0" anchor="ctr">
              <a:spAutoFit/>
            </a:bodyPr>
            <a:lstStyle/>
            <a:p>
              <a:pPr algn="ctr"/>
              <a:r>
                <a:rPr lang="en-US" sz="1600" b="1" dirty="0">
                  <a:solidFill>
                    <a:schemeClr val="bg1"/>
                  </a:solidFill>
                  <a:cs typeface="Poppins" pitchFamily="2" charset="77"/>
                </a:rPr>
                <a:t>INBOUND LOGISTICS</a:t>
              </a:r>
            </a:p>
          </p:txBody>
        </p:sp>
        <p:sp>
          <p:nvSpPr>
            <p:cNvPr id="20" name="TextBox 19">
              <a:extLst>
                <a:ext uri="{FF2B5EF4-FFF2-40B4-BE49-F238E27FC236}">
                  <a16:creationId xmlns:a16="http://schemas.microsoft.com/office/drawing/2014/main" id="{6B91A721-A770-446B-B381-FA0E76C53811}"/>
                </a:ext>
              </a:extLst>
            </p:cNvPr>
            <p:cNvSpPr txBox="1"/>
            <p:nvPr/>
          </p:nvSpPr>
          <p:spPr>
            <a:xfrm>
              <a:off x="3295208" y="2734006"/>
              <a:ext cx="1236426" cy="338554"/>
            </a:xfrm>
            <a:prstGeom prst="rect">
              <a:avLst/>
            </a:prstGeom>
            <a:noFill/>
          </p:spPr>
          <p:txBody>
            <a:bodyPr wrap="square" rtlCol="0" anchor="ctr">
              <a:spAutoFit/>
            </a:bodyPr>
            <a:lstStyle/>
            <a:p>
              <a:pPr algn="ctr"/>
              <a:r>
                <a:rPr lang="en-US" sz="1600" b="1" dirty="0">
                  <a:solidFill>
                    <a:schemeClr val="bg1"/>
                  </a:solidFill>
                  <a:cs typeface="Poppins" pitchFamily="2" charset="77"/>
                </a:rPr>
                <a:t>OPERATIONS</a:t>
              </a:r>
            </a:p>
          </p:txBody>
        </p:sp>
        <p:sp>
          <p:nvSpPr>
            <p:cNvPr id="21" name="TextBox 20">
              <a:extLst>
                <a:ext uri="{FF2B5EF4-FFF2-40B4-BE49-F238E27FC236}">
                  <a16:creationId xmlns:a16="http://schemas.microsoft.com/office/drawing/2014/main" id="{D7289088-62AE-4B25-A6C0-17DBA70A026F}"/>
                </a:ext>
              </a:extLst>
            </p:cNvPr>
            <p:cNvSpPr txBox="1"/>
            <p:nvPr/>
          </p:nvSpPr>
          <p:spPr>
            <a:xfrm>
              <a:off x="5055988" y="2610896"/>
              <a:ext cx="1236426" cy="584775"/>
            </a:xfrm>
            <a:prstGeom prst="rect">
              <a:avLst/>
            </a:prstGeom>
            <a:noFill/>
          </p:spPr>
          <p:txBody>
            <a:bodyPr wrap="square" rtlCol="0" anchor="ctr">
              <a:spAutoFit/>
            </a:bodyPr>
            <a:lstStyle/>
            <a:p>
              <a:pPr algn="ctr"/>
              <a:r>
                <a:rPr lang="en-US" sz="1600" b="1" dirty="0">
                  <a:solidFill>
                    <a:schemeClr val="bg1"/>
                  </a:solidFill>
                  <a:cs typeface="Poppins" pitchFamily="2" charset="77"/>
                </a:rPr>
                <a:t>OUTBOUND LOGISTICS</a:t>
              </a:r>
            </a:p>
          </p:txBody>
        </p:sp>
        <p:sp>
          <p:nvSpPr>
            <p:cNvPr id="22" name="TextBox 21">
              <a:extLst>
                <a:ext uri="{FF2B5EF4-FFF2-40B4-BE49-F238E27FC236}">
                  <a16:creationId xmlns:a16="http://schemas.microsoft.com/office/drawing/2014/main" id="{81E57A61-69E6-4AB1-9B2B-CAB56DE3DE43}"/>
                </a:ext>
              </a:extLst>
            </p:cNvPr>
            <p:cNvSpPr txBox="1"/>
            <p:nvPr/>
          </p:nvSpPr>
          <p:spPr>
            <a:xfrm>
              <a:off x="6816768" y="2610896"/>
              <a:ext cx="1236426" cy="584775"/>
            </a:xfrm>
            <a:prstGeom prst="rect">
              <a:avLst/>
            </a:prstGeom>
            <a:noFill/>
          </p:spPr>
          <p:txBody>
            <a:bodyPr wrap="square" rtlCol="0" anchor="ctr">
              <a:spAutoFit/>
            </a:bodyPr>
            <a:lstStyle/>
            <a:p>
              <a:pPr algn="ctr"/>
              <a:r>
                <a:rPr lang="en-US" sz="1600" b="1" dirty="0">
                  <a:solidFill>
                    <a:schemeClr val="bg1"/>
                  </a:solidFill>
                  <a:cs typeface="Poppins" pitchFamily="2" charset="77"/>
                </a:rPr>
                <a:t>MARKETING AND SALES</a:t>
              </a:r>
            </a:p>
          </p:txBody>
        </p:sp>
        <p:sp>
          <p:nvSpPr>
            <p:cNvPr id="23" name="TextBox 22">
              <a:extLst>
                <a:ext uri="{FF2B5EF4-FFF2-40B4-BE49-F238E27FC236}">
                  <a16:creationId xmlns:a16="http://schemas.microsoft.com/office/drawing/2014/main" id="{0BC35672-E032-47D7-9761-4CE1EA6CC585}"/>
                </a:ext>
              </a:extLst>
            </p:cNvPr>
            <p:cNvSpPr txBox="1"/>
            <p:nvPr/>
          </p:nvSpPr>
          <p:spPr>
            <a:xfrm>
              <a:off x="8577803" y="2734006"/>
              <a:ext cx="1236426" cy="338554"/>
            </a:xfrm>
            <a:prstGeom prst="rect">
              <a:avLst/>
            </a:prstGeom>
            <a:noFill/>
          </p:spPr>
          <p:txBody>
            <a:bodyPr wrap="square" rtlCol="0" anchor="ctr">
              <a:spAutoFit/>
            </a:bodyPr>
            <a:lstStyle/>
            <a:p>
              <a:pPr algn="ctr"/>
              <a:r>
                <a:rPr lang="en-US" sz="1600" b="1" dirty="0">
                  <a:solidFill>
                    <a:schemeClr val="bg1"/>
                  </a:solidFill>
                  <a:cs typeface="Poppins" pitchFamily="2" charset="77"/>
                </a:rPr>
                <a:t>SERVICES</a:t>
              </a:r>
            </a:p>
          </p:txBody>
        </p:sp>
        <p:sp>
          <p:nvSpPr>
            <p:cNvPr id="24" name="TextBox 23">
              <a:extLst>
                <a:ext uri="{FF2B5EF4-FFF2-40B4-BE49-F238E27FC236}">
                  <a16:creationId xmlns:a16="http://schemas.microsoft.com/office/drawing/2014/main" id="{39B33A8B-960B-4F6E-9F73-9E1B15F3CB83}"/>
                </a:ext>
              </a:extLst>
            </p:cNvPr>
            <p:cNvSpPr txBox="1"/>
            <p:nvPr/>
          </p:nvSpPr>
          <p:spPr>
            <a:xfrm>
              <a:off x="3381755" y="5141490"/>
              <a:ext cx="4584892" cy="480131"/>
            </a:xfrm>
            <a:prstGeom prst="rect">
              <a:avLst/>
            </a:prstGeom>
            <a:noFill/>
          </p:spPr>
          <p:txBody>
            <a:bodyPr wrap="square" rtlCol="0" anchor="ctr">
              <a:spAutoFit/>
            </a:bodyPr>
            <a:lstStyle/>
            <a:p>
              <a:pPr algn="ctr"/>
              <a:r>
                <a:rPr lang="en-US" sz="1260" b="1" dirty="0">
                  <a:solidFill>
                    <a:schemeClr val="bg1"/>
                  </a:solidFill>
                  <a:cs typeface="Poppins" pitchFamily="2" charset="77"/>
                </a:rPr>
                <a:t>PROCUREMENT, HUMAN RESOURCE MANAGEMENT, INFRASTRUCTURE, TECNOLOGICAL DEVELOPMENT</a:t>
              </a:r>
            </a:p>
          </p:txBody>
        </p:sp>
        <p:sp>
          <p:nvSpPr>
            <p:cNvPr id="25" name="TextBox 24">
              <a:extLst>
                <a:ext uri="{FF2B5EF4-FFF2-40B4-BE49-F238E27FC236}">
                  <a16:creationId xmlns:a16="http://schemas.microsoft.com/office/drawing/2014/main" id="{74FF0712-EA73-4D08-B1CA-AFFF4966A509}"/>
                </a:ext>
              </a:extLst>
            </p:cNvPr>
            <p:cNvSpPr txBox="1"/>
            <p:nvPr/>
          </p:nvSpPr>
          <p:spPr>
            <a:xfrm>
              <a:off x="4756920" y="1922334"/>
              <a:ext cx="1834564" cy="338554"/>
            </a:xfrm>
            <a:prstGeom prst="rect">
              <a:avLst/>
            </a:prstGeom>
            <a:noFill/>
          </p:spPr>
          <p:txBody>
            <a:bodyPr wrap="none" rtlCol="0" anchor="ctr">
              <a:spAutoFit/>
            </a:bodyPr>
            <a:lstStyle/>
            <a:p>
              <a:pPr algn="ctr"/>
              <a:r>
                <a:rPr lang="en-US" sz="1600" b="1" dirty="0">
                  <a:solidFill>
                    <a:schemeClr val="accent6"/>
                  </a:solidFill>
                  <a:cs typeface="Poppins" pitchFamily="2" charset="77"/>
                </a:rPr>
                <a:t>PRIMARY ACTIVITIES</a:t>
              </a:r>
            </a:p>
          </p:txBody>
        </p:sp>
        <p:sp>
          <p:nvSpPr>
            <p:cNvPr id="26" name="TextBox 25">
              <a:extLst>
                <a:ext uri="{FF2B5EF4-FFF2-40B4-BE49-F238E27FC236}">
                  <a16:creationId xmlns:a16="http://schemas.microsoft.com/office/drawing/2014/main" id="{93216364-161C-4308-98B8-7F769699E79C}"/>
                </a:ext>
              </a:extLst>
            </p:cNvPr>
            <p:cNvSpPr txBox="1"/>
            <p:nvPr/>
          </p:nvSpPr>
          <p:spPr>
            <a:xfrm>
              <a:off x="4618672" y="5845143"/>
              <a:ext cx="2111060" cy="338554"/>
            </a:xfrm>
            <a:prstGeom prst="rect">
              <a:avLst/>
            </a:prstGeom>
            <a:noFill/>
          </p:spPr>
          <p:txBody>
            <a:bodyPr wrap="none" rtlCol="0" anchor="ctr">
              <a:spAutoFit/>
            </a:bodyPr>
            <a:lstStyle/>
            <a:p>
              <a:pPr algn="ctr"/>
              <a:r>
                <a:rPr lang="en-US" sz="1600" b="1" dirty="0">
                  <a:solidFill>
                    <a:schemeClr val="accent6"/>
                  </a:solidFill>
                  <a:cs typeface="Poppins" pitchFamily="2" charset="77"/>
                </a:rPr>
                <a:t>SECONDARY ACTIVITIES</a:t>
              </a:r>
            </a:p>
          </p:txBody>
        </p:sp>
      </p:grpSp>
      <p:pic>
        <p:nvPicPr>
          <p:cNvPr id="28" name="Graphic 27">
            <a:extLst>
              <a:ext uri="{FF2B5EF4-FFF2-40B4-BE49-F238E27FC236}">
                <a16:creationId xmlns:a16="http://schemas.microsoft.com/office/drawing/2014/main" id="{390CB229-69BA-4549-A136-33E95F1761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51539" y="2696836"/>
            <a:ext cx="3530620" cy="3530620"/>
          </a:xfrm>
          <a:prstGeom prst="rect">
            <a:avLst/>
          </a:prstGeom>
        </p:spPr>
      </p:pic>
    </p:spTree>
    <p:extLst>
      <p:ext uri="{BB962C8B-B14F-4D97-AF65-F5344CB8AC3E}">
        <p14:creationId xmlns:p14="http://schemas.microsoft.com/office/powerpoint/2010/main" val="227570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47FBF8-8808-41ED-A288-26C938DB67D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68068F2-986A-4CAB-99AC-803CE6678815}"/>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72BBE7F4-099A-41D8-9BD3-97CDDB849204}"/>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ADBA8137-CF1F-421F-AD53-CBAA3A4CC9A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165E0078-E2B9-4F79-AA85-0E1F7F17735A}"/>
              </a:ext>
            </a:extLst>
          </p:cNvPr>
          <p:cNvSpPr>
            <a:spLocks noGrp="1"/>
          </p:cNvSpPr>
          <p:nvPr>
            <p:ph type="body" sz="quarter" idx="13"/>
          </p:nvPr>
        </p:nvSpPr>
        <p:spPr/>
        <p:txBody>
          <a:bodyPr/>
          <a:lstStyle/>
          <a:p>
            <a:endParaRPr lang="en-ZA"/>
          </a:p>
        </p:txBody>
      </p:sp>
      <p:pic>
        <p:nvPicPr>
          <p:cNvPr id="8" name="Graphic 7">
            <a:extLst>
              <a:ext uri="{FF2B5EF4-FFF2-40B4-BE49-F238E27FC236}">
                <a16:creationId xmlns:a16="http://schemas.microsoft.com/office/drawing/2014/main" id="{5FE63A3D-700F-4A52-8EB0-BB5FE3964B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6315" y="1614157"/>
            <a:ext cx="7143750" cy="4762500"/>
          </a:xfrm>
          <a:prstGeom prst="rect">
            <a:avLst/>
          </a:prstGeom>
        </p:spPr>
      </p:pic>
    </p:spTree>
    <p:extLst>
      <p:ext uri="{BB962C8B-B14F-4D97-AF65-F5344CB8AC3E}">
        <p14:creationId xmlns:p14="http://schemas.microsoft.com/office/powerpoint/2010/main" val="170977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18</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19</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FE2AE-B324-4A00-9271-A2638584F3B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A2A14EA7-2152-4EE7-A026-FF2B7C89790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C8CF587-2B12-4AB8-B6D1-43C4A5E62ED0}"/>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20086B80-5FE3-41D3-A43A-7D7EA36AFA5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3B460B0F-1235-47A1-9223-2BA442F23876}"/>
              </a:ext>
            </a:extLst>
          </p:cNvPr>
          <p:cNvSpPr>
            <a:spLocks noGrp="1"/>
          </p:cNvSpPr>
          <p:nvPr>
            <p:ph type="body" sz="quarter" idx="13"/>
          </p:nvPr>
        </p:nvSpPr>
        <p:spPr/>
        <p:txBody>
          <a:bodyPr/>
          <a:lstStyle/>
          <a:p>
            <a:endParaRPr lang="en-ZA"/>
          </a:p>
        </p:txBody>
      </p:sp>
      <p:grpSp>
        <p:nvGrpSpPr>
          <p:cNvPr id="36" name="Group 35">
            <a:extLst>
              <a:ext uri="{FF2B5EF4-FFF2-40B4-BE49-F238E27FC236}">
                <a16:creationId xmlns:a16="http://schemas.microsoft.com/office/drawing/2014/main" id="{92ACF6DE-0D35-4FD4-9F10-0588BC12A158}"/>
              </a:ext>
            </a:extLst>
          </p:cNvPr>
          <p:cNvGrpSpPr/>
          <p:nvPr/>
        </p:nvGrpSpPr>
        <p:grpSpPr>
          <a:xfrm>
            <a:off x="1558661" y="1893612"/>
            <a:ext cx="8164459" cy="4289244"/>
            <a:chOff x="1578421" y="1952429"/>
            <a:chExt cx="7669297" cy="4029108"/>
          </a:xfrm>
        </p:grpSpPr>
        <p:sp>
          <p:nvSpPr>
            <p:cNvPr id="7" name="Rectangle 6">
              <a:extLst>
                <a:ext uri="{FF2B5EF4-FFF2-40B4-BE49-F238E27FC236}">
                  <a16:creationId xmlns:a16="http://schemas.microsoft.com/office/drawing/2014/main" id="{08728C10-234F-4001-95CB-4FFFF670C620}"/>
                </a:ext>
              </a:extLst>
            </p:cNvPr>
            <p:cNvSpPr/>
            <p:nvPr/>
          </p:nvSpPr>
          <p:spPr>
            <a:xfrm>
              <a:off x="1927331" y="3794250"/>
              <a:ext cx="5789524" cy="4483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8" name="Rectangle 7">
              <a:extLst>
                <a:ext uri="{FF2B5EF4-FFF2-40B4-BE49-F238E27FC236}">
                  <a16:creationId xmlns:a16="http://schemas.microsoft.com/office/drawing/2014/main" id="{8F7F3ADB-DD62-4936-A015-80DEB31F23E4}"/>
                </a:ext>
              </a:extLst>
            </p:cNvPr>
            <p:cNvSpPr/>
            <p:nvPr/>
          </p:nvSpPr>
          <p:spPr>
            <a:xfrm>
              <a:off x="1927331" y="5185592"/>
              <a:ext cx="5789523" cy="448371"/>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9" name="Rectangle 8">
              <a:extLst>
                <a:ext uri="{FF2B5EF4-FFF2-40B4-BE49-F238E27FC236}">
                  <a16:creationId xmlns:a16="http://schemas.microsoft.com/office/drawing/2014/main" id="{A546BF19-29A0-4CC2-A56F-7A036C4FBF85}"/>
                </a:ext>
              </a:extLst>
            </p:cNvPr>
            <p:cNvSpPr/>
            <p:nvPr/>
          </p:nvSpPr>
          <p:spPr>
            <a:xfrm>
              <a:off x="1927331" y="4721811"/>
              <a:ext cx="5789524" cy="4483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0" name="Rectangle 9">
              <a:extLst>
                <a:ext uri="{FF2B5EF4-FFF2-40B4-BE49-F238E27FC236}">
                  <a16:creationId xmlns:a16="http://schemas.microsoft.com/office/drawing/2014/main" id="{782B5809-849C-4B75-BF03-155CF7E69341}"/>
                </a:ext>
              </a:extLst>
            </p:cNvPr>
            <p:cNvSpPr/>
            <p:nvPr/>
          </p:nvSpPr>
          <p:spPr>
            <a:xfrm>
              <a:off x="1927331" y="4258031"/>
              <a:ext cx="5789524" cy="4483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1" name="Triangle 8">
              <a:extLst>
                <a:ext uri="{FF2B5EF4-FFF2-40B4-BE49-F238E27FC236}">
                  <a16:creationId xmlns:a16="http://schemas.microsoft.com/office/drawing/2014/main" id="{BA4F81D3-36FC-4A1C-B724-548ECB2346E8}"/>
                </a:ext>
              </a:extLst>
            </p:cNvPr>
            <p:cNvSpPr/>
            <p:nvPr/>
          </p:nvSpPr>
          <p:spPr>
            <a:xfrm rot="5400000">
              <a:off x="6649499" y="3035744"/>
              <a:ext cx="3680649" cy="151578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solidFill>
                  <a:schemeClr val="tx1"/>
                </a:solidFill>
              </a:endParaRPr>
            </a:p>
          </p:txBody>
        </p:sp>
        <p:sp>
          <p:nvSpPr>
            <p:cNvPr id="12" name="Rectangle 11">
              <a:extLst>
                <a:ext uri="{FF2B5EF4-FFF2-40B4-BE49-F238E27FC236}">
                  <a16:creationId xmlns:a16="http://schemas.microsoft.com/office/drawing/2014/main" id="{BBF57602-F9DE-48CA-BE29-2B76712A3CDE}"/>
                </a:ext>
              </a:extLst>
            </p:cNvPr>
            <p:cNvSpPr/>
            <p:nvPr/>
          </p:nvSpPr>
          <p:spPr>
            <a:xfrm>
              <a:off x="1927331" y="1952429"/>
              <a:ext cx="1144943" cy="18264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3" name="Rectangle 12">
              <a:extLst>
                <a:ext uri="{FF2B5EF4-FFF2-40B4-BE49-F238E27FC236}">
                  <a16:creationId xmlns:a16="http://schemas.microsoft.com/office/drawing/2014/main" id="{9896A603-5D8B-4200-A3AE-28432E26651C}"/>
                </a:ext>
              </a:extLst>
            </p:cNvPr>
            <p:cNvSpPr/>
            <p:nvPr/>
          </p:nvSpPr>
          <p:spPr>
            <a:xfrm>
              <a:off x="3085344" y="1952429"/>
              <a:ext cx="1144943" cy="1826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4" name="Rectangle 13">
              <a:extLst>
                <a:ext uri="{FF2B5EF4-FFF2-40B4-BE49-F238E27FC236}">
                  <a16:creationId xmlns:a16="http://schemas.microsoft.com/office/drawing/2014/main" id="{6B89BF4A-E391-465F-B0C6-58523F0D055D}"/>
                </a:ext>
              </a:extLst>
            </p:cNvPr>
            <p:cNvSpPr/>
            <p:nvPr/>
          </p:nvSpPr>
          <p:spPr>
            <a:xfrm>
              <a:off x="4243358" y="1952429"/>
              <a:ext cx="1144943" cy="18264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5" name="Rectangle 14">
              <a:extLst>
                <a:ext uri="{FF2B5EF4-FFF2-40B4-BE49-F238E27FC236}">
                  <a16:creationId xmlns:a16="http://schemas.microsoft.com/office/drawing/2014/main" id="{F9DB9DF9-1B36-49FF-9B1B-D9CC3124A64F}"/>
                </a:ext>
              </a:extLst>
            </p:cNvPr>
            <p:cNvSpPr/>
            <p:nvPr/>
          </p:nvSpPr>
          <p:spPr>
            <a:xfrm>
              <a:off x="5406215" y="1952429"/>
              <a:ext cx="1144943" cy="18264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6" name="Rectangle 15">
              <a:extLst>
                <a:ext uri="{FF2B5EF4-FFF2-40B4-BE49-F238E27FC236}">
                  <a16:creationId xmlns:a16="http://schemas.microsoft.com/office/drawing/2014/main" id="{AF3B7638-7D4A-4415-9DDE-A55B2F377AEB}"/>
                </a:ext>
              </a:extLst>
            </p:cNvPr>
            <p:cNvSpPr/>
            <p:nvPr/>
          </p:nvSpPr>
          <p:spPr>
            <a:xfrm flipH="1">
              <a:off x="6570284" y="1953313"/>
              <a:ext cx="1144943" cy="18264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7" name="TextBox 16">
              <a:extLst>
                <a:ext uri="{FF2B5EF4-FFF2-40B4-BE49-F238E27FC236}">
                  <a16:creationId xmlns:a16="http://schemas.microsoft.com/office/drawing/2014/main" id="{7A8A2504-9846-43BA-83C3-26D404859ACF}"/>
                </a:ext>
              </a:extLst>
            </p:cNvPr>
            <p:cNvSpPr txBox="1"/>
            <p:nvPr/>
          </p:nvSpPr>
          <p:spPr>
            <a:xfrm>
              <a:off x="3923742" y="3887587"/>
              <a:ext cx="1796701" cy="268872"/>
            </a:xfrm>
            <a:prstGeom prst="rect">
              <a:avLst/>
            </a:prstGeom>
            <a:noFill/>
          </p:spPr>
          <p:txBody>
            <a:bodyPr wrap="none" rtlCol="0" anchor="ctr">
              <a:spAutoFit/>
            </a:bodyPr>
            <a:lstStyle/>
            <a:p>
              <a:pPr algn="ctr"/>
              <a:r>
                <a:rPr lang="en-US" sz="1260" b="1" dirty="0">
                  <a:solidFill>
                    <a:schemeClr val="bg1"/>
                  </a:solidFill>
                  <a:cs typeface="Poppins" pitchFamily="2" charset="77"/>
                </a:rPr>
                <a:t>FIRM INFRASTRUCTURE</a:t>
              </a:r>
            </a:p>
          </p:txBody>
        </p:sp>
        <p:sp>
          <p:nvSpPr>
            <p:cNvPr id="18" name="TextBox 17">
              <a:extLst>
                <a:ext uri="{FF2B5EF4-FFF2-40B4-BE49-F238E27FC236}">
                  <a16:creationId xmlns:a16="http://schemas.microsoft.com/office/drawing/2014/main" id="{C3AAEF7F-9C82-4ADE-BED7-E4B24A633B60}"/>
                </a:ext>
              </a:extLst>
            </p:cNvPr>
            <p:cNvSpPr txBox="1"/>
            <p:nvPr/>
          </p:nvSpPr>
          <p:spPr>
            <a:xfrm>
              <a:off x="3565368" y="4349974"/>
              <a:ext cx="2513453" cy="268872"/>
            </a:xfrm>
            <a:prstGeom prst="rect">
              <a:avLst/>
            </a:prstGeom>
            <a:noFill/>
          </p:spPr>
          <p:txBody>
            <a:bodyPr wrap="none" rtlCol="0" anchor="ctr">
              <a:spAutoFit/>
            </a:bodyPr>
            <a:lstStyle/>
            <a:p>
              <a:pPr algn="ctr"/>
              <a:r>
                <a:rPr lang="en-US" sz="1260" b="1" dirty="0">
                  <a:solidFill>
                    <a:schemeClr val="bg1"/>
                  </a:solidFill>
                  <a:cs typeface="Poppins" pitchFamily="2" charset="77"/>
                </a:rPr>
                <a:t>HUMAN RESOURCE MANAGEMENT</a:t>
              </a:r>
            </a:p>
          </p:txBody>
        </p:sp>
        <p:sp>
          <p:nvSpPr>
            <p:cNvPr id="19" name="TextBox 18">
              <a:extLst>
                <a:ext uri="{FF2B5EF4-FFF2-40B4-BE49-F238E27FC236}">
                  <a16:creationId xmlns:a16="http://schemas.microsoft.com/office/drawing/2014/main" id="{A9A73D86-C1C3-4293-9354-BF6416228E96}"/>
                </a:ext>
              </a:extLst>
            </p:cNvPr>
            <p:cNvSpPr txBox="1"/>
            <p:nvPr/>
          </p:nvSpPr>
          <p:spPr>
            <a:xfrm>
              <a:off x="3740790" y="4812954"/>
              <a:ext cx="2162606" cy="268872"/>
            </a:xfrm>
            <a:prstGeom prst="rect">
              <a:avLst/>
            </a:prstGeom>
            <a:noFill/>
          </p:spPr>
          <p:txBody>
            <a:bodyPr wrap="none" rtlCol="0" anchor="ctr">
              <a:spAutoFit/>
            </a:bodyPr>
            <a:lstStyle/>
            <a:p>
              <a:pPr algn="ctr"/>
              <a:r>
                <a:rPr lang="en-US" sz="1260" b="1" dirty="0">
                  <a:solidFill>
                    <a:schemeClr val="bg1"/>
                  </a:solidFill>
                  <a:cs typeface="Poppins" pitchFamily="2" charset="77"/>
                </a:rPr>
                <a:t>TECHNOLOGY DEVELOPMENT</a:t>
              </a:r>
            </a:p>
          </p:txBody>
        </p:sp>
        <p:sp>
          <p:nvSpPr>
            <p:cNvPr id="20" name="TextBox 19">
              <a:extLst>
                <a:ext uri="{FF2B5EF4-FFF2-40B4-BE49-F238E27FC236}">
                  <a16:creationId xmlns:a16="http://schemas.microsoft.com/office/drawing/2014/main" id="{DA4ECB50-B0B4-4851-9F0A-62EBD3C5965A}"/>
                </a:ext>
              </a:extLst>
            </p:cNvPr>
            <p:cNvSpPr txBox="1"/>
            <p:nvPr/>
          </p:nvSpPr>
          <p:spPr>
            <a:xfrm>
              <a:off x="4203065" y="5276030"/>
              <a:ext cx="1238055" cy="268872"/>
            </a:xfrm>
            <a:prstGeom prst="rect">
              <a:avLst/>
            </a:prstGeom>
            <a:noFill/>
          </p:spPr>
          <p:txBody>
            <a:bodyPr wrap="none" rtlCol="0" anchor="ctr">
              <a:spAutoFit/>
            </a:bodyPr>
            <a:lstStyle/>
            <a:p>
              <a:pPr algn="ctr"/>
              <a:r>
                <a:rPr lang="en-US" sz="1260" b="1" dirty="0">
                  <a:solidFill>
                    <a:schemeClr val="bg1"/>
                  </a:solidFill>
                  <a:cs typeface="Poppins" pitchFamily="2" charset="77"/>
                </a:rPr>
                <a:t>PROCUREMENT</a:t>
              </a:r>
            </a:p>
          </p:txBody>
        </p:sp>
        <p:sp>
          <p:nvSpPr>
            <p:cNvPr id="21" name="TextBox 20">
              <a:extLst>
                <a:ext uri="{FF2B5EF4-FFF2-40B4-BE49-F238E27FC236}">
                  <a16:creationId xmlns:a16="http://schemas.microsoft.com/office/drawing/2014/main" id="{A5D1B827-54FE-46AE-80FF-335A7CA3786C}"/>
                </a:ext>
              </a:extLst>
            </p:cNvPr>
            <p:cNvSpPr txBox="1"/>
            <p:nvPr/>
          </p:nvSpPr>
          <p:spPr>
            <a:xfrm>
              <a:off x="7941928" y="3605373"/>
              <a:ext cx="971533" cy="346933"/>
            </a:xfrm>
            <a:prstGeom prst="rect">
              <a:avLst/>
            </a:prstGeom>
            <a:noFill/>
          </p:spPr>
          <p:txBody>
            <a:bodyPr wrap="none" rtlCol="0" anchor="ctr">
              <a:spAutoFit/>
            </a:bodyPr>
            <a:lstStyle/>
            <a:p>
              <a:pPr algn="ctr"/>
              <a:r>
                <a:rPr lang="en-US" b="1" dirty="0">
                  <a:solidFill>
                    <a:schemeClr val="bg1"/>
                  </a:solidFill>
                  <a:cs typeface="Poppins" pitchFamily="2" charset="77"/>
                </a:rPr>
                <a:t>VALUES</a:t>
              </a:r>
            </a:p>
          </p:txBody>
        </p:sp>
        <p:sp>
          <p:nvSpPr>
            <p:cNvPr id="22" name="TextBox 21">
              <a:extLst>
                <a:ext uri="{FF2B5EF4-FFF2-40B4-BE49-F238E27FC236}">
                  <a16:creationId xmlns:a16="http://schemas.microsoft.com/office/drawing/2014/main" id="{A3CAB325-E34A-464A-A645-BDBAB18D9493}"/>
                </a:ext>
              </a:extLst>
            </p:cNvPr>
            <p:cNvSpPr txBox="1"/>
            <p:nvPr/>
          </p:nvSpPr>
          <p:spPr>
            <a:xfrm>
              <a:off x="4026887" y="5712665"/>
              <a:ext cx="1590408" cy="268872"/>
            </a:xfrm>
            <a:prstGeom prst="rect">
              <a:avLst/>
            </a:prstGeom>
            <a:noFill/>
          </p:spPr>
          <p:txBody>
            <a:bodyPr wrap="none" rtlCol="0" anchor="ctr">
              <a:spAutoFit/>
            </a:bodyPr>
            <a:lstStyle/>
            <a:p>
              <a:pPr algn="ctr"/>
              <a:r>
                <a:rPr lang="en-US" sz="1260" b="1" dirty="0">
                  <a:solidFill>
                    <a:schemeClr val="tx2"/>
                  </a:solidFill>
                  <a:cs typeface="Poppins" pitchFamily="2" charset="77"/>
                </a:rPr>
                <a:t>SUPPORT ACTIVITIES</a:t>
              </a:r>
            </a:p>
          </p:txBody>
        </p:sp>
        <p:sp>
          <p:nvSpPr>
            <p:cNvPr id="23" name="TextBox 22">
              <a:extLst>
                <a:ext uri="{FF2B5EF4-FFF2-40B4-BE49-F238E27FC236}">
                  <a16:creationId xmlns:a16="http://schemas.microsoft.com/office/drawing/2014/main" id="{AA9DE391-C7D3-4913-98A8-CFA1FEE17DC4}"/>
                </a:ext>
              </a:extLst>
            </p:cNvPr>
            <p:cNvSpPr txBox="1"/>
            <p:nvPr/>
          </p:nvSpPr>
          <p:spPr>
            <a:xfrm rot="16200000">
              <a:off x="929699" y="2731198"/>
              <a:ext cx="1566316" cy="268872"/>
            </a:xfrm>
            <a:prstGeom prst="rect">
              <a:avLst/>
            </a:prstGeom>
            <a:noFill/>
          </p:spPr>
          <p:txBody>
            <a:bodyPr wrap="none" rtlCol="0" anchor="ctr">
              <a:spAutoFit/>
            </a:bodyPr>
            <a:lstStyle/>
            <a:p>
              <a:pPr algn="ctr"/>
              <a:r>
                <a:rPr lang="en-US" sz="1260" b="1" dirty="0">
                  <a:solidFill>
                    <a:schemeClr val="tx2"/>
                  </a:solidFill>
                  <a:cs typeface="Poppins" pitchFamily="2" charset="77"/>
                </a:rPr>
                <a:t>PRIMARY ACTIVITIES</a:t>
              </a:r>
            </a:p>
          </p:txBody>
        </p:sp>
        <p:sp>
          <p:nvSpPr>
            <p:cNvPr id="24" name="TextBox 23">
              <a:extLst>
                <a:ext uri="{FF2B5EF4-FFF2-40B4-BE49-F238E27FC236}">
                  <a16:creationId xmlns:a16="http://schemas.microsoft.com/office/drawing/2014/main" id="{E34A4CAD-B1F4-4570-8685-FF60F438B77C}"/>
                </a:ext>
              </a:extLst>
            </p:cNvPr>
            <p:cNvSpPr txBox="1"/>
            <p:nvPr/>
          </p:nvSpPr>
          <p:spPr>
            <a:xfrm>
              <a:off x="2052434" y="3134191"/>
              <a:ext cx="894737" cy="451012"/>
            </a:xfrm>
            <a:prstGeom prst="rect">
              <a:avLst/>
            </a:prstGeom>
            <a:noFill/>
          </p:spPr>
          <p:txBody>
            <a:bodyPr wrap="none" rtlCol="0" anchor="t">
              <a:spAutoFit/>
            </a:bodyPr>
            <a:lstStyle/>
            <a:p>
              <a:pPr algn="ctr"/>
              <a:r>
                <a:rPr lang="en-US" sz="1260" b="1" dirty="0">
                  <a:solidFill>
                    <a:schemeClr val="bg1"/>
                  </a:solidFill>
                  <a:cs typeface="Poppins" pitchFamily="2" charset="77"/>
                </a:rPr>
                <a:t>INBOUND</a:t>
              </a:r>
            </a:p>
            <a:p>
              <a:pPr algn="ctr"/>
              <a:r>
                <a:rPr lang="en-US" sz="1260" b="1" dirty="0">
                  <a:solidFill>
                    <a:schemeClr val="bg1"/>
                  </a:solidFill>
                  <a:cs typeface="Poppins" pitchFamily="2" charset="77"/>
                </a:rPr>
                <a:t>LOGISTICS</a:t>
              </a:r>
            </a:p>
          </p:txBody>
        </p:sp>
        <p:sp>
          <p:nvSpPr>
            <p:cNvPr id="25" name="TextBox 24">
              <a:extLst>
                <a:ext uri="{FF2B5EF4-FFF2-40B4-BE49-F238E27FC236}">
                  <a16:creationId xmlns:a16="http://schemas.microsoft.com/office/drawing/2014/main" id="{78FD507C-7828-4A7C-B4DD-70F491139674}"/>
                </a:ext>
              </a:extLst>
            </p:cNvPr>
            <p:cNvSpPr txBox="1"/>
            <p:nvPr/>
          </p:nvSpPr>
          <p:spPr>
            <a:xfrm>
              <a:off x="3123866" y="3134190"/>
              <a:ext cx="1067902" cy="268872"/>
            </a:xfrm>
            <a:prstGeom prst="rect">
              <a:avLst/>
            </a:prstGeom>
            <a:noFill/>
          </p:spPr>
          <p:txBody>
            <a:bodyPr wrap="none" rtlCol="0" anchor="t">
              <a:spAutoFit/>
            </a:bodyPr>
            <a:lstStyle/>
            <a:p>
              <a:pPr algn="ctr"/>
              <a:r>
                <a:rPr lang="en-US" sz="1260" b="1" dirty="0">
                  <a:solidFill>
                    <a:schemeClr val="bg1"/>
                  </a:solidFill>
                  <a:cs typeface="Poppins" pitchFamily="2" charset="77"/>
                </a:rPr>
                <a:t>OPERATIONS</a:t>
              </a:r>
            </a:p>
          </p:txBody>
        </p:sp>
        <p:sp>
          <p:nvSpPr>
            <p:cNvPr id="26" name="TextBox 25">
              <a:extLst>
                <a:ext uri="{FF2B5EF4-FFF2-40B4-BE49-F238E27FC236}">
                  <a16:creationId xmlns:a16="http://schemas.microsoft.com/office/drawing/2014/main" id="{30DF44BD-9931-4052-B3B0-0FE85FD3B12D}"/>
                </a:ext>
              </a:extLst>
            </p:cNvPr>
            <p:cNvSpPr txBox="1"/>
            <p:nvPr/>
          </p:nvSpPr>
          <p:spPr>
            <a:xfrm>
              <a:off x="4342257" y="3134191"/>
              <a:ext cx="945933" cy="451012"/>
            </a:xfrm>
            <a:prstGeom prst="rect">
              <a:avLst/>
            </a:prstGeom>
            <a:noFill/>
          </p:spPr>
          <p:txBody>
            <a:bodyPr wrap="none" rtlCol="0" anchor="t">
              <a:spAutoFit/>
            </a:bodyPr>
            <a:lstStyle/>
            <a:p>
              <a:pPr algn="ctr"/>
              <a:r>
                <a:rPr lang="en-US" sz="1260" b="1" dirty="0">
                  <a:solidFill>
                    <a:schemeClr val="bg1"/>
                  </a:solidFill>
                  <a:cs typeface="Poppins" pitchFamily="2" charset="77"/>
                </a:rPr>
                <a:t>OUTBOUND</a:t>
              </a:r>
            </a:p>
            <a:p>
              <a:pPr algn="ctr"/>
              <a:r>
                <a:rPr lang="en-US" sz="1260" b="1" dirty="0">
                  <a:solidFill>
                    <a:schemeClr val="bg1"/>
                  </a:solidFill>
                  <a:cs typeface="Poppins" pitchFamily="2" charset="77"/>
                </a:rPr>
                <a:t>LOGISTICS</a:t>
              </a:r>
            </a:p>
          </p:txBody>
        </p:sp>
        <p:sp>
          <p:nvSpPr>
            <p:cNvPr id="27" name="TextBox 26">
              <a:extLst>
                <a:ext uri="{FF2B5EF4-FFF2-40B4-BE49-F238E27FC236}">
                  <a16:creationId xmlns:a16="http://schemas.microsoft.com/office/drawing/2014/main" id="{0C039676-3557-4442-B3C0-9CC9764749AC}"/>
                </a:ext>
              </a:extLst>
            </p:cNvPr>
            <p:cNvSpPr txBox="1"/>
            <p:nvPr/>
          </p:nvSpPr>
          <p:spPr>
            <a:xfrm>
              <a:off x="5478266" y="3134191"/>
              <a:ext cx="998636" cy="451012"/>
            </a:xfrm>
            <a:prstGeom prst="rect">
              <a:avLst/>
            </a:prstGeom>
            <a:noFill/>
          </p:spPr>
          <p:txBody>
            <a:bodyPr wrap="none" rtlCol="0" anchor="t">
              <a:spAutoFit/>
            </a:bodyPr>
            <a:lstStyle/>
            <a:p>
              <a:pPr algn="ctr"/>
              <a:r>
                <a:rPr lang="en-US" sz="1260" b="1" dirty="0">
                  <a:solidFill>
                    <a:schemeClr val="bg1"/>
                  </a:solidFill>
                  <a:cs typeface="Poppins" pitchFamily="2" charset="77"/>
                </a:rPr>
                <a:t>MARKETING</a:t>
              </a:r>
            </a:p>
            <a:p>
              <a:pPr algn="ctr"/>
              <a:r>
                <a:rPr lang="en-US" sz="1260" b="1" dirty="0">
                  <a:solidFill>
                    <a:schemeClr val="bg1"/>
                  </a:solidFill>
                  <a:cs typeface="Poppins" pitchFamily="2" charset="77"/>
                </a:rPr>
                <a:t>AND SALES</a:t>
              </a:r>
            </a:p>
          </p:txBody>
        </p:sp>
        <p:sp>
          <p:nvSpPr>
            <p:cNvPr id="28" name="TextBox 27">
              <a:extLst>
                <a:ext uri="{FF2B5EF4-FFF2-40B4-BE49-F238E27FC236}">
                  <a16:creationId xmlns:a16="http://schemas.microsoft.com/office/drawing/2014/main" id="{9D9FE6A0-572F-4DE0-8860-CF9B32B813EA}"/>
                </a:ext>
              </a:extLst>
            </p:cNvPr>
            <p:cNvSpPr txBox="1"/>
            <p:nvPr/>
          </p:nvSpPr>
          <p:spPr>
            <a:xfrm>
              <a:off x="6757124" y="3134191"/>
              <a:ext cx="771263" cy="268872"/>
            </a:xfrm>
            <a:prstGeom prst="rect">
              <a:avLst/>
            </a:prstGeom>
            <a:noFill/>
          </p:spPr>
          <p:txBody>
            <a:bodyPr wrap="none" rtlCol="0" anchor="t">
              <a:spAutoFit/>
            </a:bodyPr>
            <a:lstStyle/>
            <a:p>
              <a:pPr algn="ctr"/>
              <a:r>
                <a:rPr lang="en-US" sz="1260" b="1" dirty="0">
                  <a:solidFill>
                    <a:schemeClr val="bg1"/>
                  </a:solidFill>
                  <a:cs typeface="Poppins" pitchFamily="2" charset="77"/>
                </a:rPr>
                <a:t>SERVICE</a:t>
              </a:r>
            </a:p>
          </p:txBody>
        </p:sp>
        <p:sp>
          <p:nvSpPr>
            <p:cNvPr id="34" name="Left Arrow 33">
              <a:extLst>
                <a:ext uri="{FF2B5EF4-FFF2-40B4-BE49-F238E27FC236}">
                  <a16:creationId xmlns:a16="http://schemas.microsoft.com/office/drawing/2014/main" id="{F547AD8F-39C9-4892-AEA1-1922FB9948E6}"/>
                </a:ext>
              </a:extLst>
            </p:cNvPr>
            <p:cNvSpPr/>
            <p:nvPr/>
          </p:nvSpPr>
          <p:spPr>
            <a:xfrm>
              <a:off x="1927331" y="5757094"/>
              <a:ext cx="1908674" cy="172691"/>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35" name="Right Arrow 34">
              <a:extLst>
                <a:ext uri="{FF2B5EF4-FFF2-40B4-BE49-F238E27FC236}">
                  <a16:creationId xmlns:a16="http://schemas.microsoft.com/office/drawing/2014/main" id="{1E061A03-C3F7-45AF-BD01-6F2500EF6CB9}"/>
                </a:ext>
              </a:extLst>
            </p:cNvPr>
            <p:cNvSpPr/>
            <p:nvPr/>
          </p:nvSpPr>
          <p:spPr>
            <a:xfrm>
              <a:off x="5806554" y="5757094"/>
              <a:ext cx="1908674" cy="1726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grpSp>
      <p:pic>
        <p:nvPicPr>
          <p:cNvPr id="39" name="Graphic 38" descr="Box trolley">
            <a:extLst>
              <a:ext uri="{FF2B5EF4-FFF2-40B4-BE49-F238E27FC236}">
                <a16:creationId xmlns:a16="http://schemas.microsoft.com/office/drawing/2014/main" id="{46D0392F-A851-4D55-93BF-4F99AE5872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3259" y="2240683"/>
            <a:ext cx="914400" cy="914400"/>
          </a:xfrm>
          <a:prstGeom prst="rect">
            <a:avLst/>
          </a:prstGeom>
        </p:spPr>
      </p:pic>
      <p:pic>
        <p:nvPicPr>
          <p:cNvPr id="41" name="Graphic 40" descr="Factory">
            <a:extLst>
              <a:ext uri="{FF2B5EF4-FFF2-40B4-BE49-F238E27FC236}">
                <a16:creationId xmlns:a16="http://schemas.microsoft.com/office/drawing/2014/main" id="{09D1BB9A-8F69-4C05-989C-44CCE399B1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20266" y="2226663"/>
            <a:ext cx="914400" cy="914400"/>
          </a:xfrm>
          <a:prstGeom prst="rect">
            <a:avLst/>
          </a:prstGeom>
        </p:spPr>
      </p:pic>
      <p:pic>
        <p:nvPicPr>
          <p:cNvPr id="43" name="Graphic 42" descr="Truck">
            <a:extLst>
              <a:ext uri="{FF2B5EF4-FFF2-40B4-BE49-F238E27FC236}">
                <a16:creationId xmlns:a16="http://schemas.microsoft.com/office/drawing/2014/main" id="{EF8C89E9-CE62-4E97-8D31-C32D42EFF6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39639" y="2298233"/>
            <a:ext cx="914400" cy="914400"/>
          </a:xfrm>
          <a:prstGeom prst="rect">
            <a:avLst/>
          </a:prstGeom>
        </p:spPr>
      </p:pic>
      <p:pic>
        <p:nvPicPr>
          <p:cNvPr id="45" name="Graphic 44" descr="Box">
            <a:extLst>
              <a:ext uri="{FF2B5EF4-FFF2-40B4-BE49-F238E27FC236}">
                <a16:creationId xmlns:a16="http://schemas.microsoft.com/office/drawing/2014/main" id="{166DC278-15EF-4372-AC4C-42EC531DD0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23761" y="2245334"/>
            <a:ext cx="914400" cy="914400"/>
          </a:xfrm>
          <a:prstGeom prst="rect">
            <a:avLst/>
          </a:prstGeom>
        </p:spPr>
      </p:pic>
      <p:pic>
        <p:nvPicPr>
          <p:cNvPr id="47" name="Graphic 46" descr="Piggy Bank">
            <a:extLst>
              <a:ext uri="{FF2B5EF4-FFF2-40B4-BE49-F238E27FC236}">
                <a16:creationId xmlns:a16="http://schemas.microsoft.com/office/drawing/2014/main" id="{E6F0267A-D21C-4666-A081-051089D8620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83426" y="2251413"/>
            <a:ext cx="914400" cy="914400"/>
          </a:xfrm>
          <a:prstGeom prst="rect">
            <a:avLst/>
          </a:prstGeom>
        </p:spPr>
      </p:pic>
    </p:spTree>
    <p:extLst>
      <p:ext uri="{BB962C8B-B14F-4D97-AF65-F5344CB8AC3E}">
        <p14:creationId xmlns:p14="http://schemas.microsoft.com/office/powerpoint/2010/main" val="174272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859FF6-2902-4E6B-9654-08FFFE65943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15E3852-3C89-4045-85BF-7929BFD4052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33B1DE7E-B44D-478B-99B5-3CDC9FA53B8A}"/>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92AC2778-1EED-4985-8CE5-58E0A4EB419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F5CDEC7-20FB-4094-8192-549F111BF49E}"/>
              </a:ext>
            </a:extLst>
          </p:cNvPr>
          <p:cNvSpPr>
            <a:spLocks noGrp="1"/>
          </p:cNvSpPr>
          <p:nvPr>
            <p:ph type="body" sz="quarter" idx="13"/>
          </p:nvPr>
        </p:nvSpPr>
        <p:spPr/>
        <p:txBody>
          <a:bodyPr/>
          <a:lstStyle/>
          <a:p>
            <a:endParaRPr lang="en-ZA"/>
          </a:p>
        </p:txBody>
      </p:sp>
      <p:grpSp>
        <p:nvGrpSpPr>
          <p:cNvPr id="47" name="Group 46">
            <a:extLst>
              <a:ext uri="{FF2B5EF4-FFF2-40B4-BE49-F238E27FC236}">
                <a16:creationId xmlns:a16="http://schemas.microsoft.com/office/drawing/2014/main" id="{80E5E62B-A013-404A-9F63-7697ED2931DA}"/>
              </a:ext>
            </a:extLst>
          </p:cNvPr>
          <p:cNvGrpSpPr/>
          <p:nvPr/>
        </p:nvGrpSpPr>
        <p:grpSpPr>
          <a:xfrm>
            <a:off x="1669678" y="1667002"/>
            <a:ext cx="8398882" cy="4631696"/>
            <a:chOff x="1791598" y="1777106"/>
            <a:chExt cx="7542886" cy="4159643"/>
          </a:xfrm>
        </p:grpSpPr>
        <p:sp>
          <p:nvSpPr>
            <p:cNvPr id="7" name="Rectangle 6">
              <a:extLst>
                <a:ext uri="{FF2B5EF4-FFF2-40B4-BE49-F238E27FC236}">
                  <a16:creationId xmlns:a16="http://schemas.microsoft.com/office/drawing/2014/main" id="{3C6506EB-6FC9-4800-A7A4-68500D31FCBE}"/>
                </a:ext>
              </a:extLst>
            </p:cNvPr>
            <p:cNvSpPr/>
            <p:nvPr/>
          </p:nvSpPr>
          <p:spPr>
            <a:xfrm>
              <a:off x="1835315" y="2066608"/>
              <a:ext cx="2318690" cy="727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8" name="Rectangle 7">
              <a:extLst>
                <a:ext uri="{FF2B5EF4-FFF2-40B4-BE49-F238E27FC236}">
                  <a16:creationId xmlns:a16="http://schemas.microsoft.com/office/drawing/2014/main" id="{AD68228D-640B-4447-92EE-8760190566CC}"/>
                </a:ext>
              </a:extLst>
            </p:cNvPr>
            <p:cNvSpPr/>
            <p:nvPr/>
          </p:nvSpPr>
          <p:spPr>
            <a:xfrm>
              <a:off x="4254818" y="2066608"/>
              <a:ext cx="3505688" cy="727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9" name="Rectangle 8">
              <a:extLst>
                <a:ext uri="{FF2B5EF4-FFF2-40B4-BE49-F238E27FC236}">
                  <a16:creationId xmlns:a16="http://schemas.microsoft.com/office/drawing/2014/main" id="{1A5C1531-FD5F-4CE5-AA8C-FBE93B61DFF0}"/>
                </a:ext>
              </a:extLst>
            </p:cNvPr>
            <p:cNvSpPr/>
            <p:nvPr/>
          </p:nvSpPr>
          <p:spPr>
            <a:xfrm>
              <a:off x="1835315" y="2910079"/>
              <a:ext cx="2318690" cy="727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0" name="Rectangle 9">
              <a:extLst>
                <a:ext uri="{FF2B5EF4-FFF2-40B4-BE49-F238E27FC236}">
                  <a16:creationId xmlns:a16="http://schemas.microsoft.com/office/drawing/2014/main" id="{05171312-E960-437D-BC71-582E2308D639}"/>
                </a:ext>
              </a:extLst>
            </p:cNvPr>
            <p:cNvSpPr/>
            <p:nvPr/>
          </p:nvSpPr>
          <p:spPr>
            <a:xfrm>
              <a:off x="4254818" y="2910079"/>
              <a:ext cx="3505688" cy="7271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1" name="Rectangle 10">
              <a:extLst>
                <a:ext uri="{FF2B5EF4-FFF2-40B4-BE49-F238E27FC236}">
                  <a16:creationId xmlns:a16="http://schemas.microsoft.com/office/drawing/2014/main" id="{C7286AED-2CC7-4939-99DB-5A3DD432A178}"/>
                </a:ext>
              </a:extLst>
            </p:cNvPr>
            <p:cNvSpPr/>
            <p:nvPr/>
          </p:nvSpPr>
          <p:spPr>
            <a:xfrm>
              <a:off x="1835315" y="3753549"/>
              <a:ext cx="2318690" cy="727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2" name="Rectangle 11">
              <a:extLst>
                <a:ext uri="{FF2B5EF4-FFF2-40B4-BE49-F238E27FC236}">
                  <a16:creationId xmlns:a16="http://schemas.microsoft.com/office/drawing/2014/main" id="{4438D655-692E-418B-AE4A-0FBDFC128280}"/>
                </a:ext>
              </a:extLst>
            </p:cNvPr>
            <p:cNvSpPr/>
            <p:nvPr/>
          </p:nvSpPr>
          <p:spPr>
            <a:xfrm>
              <a:off x="4254818" y="3753549"/>
              <a:ext cx="3505688" cy="727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3" name="Left-Right Arrow 14">
              <a:extLst>
                <a:ext uri="{FF2B5EF4-FFF2-40B4-BE49-F238E27FC236}">
                  <a16:creationId xmlns:a16="http://schemas.microsoft.com/office/drawing/2014/main" id="{06D47BF1-3407-444D-BB31-85BD57BB189F}"/>
                </a:ext>
              </a:extLst>
            </p:cNvPr>
            <p:cNvSpPr/>
            <p:nvPr/>
          </p:nvSpPr>
          <p:spPr>
            <a:xfrm rot="5400000">
              <a:off x="6808390" y="3410373"/>
              <a:ext cx="3257550" cy="570021"/>
            </a:xfrm>
            <a:prstGeom prst="lef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4" name="Left-Right Arrow 15">
              <a:extLst>
                <a:ext uri="{FF2B5EF4-FFF2-40B4-BE49-F238E27FC236}">
                  <a16:creationId xmlns:a16="http://schemas.microsoft.com/office/drawing/2014/main" id="{C253D5F1-FADC-4475-8E72-8944E3DA72A1}"/>
                </a:ext>
              </a:extLst>
            </p:cNvPr>
            <p:cNvSpPr/>
            <p:nvPr/>
          </p:nvSpPr>
          <p:spPr>
            <a:xfrm rot="5400000">
              <a:off x="7919426" y="3518108"/>
              <a:ext cx="2346293" cy="483822"/>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5" name="TextBox 14">
              <a:extLst>
                <a:ext uri="{FF2B5EF4-FFF2-40B4-BE49-F238E27FC236}">
                  <a16:creationId xmlns:a16="http://schemas.microsoft.com/office/drawing/2014/main" id="{36702D12-CAC8-43B5-BDA4-557F59A2A2CE}"/>
                </a:ext>
              </a:extLst>
            </p:cNvPr>
            <p:cNvSpPr txBox="1"/>
            <p:nvPr/>
          </p:nvSpPr>
          <p:spPr>
            <a:xfrm rot="16200000">
              <a:off x="7516382" y="3566853"/>
              <a:ext cx="1841572" cy="257060"/>
            </a:xfrm>
            <a:prstGeom prst="rect">
              <a:avLst/>
            </a:prstGeom>
            <a:noFill/>
          </p:spPr>
          <p:txBody>
            <a:bodyPr wrap="none" rtlCol="0" anchor="ctr">
              <a:spAutoFit/>
            </a:bodyPr>
            <a:lstStyle/>
            <a:p>
              <a:pPr algn="ctr"/>
              <a:r>
                <a:rPr lang="en-US" sz="1260" b="1" dirty="0">
                  <a:solidFill>
                    <a:schemeClr val="bg1"/>
                  </a:solidFill>
                  <a:cs typeface="Poppins" pitchFamily="2" charset="77"/>
                </a:rPr>
                <a:t>BUSINESS PREREQUISITE</a:t>
              </a:r>
            </a:p>
          </p:txBody>
        </p:sp>
        <p:sp>
          <p:nvSpPr>
            <p:cNvPr id="16" name="TextBox 15">
              <a:extLst>
                <a:ext uri="{FF2B5EF4-FFF2-40B4-BE49-F238E27FC236}">
                  <a16:creationId xmlns:a16="http://schemas.microsoft.com/office/drawing/2014/main" id="{1FA9C93E-9215-4D16-A954-A2513027F1C5}"/>
                </a:ext>
              </a:extLst>
            </p:cNvPr>
            <p:cNvSpPr txBox="1"/>
            <p:nvPr/>
          </p:nvSpPr>
          <p:spPr>
            <a:xfrm rot="16200000">
              <a:off x="8762035" y="3631489"/>
              <a:ext cx="661077" cy="257060"/>
            </a:xfrm>
            <a:prstGeom prst="rect">
              <a:avLst/>
            </a:prstGeom>
            <a:noFill/>
          </p:spPr>
          <p:txBody>
            <a:bodyPr wrap="none" rtlCol="0" anchor="ctr">
              <a:spAutoFit/>
            </a:bodyPr>
            <a:lstStyle/>
            <a:p>
              <a:pPr algn="ctr"/>
              <a:r>
                <a:rPr lang="en-US" sz="1260" b="1" dirty="0">
                  <a:solidFill>
                    <a:schemeClr val="bg1"/>
                  </a:solidFill>
                  <a:cs typeface="Poppins" pitchFamily="2" charset="77"/>
                </a:rPr>
                <a:t>AGILITY</a:t>
              </a:r>
            </a:p>
          </p:txBody>
        </p:sp>
        <p:sp>
          <p:nvSpPr>
            <p:cNvPr id="17" name="Rectangle 16">
              <a:extLst>
                <a:ext uri="{FF2B5EF4-FFF2-40B4-BE49-F238E27FC236}">
                  <a16:creationId xmlns:a16="http://schemas.microsoft.com/office/drawing/2014/main" id="{B7D1EF3C-B7C5-4E19-85C0-746492D048DB}"/>
                </a:ext>
              </a:extLst>
            </p:cNvPr>
            <p:cNvSpPr/>
            <p:nvPr/>
          </p:nvSpPr>
          <p:spPr>
            <a:xfrm>
              <a:off x="1835315" y="4597020"/>
              <a:ext cx="2318690" cy="7271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8" name="Rectangle 17">
              <a:extLst>
                <a:ext uri="{FF2B5EF4-FFF2-40B4-BE49-F238E27FC236}">
                  <a16:creationId xmlns:a16="http://schemas.microsoft.com/office/drawing/2014/main" id="{295AF2C6-0722-4609-921A-83B4CFAC38D8}"/>
                </a:ext>
              </a:extLst>
            </p:cNvPr>
            <p:cNvSpPr/>
            <p:nvPr/>
          </p:nvSpPr>
          <p:spPr>
            <a:xfrm>
              <a:off x="4254818" y="4597020"/>
              <a:ext cx="3505688" cy="7271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3" dirty="0"/>
            </a:p>
          </p:txBody>
        </p:sp>
        <p:sp>
          <p:nvSpPr>
            <p:cNvPr id="19" name="TextBox 18">
              <a:extLst>
                <a:ext uri="{FF2B5EF4-FFF2-40B4-BE49-F238E27FC236}">
                  <a16:creationId xmlns:a16="http://schemas.microsoft.com/office/drawing/2014/main" id="{1F10DAA9-57C6-42A3-B599-6D89FC655392}"/>
                </a:ext>
              </a:extLst>
            </p:cNvPr>
            <p:cNvSpPr txBox="1"/>
            <p:nvPr/>
          </p:nvSpPr>
          <p:spPr>
            <a:xfrm>
              <a:off x="1998955" y="2195231"/>
              <a:ext cx="1991410" cy="469894"/>
            </a:xfrm>
            <a:prstGeom prst="rect">
              <a:avLst/>
            </a:prstGeom>
            <a:noFill/>
          </p:spPr>
          <p:txBody>
            <a:bodyPr wrap="square" rtlCol="0" anchor="ctr">
              <a:spAutoFit/>
            </a:bodyPr>
            <a:lstStyle/>
            <a:p>
              <a:pPr algn="ctr"/>
              <a:r>
                <a:rPr lang="en-US" sz="1400" b="1" dirty="0">
                  <a:solidFill>
                    <a:schemeClr val="bg1"/>
                  </a:solidFill>
                  <a:cs typeface="Poppins" pitchFamily="2" charset="77"/>
                </a:rPr>
                <a:t>DISORDERLY IMPROVEMENT</a:t>
              </a:r>
            </a:p>
          </p:txBody>
        </p:sp>
        <p:sp>
          <p:nvSpPr>
            <p:cNvPr id="20" name="TextBox 19">
              <a:extLst>
                <a:ext uri="{FF2B5EF4-FFF2-40B4-BE49-F238E27FC236}">
                  <a16:creationId xmlns:a16="http://schemas.microsoft.com/office/drawing/2014/main" id="{275D0631-715E-456C-98E7-EF684C673B6F}"/>
                </a:ext>
              </a:extLst>
            </p:cNvPr>
            <p:cNvSpPr txBox="1"/>
            <p:nvPr/>
          </p:nvSpPr>
          <p:spPr>
            <a:xfrm>
              <a:off x="1998955" y="3135442"/>
              <a:ext cx="1991410" cy="276409"/>
            </a:xfrm>
            <a:prstGeom prst="rect">
              <a:avLst/>
            </a:prstGeom>
            <a:noFill/>
          </p:spPr>
          <p:txBody>
            <a:bodyPr wrap="square" rtlCol="0" anchor="ctr">
              <a:spAutoFit/>
            </a:bodyPr>
            <a:lstStyle/>
            <a:p>
              <a:pPr algn="ctr"/>
              <a:r>
                <a:rPr lang="en-US" sz="1400" b="1" dirty="0">
                  <a:solidFill>
                    <a:schemeClr val="bg1"/>
                  </a:solidFill>
                  <a:cs typeface="Poppins" pitchFamily="2" charset="77"/>
                </a:rPr>
                <a:t>CAMPAIGN LINKED</a:t>
              </a:r>
            </a:p>
          </p:txBody>
        </p:sp>
        <p:sp>
          <p:nvSpPr>
            <p:cNvPr id="21" name="TextBox 20">
              <a:extLst>
                <a:ext uri="{FF2B5EF4-FFF2-40B4-BE49-F238E27FC236}">
                  <a16:creationId xmlns:a16="http://schemas.microsoft.com/office/drawing/2014/main" id="{3E3D1B5F-9990-41B2-B61D-21EF6756A026}"/>
                </a:ext>
              </a:extLst>
            </p:cNvPr>
            <p:cNvSpPr txBox="1"/>
            <p:nvPr/>
          </p:nvSpPr>
          <p:spPr>
            <a:xfrm>
              <a:off x="1998955" y="3882172"/>
              <a:ext cx="1991410" cy="469894"/>
            </a:xfrm>
            <a:prstGeom prst="rect">
              <a:avLst/>
            </a:prstGeom>
            <a:noFill/>
          </p:spPr>
          <p:txBody>
            <a:bodyPr wrap="square" rtlCol="0" anchor="ctr">
              <a:spAutoFit/>
            </a:bodyPr>
            <a:lstStyle/>
            <a:p>
              <a:pPr algn="ctr"/>
              <a:r>
                <a:rPr lang="en-US" sz="1400" b="1" dirty="0">
                  <a:solidFill>
                    <a:schemeClr val="bg1"/>
                  </a:solidFill>
                  <a:cs typeface="Poppins" pitchFamily="2" charset="77"/>
                </a:rPr>
                <a:t>BALANCING REACTION &amp; COMPETENCE</a:t>
              </a:r>
            </a:p>
          </p:txBody>
        </p:sp>
        <p:sp>
          <p:nvSpPr>
            <p:cNvPr id="22" name="TextBox 21">
              <a:extLst>
                <a:ext uri="{FF2B5EF4-FFF2-40B4-BE49-F238E27FC236}">
                  <a16:creationId xmlns:a16="http://schemas.microsoft.com/office/drawing/2014/main" id="{801BEBB2-C248-4817-BECF-47E20B3077F2}"/>
                </a:ext>
              </a:extLst>
            </p:cNvPr>
            <p:cNvSpPr txBox="1"/>
            <p:nvPr/>
          </p:nvSpPr>
          <p:spPr>
            <a:xfrm>
              <a:off x="1998955" y="4822385"/>
              <a:ext cx="1991410" cy="276409"/>
            </a:xfrm>
            <a:prstGeom prst="rect">
              <a:avLst/>
            </a:prstGeom>
            <a:noFill/>
          </p:spPr>
          <p:txBody>
            <a:bodyPr wrap="square" rtlCol="0" anchor="ctr">
              <a:spAutoFit/>
            </a:bodyPr>
            <a:lstStyle/>
            <a:p>
              <a:pPr algn="ctr"/>
              <a:r>
                <a:rPr lang="en-US" sz="1400" b="1" dirty="0">
                  <a:solidFill>
                    <a:schemeClr val="bg1"/>
                  </a:solidFill>
                  <a:cs typeface="Poppins" pitchFamily="2" charset="77"/>
                </a:rPr>
                <a:t>EFFECTIVE &amp; LOW COST</a:t>
              </a:r>
            </a:p>
          </p:txBody>
        </p:sp>
        <p:sp>
          <p:nvSpPr>
            <p:cNvPr id="23" name="TextBox 22">
              <a:extLst>
                <a:ext uri="{FF2B5EF4-FFF2-40B4-BE49-F238E27FC236}">
                  <a16:creationId xmlns:a16="http://schemas.microsoft.com/office/drawing/2014/main" id="{A2E92982-89F0-40C9-B27F-E84E9DA6B244}"/>
                </a:ext>
              </a:extLst>
            </p:cNvPr>
            <p:cNvSpPr txBox="1"/>
            <p:nvPr/>
          </p:nvSpPr>
          <p:spPr>
            <a:xfrm>
              <a:off x="4518044" y="1777106"/>
              <a:ext cx="613570" cy="257060"/>
            </a:xfrm>
            <a:prstGeom prst="rect">
              <a:avLst/>
            </a:prstGeom>
            <a:noFill/>
          </p:spPr>
          <p:txBody>
            <a:bodyPr wrap="none" rtlCol="0" anchor="ctr" anchorCtr="0">
              <a:spAutoFit/>
            </a:bodyPr>
            <a:lstStyle/>
            <a:p>
              <a:pPr algn="ctr"/>
              <a:r>
                <a:rPr lang="en-US" sz="1260" b="1" dirty="0">
                  <a:solidFill>
                    <a:schemeClr val="tx2"/>
                  </a:solidFill>
                  <a:ea typeface="League Spartan" charset="0"/>
                  <a:cs typeface="Poppins" pitchFamily="2" charset="77"/>
                </a:rPr>
                <a:t>SPEED</a:t>
              </a:r>
            </a:p>
          </p:txBody>
        </p:sp>
        <p:sp>
          <p:nvSpPr>
            <p:cNvPr id="24" name="TextBox 23">
              <a:extLst>
                <a:ext uri="{FF2B5EF4-FFF2-40B4-BE49-F238E27FC236}">
                  <a16:creationId xmlns:a16="http://schemas.microsoft.com/office/drawing/2014/main" id="{CAAB3B0F-3A2F-4205-99F9-0280D30267B9}"/>
                </a:ext>
              </a:extLst>
            </p:cNvPr>
            <p:cNvSpPr txBox="1"/>
            <p:nvPr/>
          </p:nvSpPr>
          <p:spPr>
            <a:xfrm>
              <a:off x="6929705" y="1785229"/>
              <a:ext cx="508477" cy="257060"/>
            </a:xfrm>
            <a:prstGeom prst="rect">
              <a:avLst/>
            </a:prstGeom>
            <a:noFill/>
          </p:spPr>
          <p:txBody>
            <a:bodyPr wrap="none" rtlCol="0" anchor="ctr" anchorCtr="0">
              <a:spAutoFit/>
            </a:bodyPr>
            <a:lstStyle/>
            <a:p>
              <a:pPr algn="ctr"/>
              <a:r>
                <a:rPr lang="en-US" sz="1260" b="1" dirty="0">
                  <a:solidFill>
                    <a:schemeClr val="tx2"/>
                  </a:solidFill>
                  <a:ea typeface="League Spartan" charset="0"/>
                  <a:cs typeface="Poppins" pitchFamily="2" charset="77"/>
                </a:rPr>
                <a:t>COST</a:t>
              </a:r>
            </a:p>
          </p:txBody>
        </p:sp>
        <p:sp>
          <p:nvSpPr>
            <p:cNvPr id="25" name="TextBox 24">
              <a:extLst>
                <a:ext uri="{FF2B5EF4-FFF2-40B4-BE49-F238E27FC236}">
                  <a16:creationId xmlns:a16="http://schemas.microsoft.com/office/drawing/2014/main" id="{F681461E-8294-4267-BFED-4E5C1CACB69E}"/>
                </a:ext>
              </a:extLst>
            </p:cNvPr>
            <p:cNvSpPr txBox="1"/>
            <p:nvPr/>
          </p:nvSpPr>
          <p:spPr>
            <a:xfrm>
              <a:off x="5638973" y="1785229"/>
              <a:ext cx="737378" cy="257060"/>
            </a:xfrm>
            <a:prstGeom prst="rect">
              <a:avLst/>
            </a:prstGeom>
            <a:noFill/>
          </p:spPr>
          <p:txBody>
            <a:bodyPr wrap="none" rtlCol="0" anchor="ctr" anchorCtr="0">
              <a:spAutoFit/>
            </a:bodyPr>
            <a:lstStyle/>
            <a:p>
              <a:pPr algn="ctr"/>
              <a:r>
                <a:rPr lang="en-US" sz="1260" b="1" dirty="0">
                  <a:solidFill>
                    <a:schemeClr val="tx2"/>
                  </a:solidFill>
                  <a:ea typeface="League Spartan" charset="0"/>
                  <a:cs typeface="Poppins" pitchFamily="2" charset="77"/>
                </a:rPr>
                <a:t>SERVICE</a:t>
              </a:r>
            </a:p>
          </p:txBody>
        </p:sp>
        <p:graphicFrame>
          <p:nvGraphicFramePr>
            <p:cNvPr id="26" name="Chart 25">
              <a:extLst>
                <a:ext uri="{FF2B5EF4-FFF2-40B4-BE49-F238E27FC236}">
                  <a16:creationId xmlns:a16="http://schemas.microsoft.com/office/drawing/2014/main" id="{62A956EA-7336-4D26-8EB7-C1D077B3DF04}"/>
                </a:ext>
              </a:extLst>
            </p:cNvPr>
            <p:cNvGraphicFramePr/>
            <p:nvPr>
              <p:extLst>
                <p:ext uri="{D42A27DB-BD31-4B8C-83A1-F6EECF244321}">
                  <p14:modId xmlns:p14="http://schemas.microsoft.com/office/powerpoint/2010/main" val="2123291148"/>
                </p:ext>
              </p:extLst>
            </p:nvPr>
          </p:nvGraphicFramePr>
          <p:xfrm>
            <a:off x="4545845" y="2149613"/>
            <a:ext cx="561185" cy="561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Chart 26">
              <a:extLst>
                <a:ext uri="{FF2B5EF4-FFF2-40B4-BE49-F238E27FC236}">
                  <a16:creationId xmlns:a16="http://schemas.microsoft.com/office/drawing/2014/main" id="{7952FFE0-3A3A-40A0-9359-A25FC3F27027}"/>
                </a:ext>
              </a:extLst>
            </p:cNvPr>
            <p:cNvGraphicFramePr/>
            <p:nvPr>
              <p:extLst>
                <p:ext uri="{D42A27DB-BD31-4B8C-83A1-F6EECF244321}">
                  <p14:modId xmlns:p14="http://schemas.microsoft.com/office/powerpoint/2010/main" val="509387912"/>
                </p:ext>
              </p:extLst>
            </p:nvPr>
          </p:nvGraphicFramePr>
          <p:xfrm>
            <a:off x="5727069" y="2149613"/>
            <a:ext cx="561185" cy="5611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35453026-4B30-4C74-A901-DE957FC5BA1D}"/>
                </a:ext>
              </a:extLst>
            </p:cNvPr>
            <p:cNvGraphicFramePr/>
            <p:nvPr>
              <p:extLst>
                <p:ext uri="{D42A27DB-BD31-4B8C-83A1-F6EECF244321}">
                  <p14:modId xmlns:p14="http://schemas.microsoft.com/office/powerpoint/2010/main" val="1503548364"/>
                </p:ext>
              </p:extLst>
            </p:nvPr>
          </p:nvGraphicFramePr>
          <p:xfrm>
            <a:off x="6903350" y="2149613"/>
            <a:ext cx="561185" cy="5611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AA8FF70D-BDC6-4B42-8322-9FF4FB5DA03F}"/>
                </a:ext>
              </a:extLst>
            </p:cNvPr>
            <p:cNvGraphicFramePr/>
            <p:nvPr>
              <p:extLst>
                <p:ext uri="{D42A27DB-BD31-4B8C-83A1-F6EECF244321}">
                  <p14:modId xmlns:p14="http://schemas.microsoft.com/office/powerpoint/2010/main" val="1507687537"/>
                </p:ext>
              </p:extLst>
            </p:nvPr>
          </p:nvGraphicFramePr>
          <p:xfrm>
            <a:off x="4545845" y="2999276"/>
            <a:ext cx="561185" cy="5611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Chart 29">
              <a:extLst>
                <a:ext uri="{FF2B5EF4-FFF2-40B4-BE49-F238E27FC236}">
                  <a16:creationId xmlns:a16="http://schemas.microsoft.com/office/drawing/2014/main" id="{11298984-655E-4B0C-8341-5AE9A5A70390}"/>
                </a:ext>
              </a:extLst>
            </p:cNvPr>
            <p:cNvGraphicFramePr/>
            <p:nvPr>
              <p:extLst>
                <p:ext uri="{D42A27DB-BD31-4B8C-83A1-F6EECF244321}">
                  <p14:modId xmlns:p14="http://schemas.microsoft.com/office/powerpoint/2010/main" val="1616616276"/>
                </p:ext>
              </p:extLst>
            </p:nvPr>
          </p:nvGraphicFramePr>
          <p:xfrm>
            <a:off x="6903350" y="2999276"/>
            <a:ext cx="561185" cy="5611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1" name="Chart 30">
              <a:extLst>
                <a:ext uri="{FF2B5EF4-FFF2-40B4-BE49-F238E27FC236}">
                  <a16:creationId xmlns:a16="http://schemas.microsoft.com/office/drawing/2014/main" id="{144634FB-967F-414F-AFC3-220A48EF5522}"/>
                </a:ext>
              </a:extLst>
            </p:cNvPr>
            <p:cNvGraphicFramePr/>
            <p:nvPr>
              <p:extLst>
                <p:ext uri="{D42A27DB-BD31-4B8C-83A1-F6EECF244321}">
                  <p14:modId xmlns:p14="http://schemas.microsoft.com/office/powerpoint/2010/main" val="1977316283"/>
                </p:ext>
              </p:extLst>
            </p:nvPr>
          </p:nvGraphicFramePr>
          <p:xfrm>
            <a:off x="5727069" y="2993084"/>
            <a:ext cx="561185" cy="56112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Chart 31">
              <a:extLst>
                <a:ext uri="{FF2B5EF4-FFF2-40B4-BE49-F238E27FC236}">
                  <a16:creationId xmlns:a16="http://schemas.microsoft.com/office/drawing/2014/main" id="{7C65CF20-1280-451E-9854-5200239589E7}"/>
                </a:ext>
              </a:extLst>
            </p:cNvPr>
            <p:cNvGraphicFramePr/>
            <p:nvPr>
              <p:extLst>
                <p:ext uri="{D42A27DB-BD31-4B8C-83A1-F6EECF244321}">
                  <p14:modId xmlns:p14="http://schemas.microsoft.com/office/powerpoint/2010/main" val="4111838767"/>
                </p:ext>
              </p:extLst>
            </p:nvPr>
          </p:nvGraphicFramePr>
          <p:xfrm>
            <a:off x="4545845" y="3831599"/>
            <a:ext cx="561185" cy="56112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3" name="Chart 32">
              <a:extLst>
                <a:ext uri="{FF2B5EF4-FFF2-40B4-BE49-F238E27FC236}">
                  <a16:creationId xmlns:a16="http://schemas.microsoft.com/office/drawing/2014/main" id="{993026C9-BC96-4C17-ABDF-951303A95EDB}"/>
                </a:ext>
              </a:extLst>
            </p:cNvPr>
            <p:cNvGraphicFramePr/>
            <p:nvPr>
              <p:extLst>
                <p:ext uri="{D42A27DB-BD31-4B8C-83A1-F6EECF244321}">
                  <p14:modId xmlns:p14="http://schemas.microsoft.com/office/powerpoint/2010/main" val="3122096900"/>
                </p:ext>
              </p:extLst>
            </p:nvPr>
          </p:nvGraphicFramePr>
          <p:xfrm>
            <a:off x="6903350" y="3831599"/>
            <a:ext cx="561185" cy="56112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Chart 33">
              <a:extLst>
                <a:ext uri="{FF2B5EF4-FFF2-40B4-BE49-F238E27FC236}">
                  <a16:creationId xmlns:a16="http://schemas.microsoft.com/office/drawing/2014/main" id="{D5528C66-CDB6-47C6-A8A5-C4E545CEC6B4}"/>
                </a:ext>
              </a:extLst>
            </p:cNvPr>
            <p:cNvGraphicFramePr/>
            <p:nvPr>
              <p:extLst>
                <p:ext uri="{D42A27DB-BD31-4B8C-83A1-F6EECF244321}">
                  <p14:modId xmlns:p14="http://schemas.microsoft.com/office/powerpoint/2010/main" val="3000066733"/>
                </p:ext>
              </p:extLst>
            </p:nvPr>
          </p:nvGraphicFramePr>
          <p:xfrm>
            <a:off x="5727069" y="3825407"/>
            <a:ext cx="561185" cy="56112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5" name="Chart 34">
              <a:extLst>
                <a:ext uri="{FF2B5EF4-FFF2-40B4-BE49-F238E27FC236}">
                  <a16:creationId xmlns:a16="http://schemas.microsoft.com/office/drawing/2014/main" id="{338DAE39-3960-4F7A-AD37-3C09AF830F6D}"/>
                </a:ext>
              </a:extLst>
            </p:cNvPr>
            <p:cNvGraphicFramePr/>
            <p:nvPr>
              <p:extLst>
                <p:ext uri="{D42A27DB-BD31-4B8C-83A1-F6EECF244321}">
                  <p14:modId xmlns:p14="http://schemas.microsoft.com/office/powerpoint/2010/main" val="2035084456"/>
                </p:ext>
              </p:extLst>
            </p:nvPr>
          </p:nvGraphicFramePr>
          <p:xfrm>
            <a:off x="4542626" y="4679666"/>
            <a:ext cx="561185" cy="5611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6" name="Chart 35">
              <a:extLst>
                <a:ext uri="{FF2B5EF4-FFF2-40B4-BE49-F238E27FC236}">
                  <a16:creationId xmlns:a16="http://schemas.microsoft.com/office/drawing/2014/main" id="{07945D13-D18B-4719-B30C-B73CC9EADAFD}"/>
                </a:ext>
              </a:extLst>
            </p:cNvPr>
            <p:cNvGraphicFramePr/>
            <p:nvPr>
              <p:extLst>
                <p:ext uri="{D42A27DB-BD31-4B8C-83A1-F6EECF244321}">
                  <p14:modId xmlns:p14="http://schemas.microsoft.com/office/powerpoint/2010/main" val="4279176058"/>
                </p:ext>
              </p:extLst>
            </p:nvPr>
          </p:nvGraphicFramePr>
          <p:xfrm>
            <a:off x="6900131" y="4679666"/>
            <a:ext cx="561185" cy="56112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7" name="Chart 36">
              <a:extLst>
                <a:ext uri="{FF2B5EF4-FFF2-40B4-BE49-F238E27FC236}">
                  <a16:creationId xmlns:a16="http://schemas.microsoft.com/office/drawing/2014/main" id="{4F5D8373-3007-4990-965A-3D80FA8136CB}"/>
                </a:ext>
              </a:extLst>
            </p:cNvPr>
            <p:cNvGraphicFramePr/>
            <p:nvPr>
              <p:extLst>
                <p:ext uri="{D42A27DB-BD31-4B8C-83A1-F6EECF244321}">
                  <p14:modId xmlns:p14="http://schemas.microsoft.com/office/powerpoint/2010/main" val="3257430214"/>
                </p:ext>
              </p:extLst>
            </p:nvPr>
          </p:nvGraphicFramePr>
          <p:xfrm>
            <a:off x="5723851" y="4673474"/>
            <a:ext cx="561185" cy="561127"/>
          </p:xfrm>
          <a:graphic>
            <a:graphicData uri="http://schemas.openxmlformats.org/drawingml/2006/chart">
              <c:chart xmlns:c="http://schemas.openxmlformats.org/drawingml/2006/chart" xmlns:r="http://schemas.openxmlformats.org/officeDocument/2006/relationships" r:id="rId13"/>
            </a:graphicData>
          </a:graphic>
        </p:graphicFrame>
        <p:sp>
          <p:nvSpPr>
            <p:cNvPr id="38" name="TextBox 37">
              <a:extLst>
                <a:ext uri="{FF2B5EF4-FFF2-40B4-BE49-F238E27FC236}">
                  <a16:creationId xmlns:a16="http://schemas.microsoft.com/office/drawing/2014/main" id="{49567602-356A-47C4-B935-259B8C9241A1}"/>
                </a:ext>
              </a:extLst>
            </p:cNvPr>
            <p:cNvSpPr txBox="1"/>
            <p:nvPr/>
          </p:nvSpPr>
          <p:spPr>
            <a:xfrm>
              <a:off x="1791598" y="5573599"/>
              <a:ext cx="1192301" cy="257060"/>
            </a:xfrm>
            <a:prstGeom prst="rect">
              <a:avLst/>
            </a:prstGeom>
            <a:noFill/>
          </p:spPr>
          <p:txBody>
            <a:bodyPr wrap="none" rtlCol="0" anchor="ctr" anchorCtr="0">
              <a:spAutoFit/>
            </a:bodyPr>
            <a:lstStyle/>
            <a:p>
              <a:r>
                <a:rPr lang="en-US" sz="1260" b="1" dirty="0">
                  <a:solidFill>
                    <a:schemeClr val="tx2"/>
                  </a:solidFill>
                  <a:ea typeface="League Spartan" charset="0"/>
                  <a:cs typeface="Poppins" pitchFamily="2" charset="77"/>
                </a:rPr>
                <a:t>PERFORMANCE</a:t>
              </a:r>
            </a:p>
          </p:txBody>
        </p:sp>
        <p:graphicFrame>
          <p:nvGraphicFramePr>
            <p:cNvPr id="39" name="Chart 38">
              <a:extLst>
                <a:ext uri="{FF2B5EF4-FFF2-40B4-BE49-F238E27FC236}">
                  <a16:creationId xmlns:a16="http://schemas.microsoft.com/office/drawing/2014/main" id="{817F599F-7FDB-4D1F-AF2B-D50488BCA543}"/>
                </a:ext>
              </a:extLst>
            </p:cNvPr>
            <p:cNvGraphicFramePr/>
            <p:nvPr>
              <p:extLst>
                <p:ext uri="{D42A27DB-BD31-4B8C-83A1-F6EECF244321}">
                  <p14:modId xmlns:p14="http://schemas.microsoft.com/office/powerpoint/2010/main" val="2196645976"/>
                </p:ext>
              </p:extLst>
            </p:nvPr>
          </p:nvGraphicFramePr>
          <p:xfrm>
            <a:off x="3280888" y="5467508"/>
            <a:ext cx="469289" cy="469241"/>
          </p:xfrm>
          <a:graphic>
            <a:graphicData uri="http://schemas.openxmlformats.org/drawingml/2006/chart">
              <c:chart xmlns:c="http://schemas.openxmlformats.org/drawingml/2006/chart" xmlns:r="http://schemas.openxmlformats.org/officeDocument/2006/relationships" r:id="rId14"/>
            </a:graphicData>
          </a:graphic>
        </p:graphicFrame>
        <p:sp>
          <p:nvSpPr>
            <p:cNvPr id="40" name="TextBox 39">
              <a:extLst>
                <a:ext uri="{FF2B5EF4-FFF2-40B4-BE49-F238E27FC236}">
                  <a16:creationId xmlns:a16="http://schemas.microsoft.com/office/drawing/2014/main" id="{3D48CD8C-27FE-4CA9-A78E-2A411F26F1E5}"/>
                </a:ext>
              </a:extLst>
            </p:cNvPr>
            <p:cNvSpPr txBox="1"/>
            <p:nvPr/>
          </p:nvSpPr>
          <p:spPr>
            <a:xfrm>
              <a:off x="3723576" y="5595366"/>
              <a:ext cx="387548" cy="213525"/>
            </a:xfrm>
            <a:prstGeom prst="rect">
              <a:avLst/>
            </a:prstGeom>
            <a:noFill/>
          </p:spPr>
          <p:txBody>
            <a:bodyPr wrap="none" rtlCol="0" anchor="ctr" anchorCtr="0">
              <a:spAutoFit/>
            </a:bodyPr>
            <a:lstStyle/>
            <a:p>
              <a:r>
                <a:rPr lang="en-US" sz="945" dirty="0">
                  <a:solidFill>
                    <a:schemeClr val="tx2"/>
                  </a:solidFill>
                  <a:ea typeface="Lato Light" panose="020F0502020204030203" pitchFamily="34" charset="0"/>
                  <a:cs typeface="Lato Light" panose="020F0502020204030203" pitchFamily="34" charset="0"/>
                </a:rPr>
                <a:t>Best</a:t>
              </a:r>
            </a:p>
          </p:txBody>
        </p:sp>
        <p:graphicFrame>
          <p:nvGraphicFramePr>
            <p:cNvPr id="41" name="Chart 40">
              <a:extLst>
                <a:ext uri="{FF2B5EF4-FFF2-40B4-BE49-F238E27FC236}">
                  <a16:creationId xmlns:a16="http://schemas.microsoft.com/office/drawing/2014/main" id="{7CFA3654-E12F-4C2B-890D-81941CDD4148}"/>
                </a:ext>
              </a:extLst>
            </p:cNvPr>
            <p:cNvGraphicFramePr/>
            <p:nvPr>
              <p:extLst>
                <p:ext uri="{D42A27DB-BD31-4B8C-83A1-F6EECF244321}">
                  <p14:modId xmlns:p14="http://schemas.microsoft.com/office/powerpoint/2010/main" val="669708870"/>
                </p:ext>
              </p:extLst>
            </p:nvPr>
          </p:nvGraphicFramePr>
          <p:xfrm>
            <a:off x="4254818" y="5467508"/>
            <a:ext cx="469289" cy="469241"/>
          </p:xfrm>
          <a:graphic>
            <a:graphicData uri="http://schemas.openxmlformats.org/drawingml/2006/chart">
              <c:chart xmlns:c="http://schemas.openxmlformats.org/drawingml/2006/chart" xmlns:r="http://schemas.openxmlformats.org/officeDocument/2006/relationships" r:id="rId15"/>
            </a:graphicData>
          </a:graphic>
        </p:graphicFrame>
        <p:sp>
          <p:nvSpPr>
            <p:cNvPr id="42" name="TextBox 41">
              <a:extLst>
                <a:ext uri="{FF2B5EF4-FFF2-40B4-BE49-F238E27FC236}">
                  <a16:creationId xmlns:a16="http://schemas.microsoft.com/office/drawing/2014/main" id="{F6A23E9E-300C-4E15-970B-287AB1CC9F31}"/>
                </a:ext>
              </a:extLst>
            </p:cNvPr>
            <p:cNvSpPr txBox="1"/>
            <p:nvPr/>
          </p:nvSpPr>
          <p:spPr>
            <a:xfrm>
              <a:off x="4697506" y="5595366"/>
              <a:ext cx="472486" cy="213525"/>
            </a:xfrm>
            <a:prstGeom prst="rect">
              <a:avLst/>
            </a:prstGeom>
            <a:noFill/>
          </p:spPr>
          <p:txBody>
            <a:bodyPr wrap="none" rtlCol="0" anchor="ctr" anchorCtr="0">
              <a:spAutoFit/>
            </a:bodyPr>
            <a:lstStyle/>
            <a:p>
              <a:r>
                <a:rPr lang="en-US" sz="945" dirty="0">
                  <a:solidFill>
                    <a:schemeClr val="tx2"/>
                  </a:solidFill>
                  <a:ea typeface="Lato Light" panose="020F0502020204030203" pitchFamily="34" charset="0"/>
                  <a:cs typeface="Lato Light" panose="020F0502020204030203" pitchFamily="34" charset="0"/>
                </a:rPr>
                <a:t>Better</a:t>
              </a:r>
            </a:p>
          </p:txBody>
        </p:sp>
        <p:graphicFrame>
          <p:nvGraphicFramePr>
            <p:cNvPr id="43" name="Chart 42">
              <a:extLst>
                <a:ext uri="{FF2B5EF4-FFF2-40B4-BE49-F238E27FC236}">
                  <a16:creationId xmlns:a16="http://schemas.microsoft.com/office/drawing/2014/main" id="{EE2DF7EC-FDFF-4D1D-829E-CF13248412DB}"/>
                </a:ext>
              </a:extLst>
            </p:cNvPr>
            <p:cNvGraphicFramePr/>
            <p:nvPr>
              <p:extLst>
                <p:ext uri="{D42A27DB-BD31-4B8C-83A1-F6EECF244321}">
                  <p14:modId xmlns:p14="http://schemas.microsoft.com/office/powerpoint/2010/main" val="3981949593"/>
                </p:ext>
              </p:extLst>
            </p:nvPr>
          </p:nvGraphicFramePr>
          <p:xfrm>
            <a:off x="5225672" y="5467508"/>
            <a:ext cx="469289" cy="469241"/>
          </p:xfrm>
          <a:graphic>
            <a:graphicData uri="http://schemas.openxmlformats.org/drawingml/2006/chart">
              <c:chart xmlns:c="http://schemas.openxmlformats.org/drawingml/2006/chart" xmlns:r="http://schemas.openxmlformats.org/officeDocument/2006/relationships" r:id="rId16"/>
            </a:graphicData>
          </a:graphic>
        </p:graphicFrame>
        <p:sp>
          <p:nvSpPr>
            <p:cNvPr id="44" name="TextBox 43">
              <a:extLst>
                <a:ext uri="{FF2B5EF4-FFF2-40B4-BE49-F238E27FC236}">
                  <a16:creationId xmlns:a16="http://schemas.microsoft.com/office/drawing/2014/main" id="{3F9D1FE3-0198-4AEE-A975-7E300E283545}"/>
                </a:ext>
              </a:extLst>
            </p:cNvPr>
            <p:cNvSpPr txBox="1"/>
            <p:nvPr/>
          </p:nvSpPr>
          <p:spPr>
            <a:xfrm>
              <a:off x="5668360" y="5595366"/>
              <a:ext cx="413461" cy="213525"/>
            </a:xfrm>
            <a:prstGeom prst="rect">
              <a:avLst/>
            </a:prstGeom>
            <a:noFill/>
          </p:spPr>
          <p:txBody>
            <a:bodyPr wrap="none" rtlCol="0" anchor="ctr" anchorCtr="0">
              <a:spAutoFit/>
            </a:bodyPr>
            <a:lstStyle/>
            <a:p>
              <a:r>
                <a:rPr lang="en-US" sz="945" dirty="0">
                  <a:solidFill>
                    <a:schemeClr val="tx2"/>
                  </a:solidFill>
                  <a:ea typeface="Lato Light" panose="020F0502020204030203" pitchFamily="34" charset="0"/>
                  <a:cs typeface="Lato Light" panose="020F0502020204030203" pitchFamily="34" charset="0"/>
                </a:rPr>
                <a:t>Good</a:t>
              </a:r>
            </a:p>
          </p:txBody>
        </p:sp>
        <p:sp>
          <p:nvSpPr>
            <p:cNvPr id="45" name="TextBox 44">
              <a:extLst>
                <a:ext uri="{FF2B5EF4-FFF2-40B4-BE49-F238E27FC236}">
                  <a16:creationId xmlns:a16="http://schemas.microsoft.com/office/drawing/2014/main" id="{C94357F9-FC4F-4D13-956E-07DA1B1D3FDE}"/>
                </a:ext>
              </a:extLst>
            </p:cNvPr>
            <p:cNvSpPr txBox="1"/>
            <p:nvPr/>
          </p:nvSpPr>
          <p:spPr>
            <a:xfrm>
              <a:off x="7925233" y="1785229"/>
              <a:ext cx="1023864" cy="257060"/>
            </a:xfrm>
            <a:prstGeom prst="rect">
              <a:avLst/>
            </a:prstGeom>
            <a:noFill/>
          </p:spPr>
          <p:txBody>
            <a:bodyPr wrap="none" rtlCol="0" anchor="ctr" anchorCtr="0">
              <a:spAutoFit/>
            </a:bodyPr>
            <a:lstStyle/>
            <a:p>
              <a:pPr algn="ctr"/>
              <a:r>
                <a:rPr lang="en-US" sz="1260" b="1" dirty="0">
                  <a:solidFill>
                    <a:schemeClr val="tx2"/>
                  </a:solidFill>
                  <a:ea typeface="League Spartan" charset="0"/>
                  <a:cs typeface="Poppins" pitchFamily="2" charset="77"/>
                </a:rPr>
                <a:t>RESPONSIVE</a:t>
              </a:r>
            </a:p>
          </p:txBody>
        </p:sp>
        <p:sp>
          <p:nvSpPr>
            <p:cNvPr id="46" name="TextBox 45">
              <a:extLst>
                <a:ext uri="{FF2B5EF4-FFF2-40B4-BE49-F238E27FC236}">
                  <a16:creationId xmlns:a16="http://schemas.microsoft.com/office/drawing/2014/main" id="{DAD2558B-1ED4-4E33-AEC6-558765763F94}"/>
                </a:ext>
              </a:extLst>
            </p:cNvPr>
            <p:cNvSpPr txBox="1"/>
            <p:nvPr/>
          </p:nvSpPr>
          <p:spPr>
            <a:xfrm>
              <a:off x="8015931" y="5371316"/>
              <a:ext cx="842470" cy="257060"/>
            </a:xfrm>
            <a:prstGeom prst="rect">
              <a:avLst/>
            </a:prstGeom>
            <a:noFill/>
          </p:spPr>
          <p:txBody>
            <a:bodyPr wrap="none" rtlCol="0" anchor="ctr" anchorCtr="0">
              <a:spAutoFit/>
            </a:bodyPr>
            <a:lstStyle/>
            <a:p>
              <a:pPr algn="ctr"/>
              <a:r>
                <a:rPr lang="en-US" sz="1260" b="1" dirty="0">
                  <a:solidFill>
                    <a:schemeClr val="tx2"/>
                  </a:solidFill>
                  <a:ea typeface="League Spartan" charset="0"/>
                  <a:cs typeface="Poppins" pitchFamily="2" charset="77"/>
                </a:rPr>
                <a:t>EFFICIENT</a:t>
              </a:r>
            </a:p>
          </p:txBody>
        </p:sp>
      </p:grpSp>
    </p:spTree>
    <p:extLst>
      <p:ext uri="{BB962C8B-B14F-4D97-AF65-F5344CB8AC3E}">
        <p14:creationId xmlns:p14="http://schemas.microsoft.com/office/powerpoint/2010/main" val="18552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2D9AB7-FA6F-4F8A-803F-69230A3F667A}"/>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14981F41-EA05-454D-8022-3B2C4BA3C5E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09C21359-62DE-42F1-9621-12030DA1B550}"/>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FCFECEEE-AEE0-45AA-BEB2-E64D174459E0}"/>
              </a:ext>
            </a:extLst>
          </p:cNvPr>
          <p:cNvSpPr>
            <a:spLocks noGrp="1"/>
          </p:cNvSpPr>
          <p:nvPr>
            <p:ph type="title"/>
          </p:nvPr>
        </p:nvSpPr>
        <p:spPr/>
        <p:txBody>
          <a:bodyPr/>
          <a:lstStyle/>
          <a:p>
            <a:r>
              <a:rPr lang="en-ZA" dirty="0"/>
              <a:t>Aerospace Value Chain Analysis</a:t>
            </a:r>
          </a:p>
        </p:txBody>
      </p:sp>
      <p:sp>
        <p:nvSpPr>
          <p:cNvPr id="6" name="Text Placeholder 5">
            <a:extLst>
              <a:ext uri="{FF2B5EF4-FFF2-40B4-BE49-F238E27FC236}">
                <a16:creationId xmlns:a16="http://schemas.microsoft.com/office/drawing/2014/main" id="{7B2207D9-57CD-4B18-968B-052CDE1A94B8}"/>
              </a:ext>
            </a:extLst>
          </p:cNvPr>
          <p:cNvSpPr>
            <a:spLocks noGrp="1"/>
          </p:cNvSpPr>
          <p:nvPr>
            <p:ph type="body" sz="quarter" idx="13"/>
          </p:nvPr>
        </p:nvSpPr>
        <p:spPr/>
        <p:txBody>
          <a:bodyPr/>
          <a:lstStyle/>
          <a:p>
            <a:endParaRPr lang="en-ZA"/>
          </a:p>
        </p:txBody>
      </p:sp>
      <p:grpSp>
        <p:nvGrpSpPr>
          <p:cNvPr id="43" name="Group 42">
            <a:extLst>
              <a:ext uri="{FF2B5EF4-FFF2-40B4-BE49-F238E27FC236}">
                <a16:creationId xmlns:a16="http://schemas.microsoft.com/office/drawing/2014/main" id="{DE794257-8D8D-48D2-8F8A-F0647EE97D74}"/>
              </a:ext>
            </a:extLst>
          </p:cNvPr>
          <p:cNvGrpSpPr/>
          <p:nvPr/>
        </p:nvGrpSpPr>
        <p:grpSpPr>
          <a:xfrm>
            <a:off x="495664" y="1978547"/>
            <a:ext cx="10446655" cy="4011670"/>
            <a:chOff x="1199356" y="1087167"/>
            <a:chExt cx="8401050" cy="4011670"/>
          </a:xfrm>
        </p:grpSpPr>
        <p:sp>
          <p:nvSpPr>
            <p:cNvPr id="7" name="Chevron 1">
              <a:extLst>
                <a:ext uri="{FF2B5EF4-FFF2-40B4-BE49-F238E27FC236}">
                  <a16:creationId xmlns:a16="http://schemas.microsoft.com/office/drawing/2014/main" id="{5ADA8072-D94A-471C-9C7B-585CFB400723}"/>
                </a:ext>
              </a:extLst>
            </p:cNvPr>
            <p:cNvSpPr/>
            <p:nvPr/>
          </p:nvSpPr>
          <p:spPr>
            <a:xfrm>
              <a:off x="1199356" y="1087168"/>
              <a:ext cx="1735450" cy="641510"/>
            </a:xfrm>
            <a:prstGeom prst="chevron">
              <a:avLst>
                <a:gd name="adj" fmla="val 301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ndParaRPr>
            </a:p>
          </p:txBody>
        </p:sp>
        <p:sp>
          <p:nvSpPr>
            <p:cNvPr id="8" name="Chevron 2">
              <a:extLst>
                <a:ext uri="{FF2B5EF4-FFF2-40B4-BE49-F238E27FC236}">
                  <a16:creationId xmlns:a16="http://schemas.microsoft.com/office/drawing/2014/main" id="{D27975B5-8F94-4748-A93D-78C872A2CA55}"/>
                </a:ext>
              </a:extLst>
            </p:cNvPr>
            <p:cNvSpPr/>
            <p:nvPr/>
          </p:nvSpPr>
          <p:spPr>
            <a:xfrm>
              <a:off x="2865756" y="1087167"/>
              <a:ext cx="1735450" cy="641510"/>
            </a:xfrm>
            <a:prstGeom prst="chevron">
              <a:avLst>
                <a:gd name="adj" fmla="val 3015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ndParaRPr>
            </a:p>
          </p:txBody>
        </p:sp>
        <p:sp>
          <p:nvSpPr>
            <p:cNvPr id="9" name="Chevron 3">
              <a:extLst>
                <a:ext uri="{FF2B5EF4-FFF2-40B4-BE49-F238E27FC236}">
                  <a16:creationId xmlns:a16="http://schemas.microsoft.com/office/drawing/2014/main" id="{C0603277-29E1-463E-AF0C-84A3FEF6612B}"/>
                </a:ext>
              </a:extLst>
            </p:cNvPr>
            <p:cNvSpPr/>
            <p:nvPr/>
          </p:nvSpPr>
          <p:spPr>
            <a:xfrm>
              <a:off x="4532156" y="1087168"/>
              <a:ext cx="1735450" cy="641510"/>
            </a:xfrm>
            <a:prstGeom prst="chevron">
              <a:avLst>
                <a:gd name="adj" fmla="val 301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ndParaRPr>
            </a:p>
          </p:txBody>
        </p:sp>
        <p:sp>
          <p:nvSpPr>
            <p:cNvPr id="10" name="Chevron 4">
              <a:extLst>
                <a:ext uri="{FF2B5EF4-FFF2-40B4-BE49-F238E27FC236}">
                  <a16:creationId xmlns:a16="http://schemas.microsoft.com/office/drawing/2014/main" id="{CBDA7AA5-FFBC-4BA4-A66D-E2CB3E4EB28C}"/>
                </a:ext>
              </a:extLst>
            </p:cNvPr>
            <p:cNvSpPr/>
            <p:nvPr/>
          </p:nvSpPr>
          <p:spPr>
            <a:xfrm>
              <a:off x="6198556" y="1087168"/>
              <a:ext cx="1735450" cy="641510"/>
            </a:xfrm>
            <a:prstGeom prst="chevron">
              <a:avLst>
                <a:gd name="adj" fmla="val 3015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ndParaRPr>
            </a:p>
          </p:txBody>
        </p:sp>
        <p:sp>
          <p:nvSpPr>
            <p:cNvPr id="11" name="Chevron 5">
              <a:extLst>
                <a:ext uri="{FF2B5EF4-FFF2-40B4-BE49-F238E27FC236}">
                  <a16:creationId xmlns:a16="http://schemas.microsoft.com/office/drawing/2014/main" id="{95EB6D3F-B101-45DB-8889-296C8FB23BD3}"/>
                </a:ext>
              </a:extLst>
            </p:cNvPr>
            <p:cNvSpPr/>
            <p:nvPr/>
          </p:nvSpPr>
          <p:spPr>
            <a:xfrm>
              <a:off x="7864956" y="1087168"/>
              <a:ext cx="1735450" cy="641510"/>
            </a:xfrm>
            <a:prstGeom prst="chevron">
              <a:avLst>
                <a:gd name="adj" fmla="val 301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tx1"/>
                </a:solidFill>
              </a:endParaRPr>
            </a:p>
          </p:txBody>
        </p:sp>
        <p:sp>
          <p:nvSpPr>
            <p:cNvPr id="12" name="TextBox 11">
              <a:extLst>
                <a:ext uri="{FF2B5EF4-FFF2-40B4-BE49-F238E27FC236}">
                  <a16:creationId xmlns:a16="http://schemas.microsoft.com/office/drawing/2014/main" id="{F4DD7FE9-21EB-4282-94FC-6186F80B30D0}"/>
                </a:ext>
              </a:extLst>
            </p:cNvPr>
            <p:cNvSpPr txBox="1"/>
            <p:nvPr/>
          </p:nvSpPr>
          <p:spPr>
            <a:xfrm>
              <a:off x="1405470" y="1269423"/>
              <a:ext cx="1323222" cy="276999"/>
            </a:xfrm>
            <a:prstGeom prst="rect">
              <a:avLst/>
            </a:prstGeom>
            <a:noFill/>
          </p:spPr>
          <p:txBody>
            <a:bodyPr wrap="square" rtlCol="0" anchor="ctr">
              <a:spAutoFit/>
            </a:bodyPr>
            <a:lstStyle/>
            <a:p>
              <a:pPr algn="ctr"/>
              <a:r>
                <a:rPr lang="en-US" sz="1200" b="1" dirty="0">
                  <a:solidFill>
                    <a:schemeClr val="bg1"/>
                  </a:solidFill>
                  <a:cs typeface="Poppins" pitchFamily="2" charset="77"/>
                </a:rPr>
                <a:t>DESIGN</a:t>
              </a:r>
            </a:p>
          </p:txBody>
        </p:sp>
        <p:sp>
          <p:nvSpPr>
            <p:cNvPr id="13" name="TextBox 12">
              <a:extLst>
                <a:ext uri="{FF2B5EF4-FFF2-40B4-BE49-F238E27FC236}">
                  <a16:creationId xmlns:a16="http://schemas.microsoft.com/office/drawing/2014/main" id="{027DB939-37EB-4A7E-8B87-CC5FAF613EF5}"/>
                </a:ext>
              </a:extLst>
            </p:cNvPr>
            <p:cNvSpPr txBox="1"/>
            <p:nvPr/>
          </p:nvSpPr>
          <p:spPr>
            <a:xfrm>
              <a:off x="3071870" y="1177090"/>
              <a:ext cx="1323222" cy="461665"/>
            </a:xfrm>
            <a:prstGeom prst="rect">
              <a:avLst/>
            </a:prstGeom>
            <a:noFill/>
          </p:spPr>
          <p:txBody>
            <a:bodyPr wrap="square" rtlCol="0" anchor="ctr">
              <a:spAutoFit/>
            </a:bodyPr>
            <a:lstStyle/>
            <a:p>
              <a:pPr algn="ctr"/>
              <a:r>
                <a:rPr lang="en-US" sz="1200" b="1" dirty="0">
                  <a:solidFill>
                    <a:schemeClr val="bg1"/>
                  </a:solidFill>
                  <a:cs typeface="Poppins" pitchFamily="2" charset="77"/>
                </a:rPr>
                <a:t>MODULE PRODUCTION</a:t>
              </a:r>
            </a:p>
          </p:txBody>
        </p:sp>
        <p:sp>
          <p:nvSpPr>
            <p:cNvPr id="14" name="TextBox 13">
              <a:extLst>
                <a:ext uri="{FF2B5EF4-FFF2-40B4-BE49-F238E27FC236}">
                  <a16:creationId xmlns:a16="http://schemas.microsoft.com/office/drawing/2014/main" id="{8E39CFB0-8B40-4028-827C-69B26B1ADB23}"/>
                </a:ext>
              </a:extLst>
            </p:cNvPr>
            <p:cNvSpPr txBox="1"/>
            <p:nvPr/>
          </p:nvSpPr>
          <p:spPr>
            <a:xfrm>
              <a:off x="4738270" y="1269423"/>
              <a:ext cx="1323222" cy="276999"/>
            </a:xfrm>
            <a:prstGeom prst="rect">
              <a:avLst/>
            </a:prstGeom>
            <a:noFill/>
          </p:spPr>
          <p:txBody>
            <a:bodyPr wrap="square" rtlCol="0" anchor="ctr">
              <a:spAutoFit/>
            </a:bodyPr>
            <a:lstStyle/>
            <a:p>
              <a:pPr algn="ctr"/>
              <a:r>
                <a:rPr lang="en-US" sz="1200" b="1" dirty="0">
                  <a:solidFill>
                    <a:schemeClr val="bg1"/>
                  </a:solidFill>
                  <a:cs typeface="Poppins" pitchFamily="2" charset="77"/>
                </a:rPr>
                <a:t>SUBASSEMBLY</a:t>
              </a:r>
            </a:p>
          </p:txBody>
        </p:sp>
        <p:sp>
          <p:nvSpPr>
            <p:cNvPr id="15" name="TextBox 14">
              <a:extLst>
                <a:ext uri="{FF2B5EF4-FFF2-40B4-BE49-F238E27FC236}">
                  <a16:creationId xmlns:a16="http://schemas.microsoft.com/office/drawing/2014/main" id="{15CC55D0-A932-4634-A954-2B38CD776B6D}"/>
                </a:ext>
              </a:extLst>
            </p:cNvPr>
            <p:cNvSpPr txBox="1"/>
            <p:nvPr/>
          </p:nvSpPr>
          <p:spPr>
            <a:xfrm>
              <a:off x="6404670" y="1269423"/>
              <a:ext cx="1323222" cy="276999"/>
            </a:xfrm>
            <a:prstGeom prst="rect">
              <a:avLst/>
            </a:prstGeom>
            <a:noFill/>
          </p:spPr>
          <p:txBody>
            <a:bodyPr wrap="square" rtlCol="0" anchor="ctr">
              <a:spAutoFit/>
            </a:bodyPr>
            <a:lstStyle/>
            <a:p>
              <a:pPr algn="ctr"/>
              <a:r>
                <a:rPr lang="en-US" sz="1200" b="1" dirty="0">
                  <a:solidFill>
                    <a:schemeClr val="bg1"/>
                  </a:solidFill>
                  <a:cs typeface="Poppins" pitchFamily="2" charset="77"/>
                </a:rPr>
                <a:t>FINAL ASSEMBLY</a:t>
              </a:r>
            </a:p>
          </p:txBody>
        </p:sp>
        <p:sp>
          <p:nvSpPr>
            <p:cNvPr id="16" name="TextBox 15">
              <a:extLst>
                <a:ext uri="{FF2B5EF4-FFF2-40B4-BE49-F238E27FC236}">
                  <a16:creationId xmlns:a16="http://schemas.microsoft.com/office/drawing/2014/main" id="{A554A894-FF27-43D9-9E54-AD18F95C212F}"/>
                </a:ext>
              </a:extLst>
            </p:cNvPr>
            <p:cNvSpPr txBox="1"/>
            <p:nvPr/>
          </p:nvSpPr>
          <p:spPr>
            <a:xfrm>
              <a:off x="8071070" y="1177090"/>
              <a:ext cx="1323222" cy="461665"/>
            </a:xfrm>
            <a:prstGeom prst="rect">
              <a:avLst/>
            </a:prstGeom>
            <a:noFill/>
          </p:spPr>
          <p:txBody>
            <a:bodyPr wrap="square" rtlCol="0" anchor="ctr">
              <a:spAutoFit/>
            </a:bodyPr>
            <a:lstStyle/>
            <a:p>
              <a:pPr algn="ctr"/>
              <a:r>
                <a:rPr lang="en-US" sz="1200" b="1" dirty="0">
                  <a:solidFill>
                    <a:schemeClr val="bg1"/>
                  </a:solidFill>
                  <a:cs typeface="Poppins" pitchFamily="2" charset="77"/>
                </a:rPr>
                <a:t>POST PRODUCTION SERVICES</a:t>
              </a:r>
            </a:p>
          </p:txBody>
        </p:sp>
        <p:sp>
          <p:nvSpPr>
            <p:cNvPr id="17" name="Rectangle 16">
              <a:extLst>
                <a:ext uri="{FF2B5EF4-FFF2-40B4-BE49-F238E27FC236}">
                  <a16:creationId xmlns:a16="http://schemas.microsoft.com/office/drawing/2014/main" id="{9A601DA5-77A1-4823-82E5-8B3115A25AF5}"/>
                </a:ext>
              </a:extLst>
            </p:cNvPr>
            <p:cNvSpPr/>
            <p:nvPr/>
          </p:nvSpPr>
          <p:spPr>
            <a:xfrm>
              <a:off x="1199356" y="1811793"/>
              <a:ext cx="1599345" cy="14472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8" name="Rectangle 17">
              <a:extLst>
                <a:ext uri="{FF2B5EF4-FFF2-40B4-BE49-F238E27FC236}">
                  <a16:creationId xmlns:a16="http://schemas.microsoft.com/office/drawing/2014/main" id="{608A9DF9-CC59-48C5-B2EF-45E2882AFAEF}"/>
                </a:ext>
              </a:extLst>
            </p:cNvPr>
            <p:cNvSpPr/>
            <p:nvPr/>
          </p:nvSpPr>
          <p:spPr>
            <a:xfrm>
              <a:off x="4599211" y="1811793"/>
              <a:ext cx="1599345" cy="14472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19" name="Rectangle 18">
              <a:extLst>
                <a:ext uri="{FF2B5EF4-FFF2-40B4-BE49-F238E27FC236}">
                  <a16:creationId xmlns:a16="http://schemas.microsoft.com/office/drawing/2014/main" id="{2460CF91-C49C-4895-BCF0-FB6733800A31}"/>
                </a:ext>
              </a:extLst>
            </p:cNvPr>
            <p:cNvSpPr/>
            <p:nvPr/>
          </p:nvSpPr>
          <p:spPr>
            <a:xfrm>
              <a:off x="2899283" y="1811793"/>
              <a:ext cx="1599345" cy="14472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20" name="Rectangle 19">
              <a:extLst>
                <a:ext uri="{FF2B5EF4-FFF2-40B4-BE49-F238E27FC236}">
                  <a16:creationId xmlns:a16="http://schemas.microsoft.com/office/drawing/2014/main" id="{7E7A7635-C1BF-4A3A-AD53-55EE5B514D59}"/>
                </a:ext>
              </a:extLst>
            </p:cNvPr>
            <p:cNvSpPr/>
            <p:nvPr/>
          </p:nvSpPr>
          <p:spPr>
            <a:xfrm>
              <a:off x="6301134" y="1811793"/>
              <a:ext cx="1599345" cy="14472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21" name="Rectangle 20">
              <a:extLst>
                <a:ext uri="{FF2B5EF4-FFF2-40B4-BE49-F238E27FC236}">
                  <a16:creationId xmlns:a16="http://schemas.microsoft.com/office/drawing/2014/main" id="{677666F1-AC3A-44DA-B6B6-7F0EA26BF60C}"/>
                </a:ext>
              </a:extLst>
            </p:cNvPr>
            <p:cNvSpPr/>
            <p:nvPr/>
          </p:nvSpPr>
          <p:spPr>
            <a:xfrm>
              <a:off x="8001061" y="1811793"/>
              <a:ext cx="1599345" cy="14472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22" name="Subtitle 2">
              <a:extLst>
                <a:ext uri="{FF2B5EF4-FFF2-40B4-BE49-F238E27FC236}">
                  <a16:creationId xmlns:a16="http://schemas.microsoft.com/office/drawing/2014/main" id="{DF9F1B2B-C578-4764-91F1-9EC796441ED3}"/>
                </a:ext>
              </a:extLst>
            </p:cNvPr>
            <p:cNvSpPr txBox="1">
              <a:spLocks/>
            </p:cNvSpPr>
            <p:nvPr/>
          </p:nvSpPr>
          <p:spPr>
            <a:xfrm>
              <a:off x="1302590" y="2083911"/>
              <a:ext cx="1392876" cy="91820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8"/>
                </a:lnSpc>
              </a:pPr>
              <a:r>
                <a:rPr lang="en-GB" sz="1100" dirty="0">
                  <a:solidFill>
                    <a:schemeClr val="bg1"/>
                  </a:solidFill>
                  <a:latin typeface="+mn-lt"/>
                  <a:ea typeface="Lato Light" panose="020F0502020204030203" pitchFamily="34" charset="0"/>
                  <a:cs typeface="Mukta ExtraLight" panose="020B0000000000000000" pitchFamily="34" charset="77"/>
                </a:rPr>
                <a:t>Lorem ipsum </a:t>
              </a:r>
              <a:r>
                <a:rPr lang="en-GB" sz="1100" dirty="0" err="1">
                  <a:solidFill>
                    <a:schemeClr val="bg1"/>
                  </a:solidFill>
                  <a:latin typeface="+mn-lt"/>
                  <a:ea typeface="Lato Light" panose="020F0502020204030203" pitchFamily="34" charset="0"/>
                  <a:cs typeface="Mukta ExtraLight" panose="020B0000000000000000" pitchFamily="34" charset="77"/>
                </a:rPr>
                <a:t>dolor</a:t>
              </a:r>
              <a:r>
                <a:rPr lang="en-GB" sz="1100" dirty="0">
                  <a:solidFill>
                    <a:schemeClr val="bg1"/>
                  </a:solidFill>
                  <a:latin typeface="+mn-lt"/>
                  <a:ea typeface="Lato Light" panose="020F0502020204030203" pitchFamily="34" charset="0"/>
                  <a:cs typeface="Mukta ExtraLight" panose="020B0000000000000000" pitchFamily="34" charset="77"/>
                </a:rPr>
                <a:t> sit </a:t>
              </a:r>
              <a:r>
                <a:rPr lang="en-GB" sz="1100" dirty="0" err="1">
                  <a:solidFill>
                    <a:schemeClr val="bg1"/>
                  </a:solidFill>
                  <a:latin typeface="+mn-lt"/>
                  <a:ea typeface="Lato Light" panose="020F0502020204030203" pitchFamily="34" charset="0"/>
                  <a:cs typeface="Mukta ExtraLight" panose="020B0000000000000000" pitchFamily="34" charset="77"/>
                </a:rPr>
                <a:t>amet</a:t>
              </a:r>
              <a:r>
                <a:rPr lang="en-GB" sz="1100" dirty="0">
                  <a:solidFill>
                    <a:schemeClr val="bg1"/>
                  </a:solidFill>
                  <a:latin typeface="+mn-lt"/>
                  <a:ea typeface="Lato Light" panose="020F0502020204030203" pitchFamily="34" charset="0"/>
                  <a:cs typeface="Mukta ExtraLight" panose="020B0000000000000000" pitchFamily="34" charset="77"/>
                </a:rPr>
                <a:t>, cum modo </a:t>
              </a:r>
              <a:r>
                <a:rPr lang="en-GB" sz="1100" dirty="0" err="1">
                  <a:solidFill>
                    <a:schemeClr val="bg1"/>
                  </a:solidFill>
                  <a:latin typeface="+mn-lt"/>
                  <a:ea typeface="Lato Light" panose="020F0502020204030203" pitchFamily="34" charset="0"/>
                  <a:cs typeface="Mukta ExtraLight" panose="020B0000000000000000" pitchFamily="34" charset="77"/>
                </a:rPr>
                <a:t>comprehensam</a:t>
              </a:r>
              <a:r>
                <a:rPr lang="en-GB" sz="1100" dirty="0">
                  <a:solidFill>
                    <a:schemeClr val="bg1"/>
                  </a:solidFill>
                  <a:latin typeface="+mn-lt"/>
                  <a:ea typeface="Lato Light" panose="020F0502020204030203" pitchFamily="34" charset="0"/>
                  <a:cs typeface="Mukta ExtraLight" panose="020B0000000000000000" pitchFamily="34" charset="77"/>
                </a:rPr>
                <a:t> in. </a:t>
              </a:r>
              <a:r>
                <a:rPr lang="en-GB" sz="1100" dirty="0" err="1">
                  <a:solidFill>
                    <a:schemeClr val="bg1"/>
                  </a:solidFill>
                  <a:latin typeface="+mn-lt"/>
                  <a:ea typeface="Lato Light" panose="020F0502020204030203" pitchFamily="34" charset="0"/>
                  <a:cs typeface="Mukta ExtraLight" panose="020B0000000000000000" pitchFamily="34" charset="77"/>
                </a:rPr>
                <a:t>Sed</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nibh</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theophrastus</a:t>
              </a:r>
              <a:r>
                <a:rPr lang="en-GB" sz="1100" dirty="0">
                  <a:solidFill>
                    <a:schemeClr val="bg1"/>
                  </a:solidFill>
                  <a:latin typeface="+mn-lt"/>
                  <a:ea typeface="Lato Light" panose="020F0502020204030203" pitchFamily="34" charset="0"/>
                  <a:cs typeface="Mukta ExtraLight" panose="020B0000000000000000" pitchFamily="34" charset="77"/>
                </a:rPr>
                <a:t> in, ex </a:t>
              </a:r>
              <a:r>
                <a:rPr lang="en-GB" sz="1100" dirty="0" err="1">
                  <a:solidFill>
                    <a:schemeClr val="bg1"/>
                  </a:solidFill>
                  <a:latin typeface="+mn-lt"/>
                  <a:ea typeface="Lato Light" panose="020F0502020204030203" pitchFamily="34" charset="0"/>
                  <a:cs typeface="Mukta ExtraLight" panose="020B0000000000000000" pitchFamily="34" charset="77"/>
                </a:rPr>
                <a:t>dictas</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conceptam</a:t>
              </a:r>
              <a:r>
                <a:rPr lang="en-GB" sz="1100" dirty="0">
                  <a:solidFill>
                    <a:schemeClr val="bg1"/>
                  </a:solidFill>
                  <a:latin typeface="+mn-lt"/>
                  <a:ea typeface="Lato Light" panose="020F0502020204030203" pitchFamily="34" charset="0"/>
                  <a:cs typeface="Mukta ExtraLight" panose="020B0000000000000000" pitchFamily="34" charset="77"/>
                </a:rPr>
                <a:t>.</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23" name="Subtitle 2">
              <a:extLst>
                <a:ext uri="{FF2B5EF4-FFF2-40B4-BE49-F238E27FC236}">
                  <a16:creationId xmlns:a16="http://schemas.microsoft.com/office/drawing/2014/main" id="{A5649A82-EF7C-40A3-912F-3E5CBE316D87}"/>
                </a:ext>
              </a:extLst>
            </p:cNvPr>
            <p:cNvSpPr txBox="1">
              <a:spLocks/>
            </p:cNvSpPr>
            <p:nvPr/>
          </p:nvSpPr>
          <p:spPr>
            <a:xfrm>
              <a:off x="3002517" y="2083911"/>
              <a:ext cx="1392876" cy="91820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8"/>
                </a:lnSpc>
              </a:pPr>
              <a:r>
                <a:rPr lang="en-GB" sz="1100" dirty="0">
                  <a:solidFill>
                    <a:schemeClr val="bg1"/>
                  </a:solidFill>
                  <a:latin typeface="+mn-lt"/>
                  <a:ea typeface="Lato Light" panose="020F0502020204030203" pitchFamily="34" charset="0"/>
                  <a:cs typeface="Mukta ExtraLight" panose="020B0000000000000000" pitchFamily="34" charset="77"/>
                </a:rPr>
                <a:t>Lorem ipsum </a:t>
              </a:r>
              <a:r>
                <a:rPr lang="en-GB" sz="1100" dirty="0" err="1">
                  <a:solidFill>
                    <a:schemeClr val="bg1"/>
                  </a:solidFill>
                  <a:latin typeface="+mn-lt"/>
                  <a:ea typeface="Lato Light" panose="020F0502020204030203" pitchFamily="34" charset="0"/>
                  <a:cs typeface="Mukta ExtraLight" panose="020B0000000000000000" pitchFamily="34" charset="77"/>
                </a:rPr>
                <a:t>dolor</a:t>
              </a:r>
              <a:r>
                <a:rPr lang="en-GB" sz="1100" dirty="0">
                  <a:solidFill>
                    <a:schemeClr val="bg1"/>
                  </a:solidFill>
                  <a:latin typeface="+mn-lt"/>
                  <a:ea typeface="Lato Light" panose="020F0502020204030203" pitchFamily="34" charset="0"/>
                  <a:cs typeface="Mukta ExtraLight" panose="020B0000000000000000" pitchFamily="34" charset="77"/>
                </a:rPr>
                <a:t> sit </a:t>
              </a:r>
              <a:r>
                <a:rPr lang="en-GB" sz="1100" dirty="0" err="1">
                  <a:solidFill>
                    <a:schemeClr val="bg1"/>
                  </a:solidFill>
                  <a:latin typeface="+mn-lt"/>
                  <a:ea typeface="Lato Light" panose="020F0502020204030203" pitchFamily="34" charset="0"/>
                  <a:cs typeface="Mukta ExtraLight" panose="020B0000000000000000" pitchFamily="34" charset="77"/>
                </a:rPr>
                <a:t>amet</a:t>
              </a:r>
              <a:r>
                <a:rPr lang="en-GB" sz="1100" dirty="0">
                  <a:solidFill>
                    <a:schemeClr val="bg1"/>
                  </a:solidFill>
                  <a:latin typeface="+mn-lt"/>
                  <a:ea typeface="Lato Light" panose="020F0502020204030203" pitchFamily="34" charset="0"/>
                  <a:cs typeface="Mukta ExtraLight" panose="020B0000000000000000" pitchFamily="34" charset="77"/>
                </a:rPr>
                <a:t>, cum modo </a:t>
              </a:r>
              <a:r>
                <a:rPr lang="en-GB" sz="1100" dirty="0" err="1">
                  <a:solidFill>
                    <a:schemeClr val="bg1"/>
                  </a:solidFill>
                  <a:latin typeface="+mn-lt"/>
                  <a:ea typeface="Lato Light" panose="020F0502020204030203" pitchFamily="34" charset="0"/>
                  <a:cs typeface="Mukta ExtraLight" panose="020B0000000000000000" pitchFamily="34" charset="77"/>
                </a:rPr>
                <a:t>comprehensam</a:t>
              </a:r>
              <a:r>
                <a:rPr lang="en-GB" sz="1100" dirty="0">
                  <a:solidFill>
                    <a:schemeClr val="bg1"/>
                  </a:solidFill>
                  <a:latin typeface="+mn-lt"/>
                  <a:ea typeface="Lato Light" panose="020F0502020204030203" pitchFamily="34" charset="0"/>
                  <a:cs typeface="Mukta ExtraLight" panose="020B0000000000000000" pitchFamily="34" charset="77"/>
                </a:rPr>
                <a:t> in. </a:t>
              </a:r>
              <a:r>
                <a:rPr lang="en-GB" sz="1100" dirty="0" err="1">
                  <a:solidFill>
                    <a:schemeClr val="bg1"/>
                  </a:solidFill>
                  <a:latin typeface="+mn-lt"/>
                  <a:ea typeface="Lato Light" panose="020F0502020204030203" pitchFamily="34" charset="0"/>
                  <a:cs typeface="Mukta ExtraLight" panose="020B0000000000000000" pitchFamily="34" charset="77"/>
                </a:rPr>
                <a:t>Sed</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nibh</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theophrastus</a:t>
              </a:r>
              <a:r>
                <a:rPr lang="en-GB" sz="1100" dirty="0">
                  <a:solidFill>
                    <a:schemeClr val="bg1"/>
                  </a:solidFill>
                  <a:latin typeface="+mn-lt"/>
                  <a:ea typeface="Lato Light" panose="020F0502020204030203" pitchFamily="34" charset="0"/>
                  <a:cs typeface="Mukta ExtraLight" panose="020B0000000000000000" pitchFamily="34" charset="77"/>
                </a:rPr>
                <a:t> in, ex </a:t>
              </a:r>
              <a:r>
                <a:rPr lang="en-GB" sz="1100" dirty="0" err="1">
                  <a:solidFill>
                    <a:schemeClr val="bg1"/>
                  </a:solidFill>
                  <a:latin typeface="+mn-lt"/>
                  <a:ea typeface="Lato Light" panose="020F0502020204030203" pitchFamily="34" charset="0"/>
                  <a:cs typeface="Mukta ExtraLight" panose="020B0000000000000000" pitchFamily="34" charset="77"/>
                </a:rPr>
                <a:t>dictas</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conceptam</a:t>
              </a:r>
              <a:r>
                <a:rPr lang="en-GB" sz="1100" dirty="0">
                  <a:solidFill>
                    <a:schemeClr val="bg1"/>
                  </a:solidFill>
                  <a:latin typeface="+mn-lt"/>
                  <a:ea typeface="Lato Light" panose="020F0502020204030203" pitchFamily="34" charset="0"/>
                  <a:cs typeface="Mukta ExtraLight" panose="020B0000000000000000" pitchFamily="34" charset="77"/>
                </a:rPr>
                <a:t>.</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24" name="Subtitle 2">
              <a:extLst>
                <a:ext uri="{FF2B5EF4-FFF2-40B4-BE49-F238E27FC236}">
                  <a16:creationId xmlns:a16="http://schemas.microsoft.com/office/drawing/2014/main" id="{800C7C75-118D-4C58-801F-0A2CA7C9AB78}"/>
                </a:ext>
              </a:extLst>
            </p:cNvPr>
            <p:cNvSpPr txBox="1">
              <a:spLocks/>
            </p:cNvSpPr>
            <p:nvPr/>
          </p:nvSpPr>
          <p:spPr>
            <a:xfrm>
              <a:off x="4702445" y="2083911"/>
              <a:ext cx="1392876" cy="91820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8"/>
                </a:lnSpc>
              </a:pPr>
              <a:r>
                <a:rPr lang="en-GB" sz="1100" dirty="0">
                  <a:solidFill>
                    <a:schemeClr val="bg1"/>
                  </a:solidFill>
                  <a:latin typeface="+mn-lt"/>
                  <a:ea typeface="Lato Light" panose="020F0502020204030203" pitchFamily="34" charset="0"/>
                  <a:cs typeface="Mukta ExtraLight" panose="020B0000000000000000" pitchFamily="34" charset="77"/>
                </a:rPr>
                <a:t>Lorem ipsum </a:t>
              </a:r>
              <a:r>
                <a:rPr lang="en-GB" sz="1100" dirty="0" err="1">
                  <a:solidFill>
                    <a:schemeClr val="bg1"/>
                  </a:solidFill>
                  <a:latin typeface="+mn-lt"/>
                  <a:ea typeface="Lato Light" panose="020F0502020204030203" pitchFamily="34" charset="0"/>
                  <a:cs typeface="Mukta ExtraLight" panose="020B0000000000000000" pitchFamily="34" charset="77"/>
                </a:rPr>
                <a:t>dolor</a:t>
              </a:r>
              <a:r>
                <a:rPr lang="en-GB" sz="1100" dirty="0">
                  <a:solidFill>
                    <a:schemeClr val="bg1"/>
                  </a:solidFill>
                  <a:latin typeface="+mn-lt"/>
                  <a:ea typeface="Lato Light" panose="020F0502020204030203" pitchFamily="34" charset="0"/>
                  <a:cs typeface="Mukta ExtraLight" panose="020B0000000000000000" pitchFamily="34" charset="77"/>
                </a:rPr>
                <a:t> sit </a:t>
              </a:r>
              <a:r>
                <a:rPr lang="en-GB" sz="1100" dirty="0" err="1">
                  <a:solidFill>
                    <a:schemeClr val="bg1"/>
                  </a:solidFill>
                  <a:latin typeface="+mn-lt"/>
                  <a:ea typeface="Lato Light" panose="020F0502020204030203" pitchFamily="34" charset="0"/>
                  <a:cs typeface="Mukta ExtraLight" panose="020B0000000000000000" pitchFamily="34" charset="77"/>
                </a:rPr>
                <a:t>amet</a:t>
              </a:r>
              <a:r>
                <a:rPr lang="en-GB" sz="1100" dirty="0">
                  <a:solidFill>
                    <a:schemeClr val="bg1"/>
                  </a:solidFill>
                  <a:latin typeface="+mn-lt"/>
                  <a:ea typeface="Lato Light" panose="020F0502020204030203" pitchFamily="34" charset="0"/>
                  <a:cs typeface="Mukta ExtraLight" panose="020B0000000000000000" pitchFamily="34" charset="77"/>
                </a:rPr>
                <a:t>, cum modo </a:t>
              </a:r>
              <a:r>
                <a:rPr lang="en-GB" sz="1100" dirty="0" err="1">
                  <a:solidFill>
                    <a:schemeClr val="bg1"/>
                  </a:solidFill>
                  <a:latin typeface="+mn-lt"/>
                  <a:ea typeface="Lato Light" panose="020F0502020204030203" pitchFamily="34" charset="0"/>
                  <a:cs typeface="Mukta ExtraLight" panose="020B0000000000000000" pitchFamily="34" charset="77"/>
                </a:rPr>
                <a:t>comprehensam</a:t>
              </a:r>
              <a:r>
                <a:rPr lang="en-GB" sz="1100" dirty="0">
                  <a:solidFill>
                    <a:schemeClr val="bg1"/>
                  </a:solidFill>
                  <a:latin typeface="+mn-lt"/>
                  <a:ea typeface="Lato Light" panose="020F0502020204030203" pitchFamily="34" charset="0"/>
                  <a:cs typeface="Mukta ExtraLight" panose="020B0000000000000000" pitchFamily="34" charset="77"/>
                </a:rPr>
                <a:t> in. </a:t>
              </a:r>
              <a:r>
                <a:rPr lang="en-GB" sz="1100" dirty="0" err="1">
                  <a:solidFill>
                    <a:schemeClr val="bg1"/>
                  </a:solidFill>
                  <a:latin typeface="+mn-lt"/>
                  <a:ea typeface="Lato Light" panose="020F0502020204030203" pitchFamily="34" charset="0"/>
                  <a:cs typeface="Mukta ExtraLight" panose="020B0000000000000000" pitchFamily="34" charset="77"/>
                </a:rPr>
                <a:t>Sed</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nibh</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theophrastus</a:t>
              </a:r>
              <a:r>
                <a:rPr lang="en-GB" sz="1100" dirty="0">
                  <a:solidFill>
                    <a:schemeClr val="bg1"/>
                  </a:solidFill>
                  <a:latin typeface="+mn-lt"/>
                  <a:ea typeface="Lato Light" panose="020F0502020204030203" pitchFamily="34" charset="0"/>
                  <a:cs typeface="Mukta ExtraLight" panose="020B0000000000000000" pitchFamily="34" charset="77"/>
                </a:rPr>
                <a:t> in, ex </a:t>
              </a:r>
              <a:r>
                <a:rPr lang="en-GB" sz="1100" dirty="0" err="1">
                  <a:solidFill>
                    <a:schemeClr val="bg1"/>
                  </a:solidFill>
                  <a:latin typeface="+mn-lt"/>
                  <a:ea typeface="Lato Light" panose="020F0502020204030203" pitchFamily="34" charset="0"/>
                  <a:cs typeface="Mukta ExtraLight" panose="020B0000000000000000" pitchFamily="34" charset="77"/>
                </a:rPr>
                <a:t>dictas</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conceptam</a:t>
              </a:r>
              <a:r>
                <a:rPr lang="en-GB" sz="1100" dirty="0">
                  <a:solidFill>
                    <a:schemeClr val="bg1"/>
                  </a:solidFill>
                  <a:latin typeface="+mn-lt"/>
                  <a:ea typeface="Lato Light" panose="020F0502020204030203" pitchFamily="34" charset="0"/>
                  <a:cs typeface="Mukta ExtraLight" panose="020B0000000000000000" pitchFamily="34" charset="77"/>
                </a:rPr>
                <a:t>.</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25" name="Subtitle 2">
              <a:extLst>
                <a:ext uri="{FF2B5EF4-FFF2-40B4-BE49-F238E27FC236}">
                  <a16:creationId xmlns:a16="http://schemas.microsoft.com/office/drawing/2014/main" id="{67C4B402-D5CE-4A44-849E-40DFB1741195}"/>
                </a:ext>
              </a:extLst>
            </p:cNvPr>
            <p:cNvSpPr txBox="1">
              <a:spLocks/>
            </p:cNvSpPr>
            <p:nvPr/>
          </p:nvSpPr>
          <p:spPr>
            <a:xfrm>
              <a:off x="6404669" y="2083911"/>
              <a:ext cx="1392876" cy="91820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8"/>
                </a:lnSpc>
              </a:pPr>
              <a:r>
                <a:rPr lang="en-GB" sz="1100" dirty="0">
                  <a:solidFill>
                    <a:schemeClr val="bg1"/>
                  </a:solidFill>
                  <a:latin typeface="+mn-lt"/>
                  <a:ea typeface="Lato Light" panose="020F0502020204030203" pitchFamily="34" charset="0"/>
                  <a:cs typeface="Mukta ExtraLight" panose="020B0000000000000000" pitchFamily="34" charset="77"/>
                </a:rPr>
                <a:t>Lorem ipsum </a:t>
              </a:r>
              <a:r>
                <a:rPr lang="en-GB" sz="1100" dirty="0" err="1">
                  <a:solidFill>
                    <a:schemeClr val="bg1"/>
                  </a:solidFill>
                  <a:latin typeface="+mn-lt"/>
                  <a:ea typeface="Lato Light" panose="020F0502020204030203" pitchFamily="34" charset="0"/>
                  <a:cs typeface="Mukta ExtraLight" panose="020B0000000000000000" pitchFamily="34" charset="77"/>
                </a:rPr>
                <a:t>dolor</a:t>
              </a:r>
              <a:r>
                <a:rPr lang="en-GB" sz="1100" dirty="0">
                  <a:solidFill>
                    <a:schemeClr val="bg1"/>
                  </a:solidFill>
                  <a:latin typeface="+mn-lt"/>
                  <a:ea typeface="Lato Light" panose="020F0502020204030203" pitchFamily="34" charset="0"/>
                  <a:cs typeface="Mukta ExtraLight" panose="020B0000000000000000" pitchFamily="34" charset="77"/>
                </a:rPr>
                <a:t> sit </a:t>
              </a:r>
              <a:r>
                <a:rPr lang="en-GB" sz="1100" dirty="0" err="1">
                  <a:solidFill>
                    <a:schemeClr val="bg1"/>
                  </a:solidFill>
                  <a:latin typeface="+mn-lt"/>
                  <a:ea typeface="Lato Light" panose="020F0502020204030203" pitchFamily="34" charset="0"/>
                  <a:cs typeface="Mukta ExtraLight" panose="020B0000000000000000" pitchFamily="34" charset="77"/>
                </a:rPr>
                <a:t>amet</a:t>
              </a:r>
              <a:r>
                <a:rPr lang="en-GB" sz="1100" dirty="0">
                  <a:solidFill>
                    <a:schemeClr val="bg1"/>
                  </a:solidFill>
                  <a:latin typeface="+mn-lt"/>
                  <a:ea typeface="Lato Light" panose="020F0502020204030203" pitchFamily="34" charset="0"/>
                  <a:cs typeface="Mukta ExtraLight" panose="020B0000000000000000" pitchFamily="34" charset="77"/>
                </a:rPr>
                <a:t>, cum modo </a:t>
              </a:r>
              <a:r>
                <a:rPr lang="en-GB" sz="1100" dirty="0" err="1">
                  <a:solidFill>
                    <a:schemeClr val="bg1"/>
                  </a:solidFill>
                  <a:latin typeface="+mn-lt"/>
                  <a:ea typeface="Lato Light" panose="020F0502020204030203" pitchFamily="34" charset="0"/>
                  <a:cs typeface="Mukta ExtraLight" panose="020B0000000000000000" pitchFamily="34" charset="77"/>
                </a:rPr>
                <a:t>comprehensam</a:t>
              </a:r>
              <a:r>
                <a:rPr lang="en-GB" sz="1100" dirty="0">
                  <a:solidFill>
                    <a:schemeClr val="bg1"/>
                  </a:solidFill>
                  <a:latin typeface="+mn-lt"/>
                  <a:ea typeface="Lato Light" panose="020F0502020204030203" pitchFamily="34" charset="0"/>
                  <a:cs typeface="Mukta ExtraLight" panose="020B0000000000000000" pitchFamily="34" charset="77"/>
                </a:rPr>
                <a:t> in. </a:t>
              </a:r>
              <a:r>
                <a:rPr lang="en-GB" sz="1100" dirty="0" err="1">
                  <a:solidFill>
                    <a:schemeClr val="bg1"/>
                  </a:solidFill>
                  <a:latin typeface="+mn-lt"/>
                  <a:ea typeface="Lato Light" panose="020F0502020204030203" pitchFamily="34" charset="0"/>
                  <a:cs typeface="Mukta ExtraLight" panose="020B0000000000000000" pitchFamily="34" charset="77"/>
                </a:rPr>
                <a:t>Sed</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nibh</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theophrastus</a:t>
              </a:r>
              <a:r>
                <a:rPr lang="en-GB" sz="1100" dirty="0">
                  <a:solidFill>
                    <a:schemeClr val="bg1"/>
                  </a:solidFill>
                  <a:latin typeface="+mn-lt"/>
                  <a:ea typeface="Lato Light" panose="020F0502020204030203" pitchFamily="34" charset="0"/>
                  <a:cs typeface="Mukta ExtraLight" panose="020B0000000000000000" pitchFamily="34" charset="77"/>
                </a:rPr>
                <a:t> in, ex </a:t>
              </a:r>
              <a:r>
                <a:rPr lang="en-GB" sz="1100" dirty="0" err="1">
                  <a:solidFill>
                    <a:schemeClr val="bg1"/>
                  </a:solidFill>
                  <a:latin typeface="+mn-lt"/>
                  <a:ea typeface="Lato Light" panose="020F0502020204030203" pitchFamily="34" charset="0"/>
                  <a:cs typeface="Mukta ExtraLight" panose="020B0000000000000000" pitchFamily="34" charset="77"/>
                </a:rPr>
                <a:t>dictas</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conceptam</a:t>
              </a:r>
              <a:r>
                <a:rPr lang="en-GB" sz="1100" dirty="0">
                  <a:solidFill>
                    <a:schemeClr val="bg1"/>
                  </a:solidFill>
                  <a:latin typeface="+mn-lt"/>
                  <a:ea typeface="Lato Light" panose="020F0502020204030203" pitchFamily="34" charset="0"/>
                  <a:cs typeface="Mukta ExtraLight" panose="020B0000000000000000" pitchFamily="34" charset="77"/>
                </a:rPr>
                <a:t>.</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26" name="Subtitle 2">
              <a:extLst>
                <a:ext uri="{FF2B5EF4-FFF2-40B4-BE49-F238E27FC236}">
                  <a16:creationId xmlns:a16="http://schemas.microsoft.com/office/drawing/2014/main" id="{EB961620-654B-4CC0-9A87-C0720489144C}"/>
                </a:ext>
              </a:extLst>
            </p:cNvPr>
            <p:cNvSpPr txBox="1">
              <a:spLocks/>
            </p:cNvSpPr>
            <p:nvPr/>
          </p:nvSpPr>
          <p:spPr>
            <a:xfrm>
              <a:off x="8104596" y="2083911"/>
              <a:ext cx="1392876" cy="918200"/>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78"/>
                </a:lnSpc>
              </a:pPr>
              <a:r>
                <a:rPr lang="en-GB" sz="1100" dirty="0">
                  <a:solidFill>
                    <a:schemeClr val="bg1"/>
                  </a:solidFill>
                  <a:latin typeface="+mn-lt"/>
                  <a:ea typeface="Lato Light" panose="020F0502020204030203" pitchFamily="34" charset="0"/>
                  <a:cs typeface="Mukta ExtraLight" panose="020B0000000000000000" pitchFamily="34" charset="77"/>
                </a:rPr>
                <a:t>Lorem ipsum </a:t>
              </a:r>
              <a:r>
                <a:rPr lang="en-GB" sz="1100" dirty="0" err="1">
                  <a:solidFill>
                    <a:schemeClr val="bg1"/>
                  </a:solidFill>
                  <a:latin typeface="+mn-lt"/>
                  <a:ea typeface="Lato Light" panose="020F0502020204030203" pitchFamily="34" charset="0"/>
                  <a:cs typeface="Mukta ExtraLight" panose="020B0000000000000000" pitchFamily="34" charset="77"/>
                </a:rPr>
                <a:t>dolor</a:t>
              </a:r>
              <a:r>
                <a:rPr lang="en-GB" sz="1100" dirty="0">
                  <a:solidFill>
                    <a:schemeClr val="bg1"/>
                  </a:solidFill>
                  <a:latin typeface="+mn-lt"/>
                  <a:ea typeface="Lato Light" panose="020F0502020204030203" pitchFamily="34" charset="0"/>
                  <a:cs typeface="Mukta ExtraLight" panose="020B0000000000000000" pitchFamily="34" charset="77"/>
                </a:rPr>
                <a:t> sit </a:t>
              </a:r>
              <a:r>
                <a:rPr lang="en-GB" sz="1100" dirty="0" err="1">
                  <a:solidFill>
                    <a:schemeClr val="bg1"/>
                  </a:solidFill>
                  <a:latin typeface="+mn-lt"/>
                  <a:ea typeface="Lato Light" panose="020F0502020204030203" pitchFamily="34" charset="0"/>
                  <a:cs typeface="Mukta ExtraLight" panose="020B0000000000000000" pitchFamily="34" charset="77"/>
                </a:rPr>
                <a:t>amet</a:t>
              </a:r>
              <a:r>
                <a:rPr lang="en-GB" sz="1100" dirty="0">
                  <a:solidFill>
                    <a:schemeClr val="bg1"/>
                  </a:solidFill>
                  <a:latin typeface="+mn-lt"/>
                  <a:ea typeface="Lato Light" panose="020F0502020204030203" pitchFamily="34" charset="0"/>
                  <a:cs typeface="Mukta ExtraLight" panose="020B0000000000000000" pitchFamily="34" charset="77"/>
                </a:rPr>
                <a:t>, cum modo </a:t>
              </a:r>
              <a:r>
                <a:rPr lang="en-GB" sz="1100" dirty="0" err="1">
                  <a:solidFill>
                    <a:schemeClr val="bg1"/>
                  </a:solidFill>
                  <a:latin typeface="+mn-lt"/>
                  <a:ea typeface="Lato Light" panose="020F0502020204030203" pitchFamily="34" charset="0"/>
                  <a:cs typeface="Mukta ExtraLight" panose="020B0000000000000000" pitchFamily="34" charset="77"/>
                </a:rPr>
                <a:t>comprehensam</a:t>
              </a:r>
              <a:r>
                <a:rPr lang="en-GB" sz="1100" dirty="0">
                  <a:solidFill>
                    <a:schemeClr val="bg1"/>
                  </a:solidFill>
                  <a:latin typeface="+mn-lt"/>
                  <a:ea typeface="Lato Light" panose="020F0502020204030203" pitchFamily="34" charset="0"/>
                  <a:cs typeface="Mukta ExtraLight" panose="020B0000000000000000" pitchFamily="34" charset="77"/>
                </a:rPr>
                <a:t> in. </a:t>
              </a:r>
              <a:r>
                <a:rPr lang="en-GB" sz="1100" dirty="0" err="1">
                  <a:solidFill>
                    <a:schemeClr val="bg1"/>
                  </a:solidFill>
                  <a:latin typeface="+mn-lt"/>
                  <a:ea typeface="Lato Light" panose="020F0502020204030203" pitchFamily="34" charset="0"/>
                  <a:cs typeface="Mukta ExtraLight" panose="020B0000000000000000" pitchFamily="34" charset="77"/>
                </a:rPr>
                <a:t>Sed</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nibh</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theophrastus</a:t>
              </a:r>
              <a:r>
                <a:rPr lang="en-GB" sz="1100" dirty="0">
                  <a:solidFill>
                    <a:schemeClr val="bg1"/>
                  </a:solidFill>
                  <a:latin typeface="+mn-lt"/>
                  <a:ea typeface="Lato Light" panose="020F0502020204030203" pitchFamily="34" charset="0"/>
                  <a:cs typeface="Mukta ExtraLight" panose="020B0000000000000000" pitchFamily="34" charset="77"/>
                </a:rPr>
                <a:t> in, ex </a:t>
              </a:r>
              <a:r>
                <a:rPr lang="en-GB" sz="1100" dirty="0" err="1">
                  <a:solidFill>
                    <a:schemeClr val="bg1"/>
                  </a:solidFill>
                  <a:latin typeface="+mn-lt"/>
                  <a:ea typeface="Lato Light" panose="020F0502020204030203" pitchFamily="34" charset="0"/>
                  <a:cs typeface="Mukta ExtraLight" panose="020B0000000000000000" pitchFamily="34" charset="77"/>
                </a:rPr>
                <a:t>dictas</a:t>
              </a:r>
              <a:r>
                <a:rPr lang="en-GB" sz="1100" dirty="0">
                  <a:solidFill>
                    <a:schemeClr val="bg1"/>
                  </a:solidFill>
                  <a:latin typeface="+mn-lt"/>
                  <a:ea typeface="Lato Light" panose="020F0502020204030203" pitchFamily="34" charset="0"/>
                  <a:cs typeface="Mukta ExtraLight" panose="020B0000000000000000" pitchFamily="34" charset="77"/>
                </a:rPr>
                <a:t> </a:t>
              </a:r>
              <a:r>
                <a:rPr lang="en-GB" sz="1100" dirty="0" err="1">
                  <a:solidFill>
                    <a:schemeClr val="bg1"/>
                  </a:solidFill>
                  <a:latin typeface="+mn-lt"/>
                  <a:ea typeface="Lato Light" panose="020F0502020204030203" pitchFamily="34" charset="0"/>
                  <a:cs typeface="Mukta ExtraLight" panose="020B0000000000000000" pitchFamily="34" charset="77"/>
                </a:rPr>
                <a:t>conceptam</a:t>
              </a:r>
              <a:r>
                <a:rPr lang="en-GB" sz="1100" dirty="0">
                  <a:solidFill>
                    <a:schemeClr val="bg1"/>
                  </a:solidFill>
                  <a:latin typeface="+mn-lt"/>
                  <a:ea typeface="Lato Light" panose="020F0502020204030203" pitchFamily="34" charset="0"/>
                  <a:cs typeface="Mukta ExtraLight" panose="020B0000000000000000" pitchFamily="34" charset="77"/>
                </a:rPr>
                <a:t>.</a:t>
              </a:r>
              <a:endParaRPr lang="en-US" sz="1100" dirty="0">
                <a:solidFill>
                  <a:schemeClr val="bg1"/>
                </a:solidFill>
                <a:latin typeface="+mn-lt"/>
                <a:ea typeface="Lato Light" panose="020F0502020204030203" pitchFamily="34" charset="0"/>
                <a:cs typeface="Mukta ExtraLight" panose="020B0000000000000000" pitchFamily="34" charset="77"/>
              </a:endParaRPr>
            </a:p>
          </p:txBody>
        </p:sp>
        <p:sp>
          <p:nvSpPr>
            <p:cNvPr id="27" name="TextBox 26">
              <a:extLst>
                <a:ext uri="{FF2B5EF4-FFF2-40B4-BE49-F238E27FC236}">
                  <a16:creationId xmlns:a16="http://schemas.microsoft.com/office/drawing/2014/main" id="{5126BAF5-9576-41EA-BD3B-11E76C734332}"/>
                </a:ext>
              </a:extLst>
            </p:cNvPr>
            <p:cNvSpPr txBox="1"/>
            <p:nvPr/>
          </p:nvSpPr>
          <p:spPr>
            <a:xfrm>
              <a:off x="4566985" y="4512505"/>
              <a:ext cx="1665791" cy="276999"/>
            </a:xfrm>
            <a:prstGeom prst="rect">
              <a:avLst/>
            </a:prstGeom>
            <a:noFill/>
          </p:spPr>
          <p:txBody>
            <a:bodyPr wrap="none" rtlCol="0" anchor="ctr">
              <a:spAutoFit/>
            </a:bodyPr>
            <a:lstStyle/>
            <a:p>
              <a:pPr algn="ctr"/>
              <a:r>
                <a:rPr lang="en-US" sz="1200" b="1" dirty="0">
                  <a:solidFill>
                    <a:schemeClr val="tx2"/>
                  </a:solidFill>
                  <a:cs typeface="Poppins" pitchFamily="2" charset="77"/>
                </a:rPr>
                <a:t>SUPPORTING INSTITUTIONS</a:t>
              </a:r>
            </a:p>
          </p:txBody>
        </p:sp>
        <p:sp>
          <p:nvSpPr>
            <p:cNvPr id="28" name="Rectangle 27">
              <a:extLst>
                <a:ext uri="{FF2B5EF4-FFF2-40B4-BE49-F238E27FC236}">
                  <a16:creationId xmlns:a16="http://schemas.microsoft.com/office/drawing/2014/main" id="{BCFB8C29-C3C8-4BA1-AB75-405131FB6408}"/>
                </a:ext>
              </a:extLst>
            </p:cNvPr>
            <p:cNvSpPr/>
            <p:nvPr/>
          </p:nvSpPr>
          <p:spPr>
            <a:xfrm>
              <a:off x="1199356" y="4811212"/>
              <a:ext cx="1599345" cy="287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29" name="Rectangle 28">
              <a:extLst>
                <a:ext uri="{FF2B5EF4-FFF2-40B4-BE49-F238E27FC236}">
                  <a16:creationId xmlns:a16="http://schemas.microsoft.com/office/drawing/2014/main" id="{3F302191-2FFE-494C-A7B2-C6C5062E9612}"/>
                </a:ext>
              </a:extLst>
            </p:cNvPr>
            <p:cNvSpPr/>
            <p:nvPr/>
          </p:nvSpPr>
          <p:spPr>
            <a:xfrm>
              <a:off x="4599211" y="4811212"/>
              <a:ext cx="1599345" cy="287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30" name="Rectangle 29">
              <a:extLst>
                <a:ext uri="{FF2B5EF4-FFF2-40B4-BE49-F238E27FC236}">
                  <a16:creationId xmlns:a16="http://schemas.microsoft.com/office/drawing/2014/main" id="{BD26BC80-3360-4D1E-8AB8-4EFA2F586085}"/>
                </a:ext>
              </a:extLst>
            </p:cNvPr>
            <p:cNvSpPr/>
            <p:nvPr/>
          </p:nvSpPr>
          <p:spPr>
            <a:xfrm>
              <a:off x="2899283" y="4811212"/>
              <a:ext cx="1599345" cy="287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31" name="Rectangle 30">
              <a:extLst>
                <a:ext uri="{FF2B5EF4-FFF2-40B4-BE49-F238E27FC236}">
                  <a16:creationId xmlns:a16="http://schemas.microsoft.com/office/drawing/2014/main" id="{3E1DA676-27D6-41FF-9EDE-8DC0E438BB85}"/>
                </a:ext>
              </a:extLst>
            </p:cNvPr>
            <p:cNvSpPr/>
            <p:nvPr/>
          </p:nvSpPr>
          <p:spPr>
            <a:xfrm>
              <a:off x="6301134" y="4811212"/>
              <a:ext cx="1599345" cy="2876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32" name="Rectangle 31">
              <a:extLst>
                <a:ext uri="{FF2B5EF4-FFF2-40B4-BE49-F238E27FC236}">
                  <a16:creationId xmlns:a16="http://schemas.microsoft.com/office/drawing/2014/main" id="{2F32A4FE-62B2-4568-89E5-D325D8F8D8D9}"/>
                </a:ext>
              </a:extLst>
            </p:cNvPr>
            <p:cNvSpPr/>
            <p:nvPr/>
          </p:nvSpPr>
          <p:spPr>
            <a:xfrm>
              <a:off x="8001061" y="4811212"/>
              <a:ext cx="1599345" cy="287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33" name="TextBox 32">
              <a:extLst>
                <a:ext uri="{FF2B5EF4-FFF2-40B4-BE49-F238E27FC236}">
                  <a16:creationId xmlns:a16="http://schemas.microsoft.com/office/drawing/2014/main" id="{03916F04-5990-4526-AD39-F5611EAA8094}"/>
                </a:ext>
              </a:extLst>
            </p:cNvPr>
            <p:cNvSpPr txBox="1"/>
            <p:nvPr/>
          </p:nvSpPr>
          <p:spPr>
            <a:xfrm>
              <a:off x="1430403" y="4839608"/>
              <a:ext cx="1137254" cy="230832"/>
            </a:xfrm>
            <a:prstGeom prst="rect">
              <a:avLst/>
            </a:prstGeom>
            <a:noFill/>
          </p:spPr>
          <p:txBody>
            <a:bodyPr wrap="none" rtlCol="0" anchor="ctr">
              <a:spAutoFit/>
            </a:bodyPr>
            <a:lstStyle/>
            <a:p>
              <a:pPr algn="ctr"/>
              <a:r>
                <a:rPr lang="en-US" sz="900" b="1" dirty="0">
                  <a:solidFill>
                    <a:schemeClr val="bg1"/>
                  </a:solidFill>
                  <a:cs typeface="Poppins" pitchFamily="2" charset="77"/>
                </a:rPr>
                <a:t>EDUCATION &amp; TRAINING</a:t>
              </a:r>
            </a:p>
          </p:txBody>
        </p:sp>
        <p:sp>
          <p:nvSpPr>
            <p:cNvPr id="34" name="TextBox 33">
              <a:extLst>
                <a:ext uri="{FF2B5EF4-FFF2-40B4-BE49-F238E27FC236}">
                  <a16:creationId xmlns:a16="http://schemas.microsoft.com/office/drawing/2014/main" id="{9F08949C-E933-4622-B6D9-490274042533}"/>
                </a:ext>
              </a:extLst>
            </p:cNvPr>
            <p:cNvSpPr txBox="1"/>
            <p:nvPr/>
          </p:nvSpPr>
          <p:spPr>
            <a:xfrm>
              <a:off x="3389441" y="4839607"/>
              <a:ext cx="619032" cy="230832"/>
            </a:xfrm>
            <a:prstGeom prst="rect">
              <a:avLst/>
            </a:prstGeom>
            <a:noFill/>
          </p:spPr>
          <p:txBody>
            <a:bodyPr wrap="none" rtlCol="0" anchor="ctr">
              <a:spAutoFit/>
            </a:bodyPr>
            <a:lstStyle/>
            <a:p>
              <a:pPr algn="ctr"/>
              <a:r>
                <a:rPr lang="en-US" sz="900" b="1" dirty="0">
                  <a:solidFill>
                    <a:schemeClr val="bg1"/>
                  </a:solidFill>
                  <a:cs typeface="Poppins" pitchFamily="2" charset="77"/>
                </a:rPr>
                <a:t>RESEARCH</a:t>
              </a:r>
            </a:p>
          </p:txBody>
        </p:sp>
        <p:sp>
          <p:nvSpPr>
            <p:cNvPr id="35" name="TextBox 34">
              <a:extLst>
                <a:ext uri="{FF2B5EF4-FFF2-40B4-BE49-F238E27FC236}">
                  <a16:creationId xmlns:a16="http://schemas.microsoft.com/office/drawing/2014/main" id="{E7C0F198-9472-4D45-BF1D-B53C982F603A}"/>
                </a:ext>
              </a:extLst>
            </p:cNvPr>
            <p:cNvSpPr txBox="1"/>
            <p:nvPr/>
          </p:nvSpPr>
          <p:spPr>
            <a:xfrm>
              <a:off x="5004933" y="4839607"/>
              <a:ext cx="787905" cy="230832"/>
            </a:xfrm>
            <a:prstGeom prst="rect">
              <a:avLst/>
            </a:prstGeom>
            <a:noFill/>
          </p:spPr>
          <p:txBody>
            <a:bodyPr wrap="none" rtlCol="0" anchor="ctr">
              <a:spAutoFit/>
            </a:bodyPr>
            <a:lstStyle/>
            <a:p>
              <a:pPr algn="ctr"/>
              <a:r>
                <a:rPr lang="en-US" sz="900" b="1" dirty="0">
                  <a:solidFill>
                    <a:schemeClr val="bg1"/>
                  </a:solidFill>
                  <a:cs typeface="Poppins" pitchFamily="2" charset="77"/>
                </a:rPr>
                <a:t>RISK-SHARING</a:t>
              </a:r>
            </a:p>
          </p:txBody>
        </p:sp>
        <p:sp>
          <p:nvSpPr>
            <p:cNvPr id="36" name="TextBox 35">
              <a:extLst>
                <a:ext uri="{FF2B5EF4-FFF2-40B4-BE49-F238E27FC236}">
                  <a16:creationId xmlns:a16="http://schemas.microsoft.com/office/drawing/2014/main" id="{2C4AEE79-37D7-42B0-BC9B-4C57BABFB49D}"/>
                </a:ext>
              </a:extLst>
            </p:cNvPr>
            <p:cNvSpPr txBox="1"/>
            <p:nvPr/>
          </p:nvSpPr>
          <p:spPr>
            <a:xfrm>
              <a:off x="6483840" y="4839607"/>
              <a:ext cx="1233938" cy="230832"/>
            </a:xfrm>
            <a:prstGeom prst="rect">
              <a:avLst/>
            </a:prstGeom>
            <a:noFill/>
          </p:spPr>
          <p:txBody>
            <a:bodyPr wrap="none" rtlCol="0" anchor="ctr">
              <a:spAutoFit/>
            </a:bodyPr>
            <a:lstStyle/>
            <a:p>
              <a:pPr algn="ctr"/>
              <a:r>
                <a:rPr lang="en-US" sz="900" b="1" dirty="0">
                  <a:solidFill>
                    <a:schemeClr val="bg1"/>
                  </a:solidFill>
                  <a:cs typeface="Poppins" pitchFamily="2" charset="77"/>
                </a:rPr>
                <a:t>POLICIES &amp; REGULATIONS</a:t>
              </a:r>
            </a:p>
          </p:txBody>
        </p:sp>
        <p:sp>
          <p:nvSpPr>
            <p:cNvPr id="37" name="TextBox 36">
              <a:extLst>
                <a:ext uri="{FF2B5EF4-FFF2-40B4-BE49-F238E27FC236}">
                  <a16:creationId xmlns:a16="http://schemas.microsoft.com/office/drawing/2014/main" id="{2FEB0057-08CA-4506-8619-ABC97D72F192}"/>
                </a:ext>
              </a:extLst>
            </p:cNvPr>
            <p:cNvSpPr txBox="1"/>
            <p:nvPr/>
          </p:nvSpPr>
          <p:spPr>
            <a:xfrm>
              <a:off x="8430630" y="4839608"/>
              <a:ext cx="740208" cy="230832"/>
            </a:xfrm>
            <a:prstGeom prst="rect">
              <a:avLst/>
            </a:prstGeom>
            <a:noFill/>
          </p:spPr>
          <p:txBody>
            <a:bodyPr wrap="none" rtlCol="0" anchor="ctr">
              <a:spAutoFit/>
            </a:bodyPr>
            <a:lstStyle/>
            <a:p>
              <a:pPr algn="ctr"/>
              <a:r>
                <a:rPr lang="en-US" sz="900" b="1" dirty="0">
                  <a:solidFill>
                    <a:schemeClr val="bg1"/>
                  </a:solidFill>
                  <a:cs typeface="Poppins" pitchFamily="2" charset="77"/>
                </a:rPr>
                <a:t>GOVERNMENT</a:t>
              </a:r>
            </a:p>
          </p:txBody>
        </p:sp>
        <p:sp>
          <p:nvSpPr>
            <p:cNvPr id="38" name="TextBox 37">
              <a:extLst>
                <a:ext uri="{FF2B5EF4-FFF2-40B4-BE49-F238E27FC236}">
                  <a16:creationId xmlns:a16="http://schemas.microsoft.com/office/drawing/2014/main" id="{14000AFD-608F-4F57-808B-CCD1BFB9A54F}"/>
                </a:ext>
              </a:extLst>
            </p:cNvPr>
            <p:cNvSpPr txBox="1"/>
            <p:nvPr/>
          </p:nvSpPr>
          <p:spPr>
            <a:xfrm>
              <a:off x="4271780" y="3432320"/>
              <a:ext cx="2256204" cy="276999"/>
            </a:xfrm>
            <a:prstGeom prst="rect">
              <a:avLst/>
            </a:prstGeom>
            <a:noFill/>
          </p:spPr>
          <p:txBody>
            <a:bodyPr wrap="none" rtlCol="0" anchor="ctr">
              <a:spAutoFit/>
            </a:bodyPr>
            <a:lstStyle/>
            <a:p>
              <a:pPr algn="ctr"/>
              <a:r>
                <a:rPr lang="en-US" sz="1200" b="1" dirty="0">
                  <a:solidFill>
                    <a:schemeClr val="tx2"/>
                  </a:solidFill>
                  <a:cs typeface="Poppins" pitchFamily="2" charset="77"/>
                </a:rPr>
                <a:t>PRODUCTION SUSTENANCE SERVICES</a:t>
              </a:r>
            </a:p>
          </p:txBody>
        </p:sp>
        <p:sp>
          <p:nvSpPr>
            <p:cNvPr id="39" name="Pentagon 36">
              <a:extLst>
                <a:ext uri="{FF2B5EF4-FFF2-40B4-BE49-F238E27FC236}">
                  <a16:creationId xmlns:a16="http://schemas.microsoft.com/office/drawing/2014/main" id="{F5099869-7447-46A8-80D2-E03828174574}"/>
                </a:ext>
              </a:extLst>
            </p:cNvPr>
            <p:cNvSpPr/>
            <p:nvPr/>
          </p:nvSpPr>
          <p:spPr>
            <a:xfrm>
              <a:off x="1199356" y="4067326"/>
              <a:ext cx="7724076" cy="28803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40" name="Pentagon 37">
              <a:extLst>
                <a:ext uri="{FF2B5EF4-FFF2-40B4-BE49-F238E27FC236}">
                  <a16:creationId xmlns:a16="http://schemas.microsoft.com/office/drawing/2014/main" id="{FB3087A9-A36D-4127-BAFF-B73D948DE8B6}"/>
                </a:ext>
              </a:extLst>
            </p:cNvPr>
            <p:cNvSpPr/>
            <p:nvPr/>
          </p:nvSpPr>
          <p:spPr>
            <a:xfrm>
              <a:off x="1199356" y="3738868"/>
              <a:ext cx="5848493" cy="28803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p>
          </p:txBody>
        </p:sp>
        <p:sp>
          <p:nvSpPr>
            <p:cNvPr id="41" name="TextBox 40">
              <a:extLst>
                <a:ext uri="{FF2B5EF4-FFF2-40B4-BE49-F238E27FC236}">
                  <a16:creationId xmlns:a16="http://schemas.microsoft.com/office/drawing/2014/main" id="{D2CF1827-6720-431F-A1BC-BFFCD65C7E50}"/>
                </a:ext>
              </a:extLst>
            </p:cNvPr>
            <p:cNvSpPr txBox="1"/>
            <p:nvPr/>
          </p:nvSpPr>
          <p:spPr>
            <a:xfrm>
              <a:off x="1305377" y="3767470"/>
              <a:ext cx="1251985" cy="230832"/>
            </a:xfrm>
            <a:prstGeom prst="rect">
              <a:avLst/>
            </a:prstGeom>
            <a:noFill/>
          </p:spPr>
          <p:txBody>
            <a:bodyPr wrap="none" rtlCol="0" anchor="ctr">
              <a:spAutoFit/>
            </a:bodyPr>
            <a:lstStyle/>
            <a:p>
              <a:r>
                <a:rPr lang="en-US" sz="900" b="1" dirty="0">
                  <a:solidFill>
                    <a:schemeClr val="bg1"/>
                  </a:solidFill>
                  <a:cs typeface="Poppins" pitchFamily="2" charset="77"/>
                </a:rPr>
                <a:t>MATERIALS FORECASTING</a:t>
              </a:r>
            </a:p>
          </p:txBody>
        </p:sp>
        <p:sp>
          <p:nvSpPr>
            <p:cNvPr id="42" name="TextBox 41">
              <a:extLst>
                <a:ext uri="{FF2B5EF4-FFF2-40B4-BE49-F238E27FC236}">
                  <a16:creationId xmlns:a16="http://schemas.microsoft.com/office/drawing/2014/main" id="{F48D13CD-705C-4FF1-803E-5A7BD599264F}"/>
                </a:ext>
              </a:extLst>
            </p:cNvPr>
            <p:cNvSpPr txBox="1"/>
            <p:nvPr/>
          </p:nvSpPr>
          <p:spPr>
            <a:xfrm>
              <a:off x="1305377" y="4095927"/>
              <a:ext cx="1851423" cy="230832"/>
            </a:xfrm>
            <a:prstGeom prst="rect">
              <a:avLst/>
            </a:prstGeom>
            <a:noFill/>
          </p:spPr>
          <p:txBody>
            <a:bodyPr wrap="none" rtlCol="0" anchor="ctr">
              <a:spAutoFit/>
            </a:bodyPr>
            <a:lstStyle/>
            <a:p>
              <a:r>
                <a:rPr lang="en-US" sz="900" b="1" dirty="0">
                  <a:solidFill>
                    <a:schemeClr val="bg1"/>
                  </a:solidFill>
                  <a:cs typeface="Poppins" pitchFamily="2" charset="77"/>
                </a:rPr>
                <a:t>PRODUCTION PLANNING &amp; ENGINEERING</a:t>
              </a:r>
            </a:p>
          </p:txBody>
        </p:sp>
      </p:grpSp>
    </p:spTree>
    <p:extLst>
      <p:ext uri="{BB962C8B-B14F-4D97-AF65-F5344CB8AC3E}">
        <p14:creationId xmlns:p14="http://schemas.microsoft.com/office/powerpoint/2010/main" val="330560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C2CB1E-2098-4EB5-89C2-0D8CC7887FDB}"/>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B388A3F-7004-4CFA-95B5-38EF035AC62C}"/>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EE06636-5AFB-4DE2-9CB6-799E7593D9B2}"/>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CC70FAE4-877A-4CC0-A269-D9377B5CF652}"/>
              </a:ext>
            </a:extLst>
          </p:cNvPr>
          <p:cNvSpPr>
            <a:spLocks noGrp="1"/>
          </p:cNvSpPr>
          <p:nvPr>
            <p:ph type="title"/>
          </p:nvPr>
        </p:nvSpPr>
        <p:spPr/>
        <p:txBody>
          <a:bodyPr/>
          <a:lstStyle/>
          <a:p>
            <a:endParaRPr lang="en-ZA" dirty="0"/>
          </a:p>
        </p:txBody>
      </p:sp>
      <p:sp>
        <p:nvSpPr>
          <p:cNvPr id="6" name="Text Placeholder 5">
            <a:extLst>
              <a:ext uri="{FF2B5EF4-FFF2-40B4-BE49-F238E27FC236}">
                <a16:creationId xmlns:a16="http://schemas.microsoft.com/office/drawing/2014/main" id="{EADEA2E7-D706-4D6E-8301-1F1C3043C242}"/>
              </a:ext>
            </a:extLst>
          </p:cNvPr>
          <p:cNvSpPr>
            <a:spLocks noGrp="1"/>
          </p:cNvSpPr>
          <p:nvPr>
            <p:ph type="body" sz="quarter" idx="13"/>
          </p:nvPr>
        </p:nvSpPr>
        <p:spPr/>
        <p:txBody>
          <a:bodyPr/>
          <a:lstStyle/>
          <a:p>
            <a:endParaRPr lang="en-ZA"/>
          </a:p>
        </p:txBody>
      </p:sp>
      <p:grpSp>
        <p:nvGrpSpPr>
          <p:cNvPr id="45" name="Group 44">
            <a:extLst>
              <a:ext uri="{FF2B5EF4-FFF2-40B4-BE49-F238E27FC236}">
                <a16:creationId xmlns:a16="http://schemas.microsoft.com/office/drawing/2014/main" id="{C62EB06F-6D1B-4F3F-86A7-57CE11CB342F}"/>
              </a:ext>
            </a:extLst>
          </p:cNvPr>
          <p:cNvGrpSpPr/>
          <p:nvPr/>
        </p:nvGrpSpPr>
        <p:grpSpPr>
          <a:xfrm>
            <a:off x="434705" y="1828642"/>
            <a:ext cx="10700655" cy="4331209"/>
            <a:chOff x="424545" y="1869683"/>
            <a:chExt cx="8367389" cy="3967819"/>
          </a:xfrm>
        </p:grpSpPr>
        <p:sp>
          <p:nvSpPr>
            <p:cNvPr id="7" name="Pentagon 12">
              <a:extLst>
                <a:ext uri="{FF2B5EF4-FFF2-40B4-BE49-F238E27FC236}">
                  <a16:creationId xmlns:a16="http://schemas.microsoft.com/office/drawing/2014/main" id="{D0E7FA6B-AD5C-4AEB-A357-614FBE453F9F}"/>
                </a:ext>
              </a:extLst>
            </p:cNvPr>
            <p:cNvSpPr/>
            <p:nvPr/>
          </p:nvSpPr>
          <p:spPr>
            <a:xfrm>
              <a:off x="896278" y="4383422"/>
              <a:ext cx="1120337" cy="972622"/>
            </a:xfrm>
            <a:prstGeom prst="homePlate">
              <a:avLst>
                <a:gd name="adj" fmla="val 2676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8" name="Subtitle 2">
              <a:extLst>
                <a:ext uri="{FF2B5EF4-FFF2-40B4-BE49-F238E27FC236}">
                  <a16:creationId xmlns:a16="http://schemas.microsoft.com/office/drawing/2014/main" id="{741B1BCC-553F-4ED7-9F9C-239928F64261}"/>
                </a:ext>
              </a:extLst>
            </p:cNvPr>
            <p:cNvSpPr txBox="1">
              <a:spLocks/>
            </p:cNvSpPr>
            <p:nvPr/>
          </p:nvSpPr>
          <p:spPr>
            <a:xfrm>
              <a:off x="934921" y="4500638"/>
              <a:ext cx="881835" cy="738190"/>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81"/>
                </a:lnSpc>
              </a:pPr>
              <a:r>
                <a:rPr lang="en-US" sz="1000" dirty="0">
                  <a:solidFill>
                    <a:schemeClr val="bg1"/>
                  </a:solidFill>
                  <a:latin typeface="+mn-lt"/>
                  <a:ea typeface="Lato" panose="020F0502020204030203" pitchFamily="34" charset="0"/>
                  <a:cs typeface="Lato" panose="020F0502020204030203" pitchFamily="34" charset="0"/>
                </a:rPr>
                <a:t>Business proposal / development of new materials / leading-edge technologies</a:t>
              </a:r>
            </a:p>
          </p:txBody>
        </p:sp>
        <p:sp>
          <p:nvSpPr>
            <p:cNvPr id="9" name="Pentagon 17">
              <a:extLst>
                <a:ext uri="{FF2B5EF4-FFF2-40B4-BE49-F238E27FC236}">
                  <a16:creationId xmlns:a16="http://schemas.microsoft.com/office/drawing/2014/main" id="{B21C9FAD-0245-4D9A-9EBC-57AE21D038DA}"/>
                </a:ext>
              </a:extLst>
            </p:cNvPr>
            <p:cNvSpPr/>
            <p:nvPr/>
          </p:nvSpPr>
          <p:spPr>
            <a:xfrm>
              <a:off x="2026775" y="4383422"/>
              <a:ext cx="1120337" cy="972622"/>
            </a:xfrm>
            <a:prstGeom prst="homePlate">
              <a:avLst>
                <a:gd name="adj" fmla="val 2676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0" name="Subtitle 2">
              <a:extLst>
                <a:ext uri="{FF2B5EF4-FFF2-40B4-BE49-F238E27FC236}">
                  <a16:creationId xmlns:a16="http://schemas.microsoft.com/office/drawing/2014/main" id="{BDD48618-5C50-47CE-BF37-6E1C98A93383}"/>
                </a:ext>
              </a:extLst>
            </p:cNvPr>
            <p:cNvSpPr txBox="1">
              <a:spLocks/>
            </p:cNvSpPr>
            <p:nvPr/>
          </p:nvSpPr>
          <p:spPr>
            <a:xfrm>
              <a:off x="2065417" y="4712105"/>
              <a:ext cx="881835" cy="315259"/>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81"/>
                </a:lnSpc>
              </a:pPr>
              <a:r>
                <a:rPr lang="en-US" sz="1000" dirty="0">
                  <a:solidFill>
                    <a:schemeClr val="bg1"/>
                  </a:solidFill>
                  <a:latin typeface="+mn-lt"/>
                  <a:ea typeface="Lato" panose="020F0502020204030203" pitchFamily="34" charset="0"/>
                  <a:cs typeface="Lato" panose="020F0502020204030203" pitchFamily="34" charset="0"/>
                </a:rPr>
                <a:t>Optimal procurement</a:t>
              </a:r>
            </a:p>
          </p:txBody>
        </p:sp>
        <p:sp>
          <p:nvSpPr>
            <p:cNvPr id="11" name="Pentagon 20">
              <a:extLst>
                <a:ext uri="{FF2B5EF4-FFF2-40B4-BE49-F238E27FC236}">
                  <a16:creationId xmlns:a16="http://schemas.microsoft.com/office/drawing/2014/main" id="{BE47BF28-D0B1-4EBE-B234-30D415A53771}"/>
                </a:ext>
              </a:extLst>
            </p:cNvPr>
            <p:cNvSpPr/>
            <p:nvPr/>
          </p:nvSpPr>
          <p:spPr>
            <a:xfrm>
              <a:off x="3157271" y="4383422"/>
              <a:ext cx="1120337" cy="972622"/>
            </a:xfrm>
            <a:prstGeom prst="homePlate">
              <a:avLst>
                <a:gd name="adj" fmla="val 2676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2" name="Subtitle 2">
              <a:extLst>
                <a:ext uri="{FF2B5EF4-FFF2-40B4-BE49-F238E27FC236}">
                  <a16:creationId xmlns:a16="http://schemas.microsoft.com/office/drawing/2014/main" id="{A5EB4B68-F1C5-4144-B073-EF1E1A89E7E8}"/>
                </a:ext>
              </a:extLst>
            </p:cNvPr>
            <p:cNvSpPr txBox="1">
              <a:spLocks/>
            </p:cNvSpPr>
            <p:nvPr/>
          </p:nvSpPr>
          <p:spPr>
            <a:xfrm>
              <a:off x="3195913" y="4500639"/>
              <a:ext cx="881835" cy="738190"/>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81"/>
                </a:lnSpc>
              </a:pPr>
              <a:r>
                <a:rPr lang="en-US" sz="1000" dirty="0">
                  <a:solidFill>
                    <a:schemeClr val="bg1"/>
                  </a:solidFill>
                  <a:latin typeface="+mn-lt"/>
                  <a:ea typeface="Lato" panose="020F0502020204030203" pitchFamily="34" charset="0"/>
                  <a:cs typeface="Lato" panose="020F0502020204030203" pitchFamily="34" charset="0"/>
                </a:rPr>
                <a:t>Component manufacturing / component logistics / Production system</a:t>
              </a:r>
            </a:p>
          </p:txBody>
        </p:sp>
        <p:sp>
          <p:nvSpPr>
            <p:cNvPr id="13" name="Pentagon 23">
              <a:extLst>
                <a:ext uri="{FF2B5EF4-FFF2-40B4-BE49-F238E27FC236}">
                  <a16:creationId xmlns:a16="http://schemas.microsoft.com/office/drawing/2014/main" id="{5F031FEC-74E7-4BA2-A2FC-76DA1E6B5DBF}"/>
                </a:ext>
              </a:extLst>
            </p:cNvPr>
            <p:cNvSpPr/>
            <p:nvPr/>
          </p:nvSpPr>
          <p:spPr>
            <a:xfrm>
              <a:off x="4287768" y="4383422"/>
              <a:ext cx="1120337" cy="972622"/>
            </a:xfrm>
            <a:prstGeom prst="homePlate">
              <a:avLst>
                <a:gd name="adj" fmla="val 2676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4" name="Subtitle 2">
              <a:extLst>
                <a:ext uri="{FF2B5EF4-FFF2-40B4-BE49-F238E27FC236}">
                  <a16:creationId xmlns:a16="http://schemas.microsoft.com/office/drawing/2014/main" id="{61FB3108-03BB-428B-8EB1-B32829ED07DF}"/>
                </a:ext>
              </a:extLst>
            </p:cNvPr>
            <p:cNvSpPr txBox="1">
              <a:spLocks/>
            </p:cNvSpPr>
            <p:nvPr/>
          </p:nvSpPr>
          <p:spPr>
            <a:xfrm>
              <a:off x="4326410" y="4641616"/>
              <a:ext cx="881835" cy="456236"/>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81"/>
                </a:lnSpc>
              </a:pPr>
              <a:r>
                <a:rPr lang="en-US" sz="1000" dirty="0">
                  <a:solidFill>
                    <a:schemeClr val="bg1"/>
                  </a:solidFill>
                  <a:latin typeface="+mn-lt"/>
                  <a:ea typeface="Lato" panose="020F0502020204030203" pitchFamily="34" charset="0"/>
                  <a:cs typeface="Lato" panose="020F0502020204030203" pitchFamily="34" charset="0"/>
                </a:rPr>
                <a:t>Automobile assembly / manufacturing</a:t>
              </a:r>
            </a:p>
          </p:txBody>
        </p:sp>
        <p:sp>
          <p:nvSpPr>
            <p:cNvPr id="15" name="Pentagon 26">
              <a:extLst>
                <a:ext uri="{FF2B5EF4-FFF2-40B4-BE49-F238E27FC236}">
                  <a16:creationId xmlns:a16="http://schemas.microsoft.com/office/drawing/2014/main" id="{CAF22301-C8FF-45B3-AF2F-2781023EC872}"/>
                </a:ext>
              </a:extLst>
            </p:cNvPr>
            <p:cNvSpPr/>
            <p:nvPr/>
          </p:nvSpPr>
          <p:spPr>
            <a:xfrm>
              <a:off x="5418264" y="4383422"/>
              <a:ext cx="1120337" cy="972622"/>
            </a:xfrm>
            <a:prstGeom prst="homePlate">
              <a:avLst>
                <a:gd name="adj" fmla="val 2676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6" name="Subtitle 2">
              <a:extLst>
                <a:ext uri="{FF2B5EF4-FFF2-40B4-BE49-F238E27FC236}">
                  <a16:creationId xmlns:a16="http://schemas.microsoft.com/office/drawing/2014/main" id="{B63C8031-A544-45BE-839F-7E2FAD4AC3AC}"/>
                </a:ext>
              </a:extLst>
            </p:cNvPr>
            <p:cNvSpPr txBox="1">
              <a:spLocks/>
            </p:cNvSpPr>
            <p:nvPr/>
          </p:nvSpPr>
          <p:spPr>
            <a:xfrm>
              <a:off x="5456906" y="4641616"/>
              <a:ext cx="881835" cy="456236"/>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81"/>
                </a:lnSpc>
              </a:pPr>
              <a:r>
                <a:rPr lang="en-US" sz="1000" dirty="0">
                  <a:solidFill>
                    <a:schemeClr val="bg1"/>
                  </a:solidFill>
                  <a:latin typeface="+mn-lt"/>
                  <a:ea typeface="Lato" panose="020F0502020204030203" pitchFamily="34" charset="0"/>
                  <a:cs typeface="Lato" panose="020F0502020204030203" pitchFamily="34" charset="0"/>
                </a:rPr>
                <a:t>Wholesaling / retailing / sales financing</a:t>
              </a:r>
            </a:p>
          </p:txBody>
        </p:sp>
        <p:sp>
          <p:nvSpPr>
            <p:cNvPr id="17" name="Pentagon 29">
              <a:extLst>
                <a:ext uri="{FF2B5EF4-FFF2-40B4-BE49-F238E27FC236}">
                  <a16:creationId xmlns:a16="http://schemas.microsoft.com/office/drawing/2014/main" id="{4523FAB0-0F58-453A-879E-CBB904172A6E}"/>
                </a:ext>
              </a:extLst>
            </p:cNvPr>
            <p:cNvSpPr/>
            <p:nvPr/>
          </p:nvSpPr>
          <p:spPr>
            <a:xfrm>
              <a:off x="6541100" y="4383422"/>
              <a:ext cx="1120337" cy="972622"/>
            </a:xfrm>
            <a:prstGeom prst="homePlate">
              <a:avLst>
                <a:gd name="adj" fmla="val 2676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Subtitle 2">
              <a:extLst>
                <a:ext uri="{FF2B5EF4-FFF2-40B4-BE49-F238E27FC236}">
                  <a16:creationId xmlns:a16="http://schemas.microsoft.com/office/drawing/2014/main" id="{9383013D-9829-4E74-BCEA-BA3EC86143C6}"/>
                </a:ext>
              </a:extLst>
            </p:cNvPr>
            <p:cNvSpPr txBox="1">
              <a:spLocks/>
            </p:cNvSpPr>
            <p:nvPr/>
          </p:nvSpPr>
          <p:spPr>
            <a:xfrm>
              <a:off x="6579742" y="4571126"/>
              <a:ext cx="881835" cy="597214"/>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81"/>
                </a:lnSpc>
              </a:pPr>
              <a:r>
                <a:rPr lang="en-US" sz="1000" dirty="0">
                  <a:solidFill>
                    <a:schemeClr val="bg1"/>
                  </a:solidFill>
                  <a:latin typeface="+mn-lt"/>
                  <a:ea typeface="Lato" panose="020F0502020204030203" pitchFamily="34" charset="0"/>
                  <a:cs typeface="Lato" panose="020F0502020204030203" pitchFamily="34" charset="0"/>
                </a:rPr>
                <a:t>Used vehicles / after-scales services / filling stations</a:t>
              </a:r>
            </a:p>
          </p:txBody>
        </p:sp>
        <p:sp>
          <p:nvSpPr>
            <p:cNvPr id="19" name="Pentagon 32">
              <a:extLst>
                <a:ext uri="{FF2B5EF4-FFF2-40B4-BE49-F238E27FC236}">
                  <a16:creationId xmlns:a16="http://schemas.microsoft.com/office/drawing/2014/main" id="{9E4398B5-41B9-44DF-9B01-7B0115F78AC7}"/>
                </a:ext>
              </a:extLst>
            </p:cNvPr>
            <p:cNvSpPr/>
            <p:nvPr/>
          </p:nvSpPr>
          <p:spPr>
            <a:xfrm>
              <a:off x="7671597" y="4383422"/>
              <a:ext cx="1120337" cy="972622"/>
            </a:xfrm>
            <a:prstGeom prst="homePlate">
              <a:avLst>
                <a:gd name="adj" fmla="val 2676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0" name="Subtitle 2">
              <a:extLst>
                <a:ext uri="{FF2B5EF4-FFF2-40B4-BE49-F238E27FC236}">
                  <a16:creationId xmlns:a16="http://schemas.microsoft.com/office/drawing/2014/main" id="{6BFD4AA3-8A8E-46E0-9C5D-C7C04432CAB8}"/>
                </a:ext>
              </a:extLst>
            </p:cNvPr>
            <p:cNvSpPr txBox="1">
              <a:spLocks/>
            </p:cNvSpPr>
            <p:nvPr/>
          </p:nvSpPr>
          <p:spPr>
            <a:xfrm>
              <a:off x="7710239" y="4571127"/>
              <a:ext cx="881835" cy="597214"/>
            </a:xfrm>
            <a:prstGeom prst="rect">
              <a:avLst/>
            </a:prstGeom>
          </p:spPr>
          <p:txBody>
            <a:bodyPr vert="horz" wrap="square" lIns="36005" tIns="18002" rIns="36005" bIns="1800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181"/>
                </a:lnSpc>
              </a:pPr>
              <a:r>
                <a:rPr lang="en-US" sz="1000" dirty="0">
                  <a:solidFill>
                    <a:schemeClr val="bg1"/>
                  </a:solidFill>
                  <a:latin typeface="+mn-lt"/>
                  <a:ea typeface="Lato" panose="020F0502020204030203" pitchFamily="34" charset="0"/>
                  <a:cs typeface="Lato" panose="020F0502020204030203" pitchFamily="34" charset="0"/>
                </a:rPr>
                <a:t>Recycling of scrap metal / waste / end-of-life vehicles</a:t>
              </a:r>
            </a:p>
          </p:txBody>
        </p:sp>
        <p:sp>
          <p:nvSpPr>
            <p:cNvPr id="21" name="Rectangle 20">
              <a:extLst>
                <a:ext uri="{FF2B5EF4-FFF2-40B4-BE49-F238E27FC236}">
                  <a16:creationId xmlns:a16="http://schemas.microsoft.com/office/drawing/2014/main" id="{9784BD56-B6CD-4634-B94F-A699D752472D}"/>
                </a:ext>
              </a:extLst>
            </p:cNvPr>
            <p:cNvSpPr/>
            <p:nvPr/>
          </p:nvSpPr>
          <p:spPr>
            <a:xfrm>
              <a:off x="896278" y="5445418"/>
              <a:ext cx="1120337" cy="389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2" name="Rectangle 21">
              <a:extLst>
                <a:ext uri="{FF2B5EF4-FFF2-40B4-BE49-F238E27FC236}">
                  <a16:creationId xmlns:a16="http://schemas.microsoft.com/office/drawing/2014/main" id="{A30BB5C0-4733-4CD5-9CC4-7D591FF79DAF}"/>
                </a:ext>
              </a:extLst>
            </p:cNvPr>
            <p:cNvSpPr/>
            <p:nvPr/>
          </p:nvSpPr>
          <p:spPr>
            <a:xfrm>
              <a:off x="2026775" y="5445418"/>
              <a:ext cx="2250834" cy="389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Rectangle 22">
              <a:extLst>
                <a:ext uri="{FF2B5EF4-FFF2-40B4-BE49-F238E27FC236}">
                  <a16:creationId xmlns:a16="http://schemas.microsoft.com/office/drawing/2014/main" id="{797FACAB-6F11-48C6-AECC-1A1D3C30F95C}"/>
                </a:ext>
              </a:extLst>
            </p:cNvPr>
            <p:cNvSpPr/>
            <p:nvPr/>
          </p:nvSpPr>
          <p:spPr>
            <a:xfrm>
              <a:off x="4287768" y="5445418"/>
              <a:ext cx="1120337" cy="389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4" name="Rectangle 23">
              <a:extLst>
                <a:ext uri="{FF2B5EF4-FFF2-40B4-BE49-F238E27FC236}">
                  <a16:creationId xmlns:a16="http://schemas.microsoft.com/office/drawing/2014/main" id="{AC63FC39-7B34-400A-9D5B-52BA9941AC97}"/>
                </a:ext>
              </a:extLst>
            </p:cNvPr>
            <p:cNvSpPr/>
            <p:nvPr/>
          </p:nvSpPr>
          <p:spPr>
            <a:xfrm>
              <a:off x="5418264" y="5445418"/>
              <a:ext cx="3373670" cy="389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5" name="TextBox 24">
              <a:extLst>
                <a:ext uri="{FF2B5EF4-FFF2-40B4-BE49-F238E27FC236}">
                  <a16:creationId xmlns:a16="http://schemas.microsoft.com/office/drawing/2014/main" id="{62804BF2-3F31-4666-AC08-E94CBDB14D94}"/>
                </a:ext>
              </a:extLst>
            </p:cNvPr>
            <p:cNvSpPr txBox="1"/>
            <p:nvPr/>
          </p:nvSpPr>
          <p:spPr>
            <a:xfrm>
              <a:off x="1005700" y="5520305"/>
              <a:ext cx="901497" cy="239661"/>
            </a:xfrm>
            <a:prstGeom prst="rect">
              <a:avLst/>
            </a:prstGeom>
            <a:noFill/>
          </p:spPr>
          <p:txBody>
            <a:bodyPr wrap="none" rtlCol="0" anchor="ctr">
              <a:spAutoFit/>
            </a:bodyPr>
            <a:lstStyle/>
            <a:p>
              <a:pPr algn="ctr"/>
              <a:r>
                <a:rPr lang="en-US" sz="1100" b="1" dirty="0">
                  <a:solidFill>
                    <a:schemeClr val="bg1"/>
                  </a:solidFill>
                  <a:cs typeface="Poppins" pitchFamily="2" charset="77"/>
                </a:rPr>
                <a:t>DEVELOPMENT</a:t>
              </a:r>
            </a:p>
          </p:txBody>
        </p:sp>
        <p:sp>
          <p:nvSpPr>
            <p:cNvPr id="26" name="TextBox 25">
              <a:extLst>
                <a:ext uri="{FF2B5EF4-FFF2-40B4-BE49-F238E27FC236}">
                  <a16:creationId xmlns:a16="http://schemas.microsoft.com/office/drawing/2014/main" id="{EA2066E8-25EC-476C-9B9C-26223E6E41EB}"/>
                </a:ext>
              </a:extLst>
            </p:cNvPr>
            <p:cNvSpPr txBox="1"/>
            <p:nvPr/>
          </p:nvSpPr>
          <p:spPr>
            <a:xfrm>
              <a:off x="2253330" y="5442767"/>
              <a:ext cx="1797727" cy="394735"/>
            </a:xfrm>
            <a:prstGeom prst="rect">
              <a:avLst/>
            </a:prstGeom>
            <a:noFill/>
          </p:spPr>
          <p:txBody>
            <a:bodyPr wrap="none" rtlCol="0" anchor="ctr">
              <a:spAutoFit/>
            </a:bodyPr>
            <a:lstStyle/>
            <a:p>
              <a:pPr algn="ctr"/>
              <a:r>
                <a:rPr lang="en-US" sz="1100" b="1" dirty="0">
                  <a:solidFill>
                    <a:schemeClr val="bg1"/>
                  </a:solidFill>
                  <a:cs typeface="Poppins" pitchFamily="2" charset="77"/>
                </a:rPr>
                <a:t>RAW MATERIALS PROCUREMENT,</a:t>
              </a:r>
            </a:p>
            <a:p>
              <a:pPr algn="ctr"/>
              <a:r>
                <a:rPr lang="en-US" sz="1100" b="1" dirty="0">
                  <a:solidFill>
                    <a:schemeClr val="bg1"/>
                  </a:solidFill>
                  <a:cs typeface="Poppins" pitchFamily="2" charset="77"/>
                </a:rPr>
                <a:t>TRADING, LOGISTICS</a:t>
              </a:r>
            </a:p>
          </p:txBody>
        </p:sp>
        <p:sp>
          <p:nvSpPr>
            <p:cNvPr id="27" name="TextBox 26">
              <a:extLst>
                <a:ext uri="{FF2B5EF4-FFF2-40B4-BE49-F238E27FC236}">
                  <a16:creationId xmlns:a16="http://schemas.microsoft.com/office/drawing/2014/main" id="{F3F605E3-263A-422E-95D5-B0710BBC8A3F}"/>
                </a:ext>
              </a:extLst>
            </p:cNvPr>
            <p:cNvSpPr txBox="1"/>
            <p:nvPr/>
          </p:nvSpPr>
          <p:spPr>
            <a:xfrm>
              <a:off x="4325115" y="5442767"/>
              <a:ext cx="1045645" cy="394735"/>
            </a:xfrm>
            <a:prstGeom prst="rect">
              <a:avLst/>
            </a:prstGeom>
            <a:noFill/>
          </p:spPr>
          <p:txBody>
            <a:bodyPr wrap="none" rtlCol="0" anchor="ctr">
              <a:spAutoFit/>
            </a:bodyPr>
            <a:lstStyle/>
            <a:p>
              <a:pPr algn="ctr"/>
              <a:r>
                <a:rPr lang="en-US" sz="1100" b="1" dirty="0">
                  <a:solidFill>
                    <a:schemeClr val="bg1"/>
                  </a:solidFill>
                  <a:cs typeface="Poppins" pitchFamily="2" charset="77"/>
                </a:rPr>
                <a:t>MANUFACTURING</a:t>
              </a:r>
            </a:p>
            <a:p>
              <a:pPr algn="ctr"/>
              <a:r>
                <a:rPr lang="en-US" sz="1100" b="1" dirty="0">
                  <a:solidFill>
                    <a:schemeClr val="bg1"/>
                  </a:solidFill>
                  <a:cs typeface="Poppins" pitchFamily="2" charset="77"/>
                </a:rPr>
                <a:t>AND PROCESSING</a:t>
              </a:r>
            </a:p>
          </p:txBody>
        </p:sp>
        <p:sp>
          <p:nvSpPr>
            <p:cNvPr id="28" name="TextBox 27">
              <a:extLst>
                <a:ext uri="{FF2B5EF4-FFF2-40B4-BE49-F238E27FC236}">
                  <a16:creationId xmlns:a16="http://schemas.microsoft.com/office/drawing/2014/main" id="{4BBE2D01-84B1-4632-8742-9C16FE0CAD2E}"/>
                </a:ext>
              </a:extLst>
            </p:cNvPr>
            <p:cNvSpPr txBox="1"/>
            <p:nvPr/>
          </p:nvSpPr>
          <p:spPr>
            <a:xfrm>
              <a:off x="6095306" y="5520304"/>
              <a:ext cx="2019590" cy="239661"/>
            </a:xfrm>
            <a:prstGeom prst="rect">
              <a:avLst/>
            </a:prstGeom>
            <a:noFill/>
          </p:spPr>
          <p:txBody>
            <a:bodyPr wrap="none" rtlCol="0" anchor="ctr">
              <a:spAutoFit/>
            </a:bodyPr>
            <a:lstStyle/>
            <a:p>
              <a:pPr algn="ctr"/>
              <a:r>
                <a:rPr lang="en-US" sz="1100" b="1" dirty="0">
                  <a:solidFill>
                    <a:schemeClr val="bg1"/>
                  </a:solidFill>
                  <a:cs typeface="Poppins" pitchFamily="2" charset="77"/>
                </a:rPr>
                <a:t>WHOLESALING, RETAILING, SERVICES</a:t>
              </a:r>
            </a:p>
          </p:txBody>
        </p:sp>
        <p:sp>
          <p:nvSpPr>
            <p:cNvPr id="29" name="Rectangle 28">
              <a:extLst>
                <a:ext uri="{FF2B5EF4-FFF2-40B4-BE49-F238E27FC236}">
                  <a16:creationId xmlns:a16="http://schemas.microsoft.com/office/drawing/2014/main" id="{D878B3EE-2391-4049-B44B-9C3BAACF2FDA}"/>
                </a:ext>
              </a:extLst>
            </p:cNvPr>
            <p:cNvSpPr/>
            <p:nvPr/>
          </p:nvSpPr>
          <p:spPr>
            <a:xfrm>
              <a:off x="896278" y="3904776"/>
              <a:ext cx="2250834" cy="3888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0" name="Rectangle 29">
              <a:extLst>
                <a:ext uri="{FF2B5EF4-FFF2-40B4-BE49-F238E27FC236}">
                  <a16:creationId xmlns:a16="http://schemas.microsoft.com/office/drawing/2014/main" id="{3E34551C-F27E-4AA6-B297-5E466E23F1FE}"/>
                </a:ext>
              </a:extLst>
            </p:cNvPr>
            <p:cNvSpPr/>
            <p:nvPr/>
          </p:nvSpPr>
          <p:spPr>
            <a:xfrm>
              <a:off x="896278" y="3429000"/>
              <a:ext cx="4511827" cy="3888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1" name="Rectangle 30">
              <a:extLst>
                <a:ext uri="{FF2B5EF4-FFF2-40B4-BE49-F238E27FC236}">
                  <a16:creationId xmlns:a16="http://schemas.microsoft.com/office/drawing/2014/main" id="{FA640CA7-4EB9-4F81-971F-9A1E5DF7B964}"/>
                </a:ext>
              </a:extLst>
            </p:cNvPr>
            <p:cNvSpPr/>
            <p:nvPr/>
          </p:nvSpPr>
          <p:spPr>
            <a:xfrm>
              <a:off x="2026774" y="2349837"/>
              <a:ext cx="2250834" cy="5164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2" name="Rectangle 31">
              <a:extLst>
                <a:ext uri="{FF2B5EF4-FFF2-40B4-BE49-F238E27FC236}">
                  <a16:creationId xmlns:a16="http://schemas.microsoft.com/office/drawing/2014/main" id="{3BD5CDB3-28A2-47EC-B6EF-47633388E74C}"/>
                </a:ext>
              </a:extLst>
            </p:cNvPr>
            <p:cNvSpPr/>
            <p:nvPr/>
          </p:nvSpPr>
          <p:spPr>
            <a:xfrm>
              <a:off x="4287767" y="2953224"/>
              <a:ext cx="3371171" cy="3888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3" name="Rectangle 32">
              <a:extLst>
                <a:ext uri="{FF2B5EF4-FFF2-40B4-BE49-F238E27FC236}">
                  <a16:creationId xmlns:a16="http://schemas.microsoft.com/office/drawing/2014/main" id="{47F4FFBF-73F7-45B6-B787-393D81B95D0A}"/>
                </a:ext>
              </a:extLst>
            </p:cNvPr>
            <p:cNvSpPr/>
            <p:nvPr/>
          </p:nvSpPr>
          <p:spPr>
            <a:xfrm>
              <a:off x="6538601" y="3429000"/>
              <a:ext cx="1120337" cy="3888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4" name="Rectangle 33">
              <a:extLst>
                <a:ext uri="{FF2B5EF4-FFF2-40B4-BE49-F238E27FC236}">
                  <a16:creationId xmlns:a16="http://schemas.microsoft.com/office/drawing/2014/main" id="{9A2910BA-820A-4149-BD0B-F8D8AAAB8510}"/>
                </a:ext>
              </a:extLst>
            </p:cNvPr>
            <p:cNvSpPr/>
            <p:nvPr/>
          </p:nvSpPr>
          <p:spPr>
            <a:xfrm>
              <a:off x="6538601" y="2349837"/>
              <a:ext cx="1120337" cy="5164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5" name="Rectangle 34">
              <a:extLst>
                <a:ext uri="{FF2B5EF4-FFF2-40B4-BE49-F238E27FC236}">
                  <a16:creationId xmlns:a16="http://schemas.microsoft.com/office/drawing/2014/main" id="{57992A64-111D-4C09-8D11-8A025F5DEE1C}"/>
                </a:ext>
              </a:extLst>
            </p:cNvPr>
            <p:cNvSpPr/>
            <p:nvPr/>
          </p:nvSpPr>
          <p:spPr>
            <a:xfrm>
              <a:off x="896278" y="1874061"/>
              <a:ext cx="2250834" cy="388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6" name="Rectangle 35">
              <a:extLst>
                <a:ext uri="{FF2B5EF4-FFF2-40B4-BE49-F238E27FC236}">
                  <a16:creationId xmlns:a16="http://schemas.microsoft.com/office/drawing/2014/main" id="{580598D2-D246-4196-8546-5D279BE7597D}"/>
                </a:ext>
              </a:extLst>
            </p:cNvPr>
            <p:cNvSpPr/>
            <p:nvPr/>
          </p:nvSpPr>
          <p:spPr>
            <a:xfrm>
              <a:off x="6538601" y="1874061"/>
              <a:ext cx="1120337" cy="3888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7" name="Rectangle 36">
              <a:extLst>
                <a:ext uri="{FF2B5EF4-FFF2-40B4-BE49-F238E27FC236}">
                  <a16:creationId xmlns:a16="http://schemas.microsoft.com/office/drawing/2014/main" id="{B308E876-8EE9-4225-B051-20090B6C685B}"/>
                </a:ext>
              </a:extLst>
            </p:cNvPr>
            <p:cNvSpPr/>
            <p:nvPr/>
          </p:nvSpPr>
          <p:spPr>
            <a:xfrm>
              <a:off x="7671596" y="3904776"/>
              <a:ext cx="1120337" cy="3888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38" name="Rectangle 37">
              <a:extLst>
                <a:ext uri="{FF2B5EF4-FFF2-40B4-BE49-F238E27FC236}">
                  <a16:creationId xmlns:a16="http://schemas.microsoft.com/office/drawing/2014/main" id="{C897F103-28AE-43DC-9336-E11EC352DC33}"/>
                </a:ext>
              </a:extLst>
            </p:cNvPr>
            <p:cNvSpPr/>
            <p:nvPr/>
          </p:nvSpPr>
          <p:spPr>
            <a:xfrm rot="16200000">
              <a:off x="-1122022" y="3420628"/>
              <a:ext cx="3481984" cy="38884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accent5">
                    <a:lumMod val="50000"/>
                  </a:schemeClr>
                </a:solidFill>
              </a:endParaRPr>
            </a:p>
          </p:txBody>
        </p:sp>
        <p:sp>
          <p:nvSpPr>
            <p:cNvPr id="39" name="TextBox 38">
              <a:extLst>
                <a:ext uri="{FF2B5EF4-FFF2-40B4-BE49-F238E27FC236}">
                  <a16:creationId xmlns:a16="http://schemas.microsoft.com/office/drawing/2014/main" id="{66614A5E-816F-408C-AE40-B3EA9F584A15}"/>
                </a:ext>
              </a:extLst>
            </p:cNvPr>
            <p:cNvSpPr txBox="1"/>
            <p:nvPr/>
          </p:nvSpPr>
          <p:spPr>
            <a:xfrm>
              <a:off x="1514995" y="3979369"/>
              <a:ext cx="1015561" cy="239661"/>
            </a:xfrm>
            <a:prstGeom prst="rect">
              <a:avLst/>
            </a:prstGeom>
            <a:noFill/>
          </p:spPr>
          <p:txBody>
            <a:bodyPr wrap="none" rtlCol="0" anchor="ctr">
              <a:spAutoFit/>
            </a:bodyPr>
            <a:lstStyle/>
            <a:p>
              <a:pPr algn="ctr"/>
              <a:r>
                <a:rPr lang="en-US" sz="1100" b="1" dirty="0">
                  <a:solidFill>
                    <a:schemeClr val="bg1"/>
                  </a:solidFill>
                  <a:cs typeface="Poppins" pitchFamily="2" charset="77"/>
                </a:rPr>
                <a:t>METALS DIVISION</a:t>
              </a:r>
            </a:p>
          </p:txBody>
        </p:sp>
        <p:sp>
          <p:nvSpPr>
            <p:cNvPr id="40" name="TextBox 39">
              <a:extLst>
                <a:ext uri="{FF2B5EF4-FFF2-40B4-BE49-F238E27FC236}">
                  <a16:creationId xmlns:a16="http://schemas.microsoft.com/office/drawing/2014/main" id="{C7905325-4AF5-4C52-B5EC-25FCA1A7EE4B}"/>
                </a:ext>
              </a:extLst>
            </p:cNvPr>
            <p:cNvSpPr txBox="1"/>
            <p:nvPr/>
          </p:nvSpPr>
          <p:spPr>
            <a:xfrm>
              <a:off x="2151799" y="3495223"/>
              <a:ext cx="2000789" cy="239661"/>
            </a:xfrm>
            <a:prstGeom prst="rect">
              <a:avLst/>
            </a:prstGeom>
            <a:noFill/>
          </p:spPr>
          <p:txBody>
            <a:bodyPr wrap="none" rtlCol="0" anchor="ctr">
              <a:spAutoFit/>
            </a:bodyPr>
            <a:lstStyle/>
            <a:p>
              <a:pPr algn="ctr"/>
              <a:r>
                <a:rPr lang="en-US" sz="1100" b="1" dirty="0">
                  <a:solidFill>
                    <a:schemeClr val="bg1"/>
                  </a:solidFill>
                  <a:cs typeface="Poppins" pitchFamily="2" charset="77"/>
                </a:rPr>
                <a:t>GLOBAL PARTS &amp; LOGISTICS DIVISION</a:t>
              </a:r>
            </a:p>
          </p:txBody>
        </p:sp>
        <p:sp>
          <p:nvSpPr>
            <p:cNvPr id="41" name="TextBox 40">
              <a:extLst>
                <a:ext uri="{FF2B5EF4-FFF2-40B4-BE49-F238E27FC236}">
                  <a16:creationId xmlns:a16="http://schemas.microsoft.com/office/drawing/2014/main" id="{81A67BCE-91F1-433D-B287-9B500FF6B9F8}"/>
                </a:ext>
              </a:extLst>
            </p:cNvPr>
            <p:cNvSpPr txBox="1"/>
            <p:nvPr/>
          </p:nvSpPr>
          <p:spPr>
            <a:xfrm>
              <a:off x="1246301" y="1869683"/>
              <a:ext cx="1550793" cy="394735"/>
            </a:xfrm>
            <a:prstGeom prst="rect">
              <a:avLst/>
            </a:prstGeom>
            <a:noFill/>
          </p:spPr>
          <p:txBody>
            <a:bodyPr wrap="none" rtlCol="0" anchor="ctr">
              <a:spAutoFit/>
            </a:bodyPr>
            <a:lstStyle/>
            <a:p>
              <a:pPr algn="ctr"/>
              <a:r>
                <a:rPr lang="en-US" sz="1100" b="1" dirty="0">
                  <a:solidFill>
                    <a:schemeClr val="bg1"/>
                  </a:solidFill>
                  <a:cs typeface="Poppins" pitchFamily="2" charset="77"/>
                </a:rPr>
                <a:t>CHEMICALS &amp; ELECTRONICS</a:t>
              </a:r>
            </a:p>
            <a:p>
              <a:pPr algn="ctr"/>
              <a:r>
                <a:rPr lang="en-US" sz="1100" b="1" dirty="0">
                  <a:solidFill>
                    <a:schemeClr val="bg1"/>
                  </a:solidFill>
                  <a:cs typeface="Poppins" pitchFamily="2" charset="77"/>
                </a:rPr>
                <a:t>DIVISION</a:t>
              </a:r>
            </a:p>
          </p:txBody>
        </p:sp>
        <p:sp>
          <p:nvSpPr>
            <p:cNvPr id="42" name="TextBox 41">
              <a:extLst>
                <a:ext uri="{FF2B5EF4-FFF2-40B4-BE49-F238E27FC236}">
                  <a16:creationId xmlns:a16="http://schemas.microsoft.com/office/drawing/2014/main" id="{49BC1EB7-5331-4DEA-A112-5CBA94F99AF8}"/>
                </a:ext>
              </a:extLst>
            </p:cNvPr>
            <p:cNvSpPr txBox="1"/>
            <p:nvPr/>
          </p:nvSpPr>
          <p:spPr>
            <a:xfrm>
              <a:off x="2507785" y="2410698"/>
              <a:ext cx="1288818" cy="394735"/>
            </a:xfrm>
            <a:prstGeom prst="rect">
              <a:avLst/>
            </a:prstGeom>
            <a:noFill/>
          </p:spPr>
          <p:txBody>
            <a:bodyPr wrap="none" rtlCol="0" anchor="ctr">
              <a:spAutoFit/>
            </a:bodyPr>
            <a:lstStyle/>
            <a:p>
              <a:pPr algn="ctr"/>
              <a:r>
                <a:rPr lang="en-US" sz="1100" b="1" dirty="0">
                  <a:solidFill>
                    <a:schemeClr val="bg1"/>
                  </a:solidFill>
                  <a:cs typeface="Poppins" pitchFamily="2" charset="77"/>
                </a:rPr>
                <a:t>MACHINERY, ENERGY &amp;</a:t>
              </a:r>
            </a:p>
            <a:p>
              <a:pPr algn="ctr"/>
              <a:r>
                <a:rPr lang="en-US" sz="1100" b="1" dirty="0">
                  <a:solidFill>
                    <a:schemeClr val="bg1"/>
                  </a:solidFill>
                  <a:cs typeface="Poppins" pitchFamily="2" charset="77"/>
                </a:rPr>
                <a:t>PROJECT DIVISION</a:t>
              </a:r>
            </a:p>
          </p:txBody>
        </p:sp>
        <p:sp>
          <p:nvSpPr>
            <p:cNvPr id="43" name="TextBox 42">
              <a:extLst>
                <a:ext uri="{FF2B5EF4-FFF2-40B4-BE49-F238E27FC236}">
                  <a16:creationId xmlns:a16="http://schemas.microsoft.com/office/drawing/2014/main" id="{A03DE3F7-8BC8-4AA6-9843-737D91D89ED8}"/>
                </a:ext>
              </a:extLst>
            </p:cNvPr>
            <p:cNvSpPr txBox="1"/>
            <p:nvPr/>
          </p:nvSpPr>
          <p:spPr>
            <a:xfrm>
              <a:off x="5348031" y="3025942"/>
              <a:ext cx="1248707" cy="239661"/>
            </a:xfrm>
            <a:prstGeom prst="rect">
              <a:avLst/>
            </a:prstGeom>
            <a:noFill/>
          </p:spPr>
          <p:txBody>
            <a:bodyPr wrap="none" rtlCol="0" anchor="ctr">
              <a:spAutoFit/>
            </a:bodyPr>
            <a:lstStyle/>
            <a:p>
              <a:pPr algn="ctr"/>
              <a:r>
                <a:rPr lang="en-US" sz="1100" b="1" dirty="0">
                  <a:solidFill>
                    <a:schemeClr val="bg1"/>
                  </a:solidFill>
                  <a:cs typeface="Poppins" pitchFamily="2" charset="77"/>
                </a:rPr>
                <a:t>AUTOMOTIVE DIVISION</a:t>
              </a:r>
            </a:p>
          </p:txBody>
        </p:sp>
        <p:sp>
          <p:nvSpPr>
            <p:cNvPr id="44" name="TextBox 43">
              <a:extLst>
                <a:ext uri="{FF2B5EF4-FFF2-40B4-BE49-F238E27FC236}">
                  <a16:creationId xmlns:a16="http://schemas.microsoft.com/office/drawing/2014/main" id="{6020F8B6-E1EE-48D5-B243-FA461D31650F}"/>
                </a:ext>
              </a:extLst>
            </p:cNvPr>
            <p:cNvSpPr txBox="1"/>
            <p:nvPr/>
          </p:nvSpPr>
          <p:spPr>
            <a:xfrm rot="16200000">
              <a:off x="-1051602" y="3512769"/>
              <a:ext cx="3341156" cy="204566"/>
            </a:xfrm>
            <a:prstGeom prst="rect">
              <a:avLst/>
            </a:prstGeom>
            <a:noFill/>
          </p:spPr>
          <p:txBody>
            <a:bodyPr wrap="none" rtlCol="0" anchor="ctr">
              <a:spAutoFit/>
            </a:bodyPr>
            <a:lstStyle/>
            <a:p>
              <a:pPr algn="ctr"/>
              <a:r>
                <a:rPr lang="en-US" sz="1100" b="1" dirty="0">
                  <a:solidFill>
                    <a:schemeClr val="bg1"/>
                  </a:solidFill>
                  <a:cs typeface="Poppins" pitchFamily="2" charset="77"/>
                </a:rPr>
                <a:t>BUSINESS AND FUNCTIONS ACROSS THE VALUE CHAIN</a:t>
              </a:r>
            </a:p>
          </p:txBody>
        </p:sp>
      </p:grpSp>
    </p:spTree>
    <p:extLst>
      <p:ext uri="{BB962C8B-B14F-4D97-AF65-F5344CB8AC3E}">
        <p14:creationId xmlns:p14="http://schemas.microsoft.com/office/powerpoint/2010/main" val="341522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B91981-F440-4BE4-A919-4F2DBC913B5E}"/>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5F828A38-934C-464E-AD76-816CAED8D1FB}"/>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883E276F-8D1B-4043-90A9-28E9BAA88C3F}"/>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44499CE2-0468-424C-9844-573816FADA53}"/>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B4C61BB-1CD6-4748-99AD-51423527EB27}"/>
              </a:ext>
            </a:extLst>
          </p:cNvPr>
          <p:cNvSpPr>
            <a:spLocks noGrp="1"/>
          </p:cNvSpPr>
          <p:nvPr>
            <p:ph type="body" sz="quarter" idx="13"/>
          </p:nvPr>
        </p:nvSpPr>
        <p:spPr/>
        <p:txBody>
          <a:bodyPr/>
          <a:lstStyle/>
          <a:p>
            <a:endParaRPr lang="en-ZA"/>
          </a:p>
        </p:txBody>
      </p:sp>
      <p:grpSp>
        <p:nvGrpSpPr>
          <p:cNvPr id="44" name="Group 43">
            <a:extLst>
              <a:ext uri="{FF2B5EF4-FFF2-40B4-BE49-F238E27FC236}">
                <a16:creationId xmlns:a16="http://schemas.microsoft.com/office/drawing/2014/main" id="{0E8ADD97-E620-42ED-BBF7-E4D61AC76A54}"/>
              </a:ext>
            </a:extLst>
          </p:cNvPr>
          <p:cNvGrpSpPr/>
          <p:nvPr/>
        </p:nvGrpSpPr>
        <p:grpSpPr>
          <a:xfrm>
            <a:off x="938420" y="1739532"/>
            <a:ext cx="9443683" cy="4497641"/>
            <a:chOff x="1272053" y="1130999"/>
            <a:chExt cx="8253508" cy="3930809"/>
          </a:xfrm>
        </p:grpSpPr>
        <p:sp>
          <p:nvSpPr>
            <p:cNvPr id="7" name="Rectangle 6">
              <a:extLst>
                <a:ext uri="{FF2B5EF4-FFF2-40B4-BE49-F238E27FC236}">
                  <a16:creationId xmlns:a16="http://schemas.microsoft.com/office/drawing/2014/main" id="{AE752BFE-52CA-4B96-9A2D-6CF680C27DF3}"/>
                </a:ext>
              </a:extLst>
            </p:cNvPr>
            <p:cNvSpPr/>
            <p:nvPr/>
          </p:nvSpPr>
          <p:spPr>
            <a:xfrm>
              <a:off x="1776274" y="1132622"/>
              <a:ext cx="6651878" cy="69212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8" name="Rectangle 7">
              <a:extLst>
                <a:ext uri="{FF2B5EF4-FFF2-40B4-BE49-F238E27FC236}">
                  <a16:creationId xmlns:a16="http://schemas.microsoft.com/office/drawing/2014/main" id="{E5B25747-03EC-4EC2-9D47-273BD7A27D6F}"/>
                </a:ext>
              </a:extLst>
            </p:cNvPr>
            <p:cNvSpPr/>
            <p:nvPr/>
          </p:nvSpPr>
          <p:spPr>
            <a:xfrm>
              <a:off x="1776275" y="3298707"/>
              <a:ext cx="6651878" cy="69212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9" name="Rectangle 8">
              <a:extLst>
                <a:ext uri="{FF2B5EF4-FFF2-40B4-BE49-F238E27FC236}">
                  <a16:creationId xmlns:a16="http://schemas.microsoft.com/office/drawing/2014/main" id="{D2C2DAF6-F87F-4761-A4A6-3B7851ADB4C3}"/>
                </a:ext>
              </a:extLst>
            </p:cNvPr>
            <p:cNvSpPr/>
            <p:nvPr/>
          </p:nvSpPr>
          <p:spPr>
            <a:xfrm>
              <a:off x="1776274" y="2577311"/>
              <a:ext cx="6651878" cy="69212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0" name="Rectangle 9">
              <a:extLst>
                <a:ext uri="{FF2B5EF4-FFF2-40B4-BE49-F238E27FC236}">
                  <a16:creationId xmlns:a16="http://schemas.microsoft.com/office/drawing/2014/main" id="{E756F210-ADDF-44A2-8A03-52EF31E4DC47}"/>
                </a:ext>
              </a:extLst>
            </p:cNvPr>
            <p:cNvSpPr/>
            <p:nvPr/>
          </p:nvSpPr>
          <p:spPr>
            <a:xfrm>
              <a:off x="1776274" y="1856387"/>
              <a:ext cx="6651878" cy="6921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1" name="Triangle 7">
              <a:extLst>
                <a:ext uri="{FF2B5EF4-FFF2-40B4-BE49-F238E27FC236}">
                  <a16:creationId xmlns:a16="http://schemas.microsoft.com/office/drawing/2014/main" id="{4FD4D394-1BDB-47D5-BE21-6B2B318EB089}"/>
                </a:ext>
              </a:extLst>
            </p:cNvPr>
            <p:cNvSpPr/>
            <p:nvPr/>
          </p:nvSpPr>
          <p:spPr>
            <a:xfrm rot="5400000">
              <a:off x="7022769" y="2559016"/>
              <a:ext cx="3930809" cy="107477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12" name="Rectangle 11">
              <a:extLst>
                <a:ext uri="{FF2B5EF4-FFF2-40B4-BE49-F238E27FC236}">
                  <a16:creationId xmlns:a16="http://schemas.microsoft.com/office/drawing/2014/main" id="{54FB7927-4E13-426C-AC27-CAC5C68526B3}"/>
                </a:ext>
              </a:extLst>
            </p:cNvPr>
            <p:cNvSpPr/>
            <p:nvPr/>
          </p:nvSpPr>
          <p:spPr>
            <a:xfrm>
              <a:off x="1776274" y="4019158"/>
              <a:ext cx="1306007" cy="2720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3" name="Rectangle 12">
              <a:extLst>
                <a:ext uri="{FF2B5EF4-FFF2-40B4-BE49-F238E27FC236}">
                  <a16:creationId xmlns:a16="http://schemas.microsoft.com/office/drawing/2014/main" id="{28D16F4C-9C8D-4DD5-B850-71D70763C0A3}"/>
                </a:ext>
              </a:extLst>
            </p:cNvPr>
            <p:cNvSpPr/>
            <p:nvPr/>
          </p:nvSpPr>
          <p:spPr>
            <a:xfrm>
              <a:off x="3112919" y="4019158"/>
              <a:ext cx="1306007" cy="272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4" name="Rectangle 13">
              <a:extLst>
                <a:ext uri="{FF2B5EF4-FFF2-40B4-BE49-F238E27FC236}">
                  <a16:creationId xmlns:a16="http://schemas.microsoft.com/office/drawing/2014/main" id="{C922E2EF-1DBE-4346-8970-69C9783158AE}"/>
                </a:ext>
              </a:extLst>
            </p:cNvPr>
            <p:cNvSpPr/>
            <p:nvPr/>
          </p:nvSpPr>
          <p:spPr>
            <a:xfrm>
              <a:off x="4449328" y="4019158"/>
              <a:ext cx="1306007" cy="272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 name="Rectangle 14">
              <a:extLst>
                <a:ext uri="{FF2B5EF4-FFF2-40B4-BE49-F238E27FC236}">
                  <a16:creationId xmlns:a16="http://schemas.microsoft.com/office/drawing/2014/main" id="{83E17239-4CB3-4B68-9AE9-20E9B11FDBDB}"/>
                </a:ext>
              </a:extLst>
            </p:cNvPr>
            <p:cNvSpPr/>
            <p:nvPr/>
          </p:nvSpPr>
          <p:spPr>
            <a:xfrm>
              <a:off x="5785736" y="4019158"/>
              <a:ext cx="1306007" cy="2720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6" name="Rectangle 15">
              <a:extLst>
                <a:ext uri="{FF2B5EF4-FFF2-40B4-BE49-F238E27FC236}">
                  <a16:creationId xmlns:a16="http://schemas.microsoft.com/office/drawing/2014/main" id="{E4FDCB05-4B6F-4C1B-9147-852D23D1F9D2}"/>
                </a:ext>
              </a:extLst>
            </p:cNvPr>
            <p:cNvSpPr/>
            <p:nvPr/>
          </p:nvSpPr>
          <p:spPr>
            <a:xfrm flipH="1">
              <a:off x="7122145" y="4020103"/>
              <a:ext cx="1306007" cy="2720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7" name="TextBox 16">
              <a:extLst>
                <a:ext uri="{FF2B5EF4-FFF2-40B4-BE49-F238E27FC236}">
                  <a16:creationId xmlns:a16="http://schemas.microsoft.com/office/drawing/2014/main" id="{076A190D-8886-4A3D-99D3-7BE99E8EBDF4}"/>
                </a:ext>
              </a:extLst>
            </p:cNvPr>
            <p:cNvSpPr txBox="1"/>
            <p:nvPr/>
          </p:nvSpPr>
          <p:spPr>
            <a:xfrm>
              <a:off x="3996142" y="1171219"/>
              <a:ext cx="2220832" cy="268988"/>
            </a:xfrm>
            <a:prstGeom prst="rect">
              <a:avLst/>
            </a:prstGeom>
            <a:noFill/>
          </p:spPr>
          <p:txBody>
            <a:bodyPr wrap="none" rtlCol="0" anchor="ctr">
              <a:spAutoFit/>
            </a:bodyPr>
            <a:lstStyle/>
            <a:p>
              <a:pPr algn="ctr"/>
              <a:r>
                <a:rPr lang="en-US" sz="1400" b="1" dirty="0">
                  <a:solidFill>
                    <a:schemeClr val="bg1"/>
                  </a:solidFill>
                  <a:cs typeface="Poppins" pitchFamily="2" charset="77"/>
                </a:rPr>
                <a:t>BUSINESS INFRASTRUCTURE</a:t>
              </a:r>
            </a:p>
          </p:txBody>
        </p:sp>
        <p:sp>
          <p:nvSpPr>
            <p:cNvPr id="18" name="TextBox 17">
              <a:extLst>
                <a:ext uri="{FF2B5EF4-FFF2-40B4-BE49-F238E27FC236}">
                  <a16:creationId xmlns:a16="http://schemas.microsoft.com/office/drawing/2014/main" id="{6D330C0A-E4B9-4BAB-B123-AFD5A5C8B63F}"/>
                </a:ext>
              </a:extLst>
            </p:cNvPr>
            <p:cNvSpPr txBox="1"/>
            <p:nvPr/>
          </p:nvSpPr>
          <p:spPr>
            <a:xfrm>
              <a:off x="3811647" y="1895517"/>
              <a:ext cx="2576681" cy="268988"/>
            </a:xfrm>
            <a:prstGeom prst="rect">
              <a:avLst/>
            </a:prstGeom>
            <a:noFill/>
          </p:spPr>
          <p:txBody>
            <a:bodyPr wrap="none" rtlCol="0" anchor="ctr">
              <a:spAutoFit/>
            </a:bodyPr>
            <a:lstStyle/>
            <a:p>
              <a:pPr algn="ctr"/>
              <a:r>
                <a:rPr lang="en-US" sz="1400" b="1" dirty="0">
                  <a:solidFill>
                    <a:schemeClr val="bg1"/>
                  </a:solidFill>
                  <a:cs typeface="Poppins" pitchFamily="2" charset="77"/>
                </a:rPr>
                <a:t>HUMAN RESOURCE MANAGEMENT</a:t>
              </a:r>
            </a:p>
          </p:txBody>
        </p:sp>
        <p:sp>
          <p:nvSpPr>
            <p:cNvPr id="19" name="TextBox 18">
              <a:extLst>
                <a:ext uri="{FF2B5EF4-FFF2-40B4-BE49-F238E27FC236}">
                  <a16:creationId xmlns:a16="http://schemas.microsoft.com/office/drawing/2014/main" id="{9175EF53-C854-4E33-8D0C-C8E5212A462B}"/>
                </a:ext>
              </a:extLst>
            </p:cNvPr>
            <p:cNvSpPr txBox="1"/>
            <p:nvPr/>
          </p:nvSpPr>
          <p:spPr>
            <a:xfrm>
              <a:off x="3993074" y="2620372"/>
              <a:ext cx="2213827" cy="268988"/>
            </a:xfrm>
            <a:prstGeom prst="rect">
              <a:avLst/>
            </a:prstGeom>
            <a:noFill/>
          </p:spPr>
          <p:txBody>
            <a:bodyPr wrap="none" rtlCol="0" anchor="ctr">
              <a:spAutoFit/>
            </a:bodyPr>
            <a:lstStyle/>
            <a:p>
              <a:pPr algn="ctr"/>
              <a:r>
                <a:rPr lang="en-US" sz="1400" b="1" dirty="0">
                  <a:solidFill>
                    <a:schemeClr val="bg1"/>
                  </a:solidFill>
                  <a:cs typeface="Poppins" pitchFamily="2" charset="77"/>
                </a:rPr>
                <a:t>TECHNOLOGY DEVELOPMENT</a:t>
              </a:r>
            </a:p>
          </p:txBody>
        </p:sp>
        <p:sp>
          <p:nvSpPr>
            <p:cNvPr id="20" name="TextBox 19">
              <a:extLst>
                <a:ext uri="{FF2B5EF4-FFF2-40B4-BE49-F238E27FC236}">
                  <a16:creationId xmlns:a16="http://schemas.microsoft.com/office/drawing/2014/main" id="{13D79C24-E209-4E8B-BFF2-9EEE54FF4576}"/>
                </a:ext>
              </a:extLst>
            </p:cNvPr>
            <p:cNvSpPr txBox="1"/>
            <p:nvPr/>
          </p:nvSpPr>
          <p:spPr>
            <a:xfrm>
              <a:off x="4477376" y="3341012"/>
              <a:ext cx="1258360" cy="268988"/>
            </a:xfrm>
            <a:prstGeom prst="rect">
              <a:avLst/>
            </a:prstGeom>
            <a:noFill/>
          </p:spPr>
          <p:txBody>
            <a:bodyPr wrap="none" rtlCol="0" anchor="ctr">
              <a:spAutoFit/>
            </a:bodyPr>
            <a:lstStyle/>
            <a:p>
              <a:pPr algn="ctr"/>
              <a:r>
                <a:rPr lang="en-US" sz="1400" b="1" dirty="0">
                  <a:solidFill>
                    <a:schemeClr val="bg1"/>
                  </a:solidFill>
                  <a:cs typeface="Poppins" pitchFamily="2" charset="77"/>
                </a:rPr>
                <a:t>PROCUREMENT</a:t>
              </a:r>
            </a:p>
          </p:txBody>
        </p:sp>
        <p:sp>
          <p:nvSpPr>
            <p:cNvPr id="21" name="TextBox 20">
              <a:extLst>
                <a:ext uri="{FF2B5EF4-FFF2-40B4-BE49-F238E27FC236}">
                  <a16:creationId xmlns:a16="http://schemas.microsoft.com/office/drawing/2014/main" id="{06DE7910-FD2C-4179-9286-7102B1AFBD9B}"/>
                </a:ext>
              </a:extLst>
            </p:cNvPr>
            <p:cNvSpPr txBox="1"/>
            <p:nvPr/>
          </p:nvSpPr>
          <p:spPr>
            <a:xfrm rot="16200000">
              <a:off x="1038230" y="4308434"/>
              <a:ext cx="924926" cy="457279"/>
            </a:xfrm>
            <a:prstGeom prst="rect">
              <a:avLst/>
            </a:prstGeom>
            <a:noFill/>
          </p:spPr>
          <p:txBody>
            <a:bodyPr wrap="none" rtlCol="0" anchor="b">
              <a:spAutoFit/>
            </a:bodyPr>
            <a:lstStyle/>
            <a:p>
              <a:pPr algn="ctr"/>
              <a:r>
                <a:rPr lang="en-US" sz="1400" b="1" dirty="0">
                  <a:solidFill>
                    <a:schemeClr val="tx2"/>
                  </a:solidFill>
                  <a:cs typeface="Poppins" pitchFamily="2" charset="77"/>
                </a:rPr>
                <a:t>SUPPORT</a:t>
              </a:r>
            </a:p>
            <a:p>
              <a:pPr algn="ctr"/>
              <a:r>
                <a:rPr lang="en-US" sz="1400" b="1" dirty="0">
                  <a:solidFill>
                    <a:schemeClr val="tx2"/>
                  </a:solidFill>
                  <a:cs typeface="Poppins" pitchFamily="2" charset="77"/>
                </a:rPr>
                <a:t>ACTIVITIES</a:t>
              </a:r>
            </a:p>
          </p:txBody>
        </p:sp>
        <p:sp>
          <p:nvSpPr>
            <p:cNvPr id="22" name="TextBox 21">
              <a:extLst>
                <a:ext uri="{FF2B5EF4-FFF2-40B4-BE49-F238E27FC236}">
                  <a16:creationId xmlns:a16="http://schemas.microsoft.com/office/drawing/2014/main" id="{D1266A70-D07B-41F3-B5DC-C018259D3953}"/>
                </a:ext>
              </a:extLst>
            </p:cNvPr>
            <p:cNvSpPr txBox="1"/>
            <p:nvPr/>
          </p:nvSpPr>
          <p:spPr>
            <a:xfrm rot="16200000">
              <a:off x="1038230" y="2334956"/>
              <a:ext cx="924926" cy="457279"/>
            </a:xfrm>
            <a:prstGeom prst="rect">
              <a:avLst/>
            </a:prstGeom>
            <a:noFill/>
          </p:spPr>
          <p:txBody>
            <a:bodyPr wrap="none" rtlCol="0" anchor="ctr">
              <a:spAutoFit/>
            </a:bodyPr>
            <a:lstStyle/>
            <a:p>
              <a:pPr algn="ctr"/>
              <a:r>
                <a:rPr lang="en-US" sz="1400" b="1" dirty="0">
                  <a:solidFill>
                    <a:schemeClr val="tx2"/>
                  </a:solidFill>
                  <a:cs typeface="Poppins" pitchFamily="2" charset="77"/>
                </a:rPr>
                <a:t>PRIMARY</a:t>
              </a:r>
            </a:p>
            <a:p>
              <a:pPr algn="ctr"/>
              <a:r>
                <a:rPr lang="en-US" sz="1400" b="1" dirty="0">
                  <a:solidFill>
                    <a:schemeClr val="tx2"/>
                  </a:solidFill>
                  <a:cs typeface="Poppins" pitchFamily="2" charset="77"/>
                </a:rPr>
                <a:t>ACTIVITIES</a:t>
              </a:r>
            </a:p>
          </p:txBody>
        </p:sp>
        <p:sp>
          <p:nvSpPr>
            <p:cNvPr id="23" name="TextBox 22">
              <a:extLst>
                <a:ext uri="{FF2B5EF4-FFF2-40B4-BE49-F238E27FC236}">
                  <a16:creationId xmlns:a16="http://schemas.microsoft.com/office/drawing/2014/main" id="{CCCF429C-1C95-411D-A6CF-A1CFC7CBD4F5}"/>
                </a:ext>
              </a:extLst>
            </p:cNvPr>
            <p:cNvSpPr txBox="1"/>
            <p:nvPr/>
          </p:nvSpPr>
          <p:spPr>
            <a:xfrm>
              <a:off x="1829349" y="4031109"/>
              <a:ext cx="1205123" cy="242089"/>
            </a:xfrm>
            <a:prstGeom prst="rect">
              <a:avLst/>
            </a:prstGeom>
            <a:noFill/>
          </p:spPr>
          <p:txBody>
            <a:bodyPr wrap="none" rtlCol="0" anchor="t">
              <a:spAutoFit/>
            </a:bodyPr>
            <a:lstStyle/>
            <a:p>
              <a:pPr algn="ctr"/>
              <a:r>
                <a:rPr lang="en-US" sz="1200" dirty="0">
                  <a:solidFill>
                    <a:schemeClr val="bg1"/>
                  </a:solidFill>
                  <a:ea typeface="Lato" panose="020F0502020204030203" pitchFamily="34" charset="0"/>
                  <a:cs typeface="Lato" panose="020F0502020204030203" pitchFamily="34" charset="0"/>
                </a:rPr>
                <a:t>Inbound Logistics</a:t>
              </a:r>
            </a:p>
          </p:txBody>
        </p:sp>
        <p:sp>
          <p:nvSpPr>
            <p:cNvPr id="24" name="TextBox 23">
              <a:extLst>
                <a:ext uri="{FF2B5EF4-FFF2-40B4-BE49-F238E27FC236}">
                  <a16:creationId xmlns:a16="http://schemas.microsoft.com/office/drawing/2014/main" id="{7C434C3E-E0E8-4224-94FE-9D138B3C336D}"/>
                </a:ext>
              </a:extLst>
            </p:cNvPr>
            <p:cNvSpPr txBox="1"/>
            <p:nvPr/>
          </p:nvSpPr>
          <p:spPr>
            <a:xfrm>
              <a:off x="3357280" y="4031109"/>
              <a:ext cx="817050" cy="242089"/>
            </a:xfrm>
            <a:prstGeom prst="rect">
              <a:avLst/>
            </a:prstGeom>
            <a:noFill/>
          </p:spPr>
          <p:txBody>
            <a:bodyPr wrap="none" rtlCol="0" anchor="t">
              <a:spAutoFit/>
            </a:bodyPr>
            <a:lstStyle/>
            <a:p>
              <a:pPr algn="ctr"/>
              <a:r>
                <a:rPr lang="en-US" sz="1200">
                  <a:solidFill>
                    <a:schemeClr val="bg1"/>
                  </a:solidFill>
                  <a:ea typeface="Lato" panose="020F0502020204030203" pitchFamily="34" charset="0"/>
                  <a:cs typeface="Lato" panose="020F0502020204030203" pitchFamily="34" charset="0"/>
                </a:rPr>
                <a:t>Operations</a:t>
              </a:r>
              <a:endParaRPr lang="en-US" sz="1200" dirty="0">
                <a:solidFill>
                  <a:schemeClr val="bg1"/>
                </a:solidFill>
                <a:ea typeface="Lato" panose="020F0502020204030203" pitchFamily="34" charset="0"/>
                <a:cs typeface="Lato" panose="020F0502020204030203" pitchFamily="34" charset="0"/>
              </a:endParaRPr>
            </a:p>
          </p:txBody>
        </p:sp>
        <p:sp>
          <p:nvSpPr>
            <p:cNvPr id="25" name="TextBox 24">
              <a:extLst>
                <a:ext uri="{FF2B5EF4-FFF2-40B4-BE49-F238E27FC236}">
                  <a16:creationId xmlns:a16="http://schemas.microsoft.com/office/drawing/2014/main" id="{50FBD23C-B99E-4E1F-B413-5CFD76F345C8}"/>
                </a:ext>
              </a:extLst>
            </p:cNvPr>
            <p:cNvSpPr txBox="1"/>
            <p:nvPr/>
          </p:nvSpPr>
          <p:spPr>
            <a:xfrm>
              <a:off x="4454874" y="4030857"/>
              <a:ext cx="1297587" cy="242089"/>
            </a:xfrm>
            <a:prstGeom prst="rect">
              <a:avLst/>
            </a:prstGeom>
            <a:noFill/>
          </p:spPr>
          <p:txBody>
            <a:bodyPr wrap="none" rtlCol="0" anchor="t">
              <a:spAutoFit/>
            </a:bodyPr>
            <a:lstStyle/>
            <a:p>
              <a:pPr algn="ctr"/>
              <a:r>
                <a:rPr lang="en-US" sz="1200" dirty="0">
                  <a:solidFill>
                    <a:schemeClr val="bg1"/>
                  </a:solidFill>
                  <a:ea typeface="Lato" panose="020F0502020204030203" pitchFamily="34" charset="0"/>
                  <a:cs typeface="Lato" panose="020F0502020204030203" pitchFamily="34" charset="0"/>
                </a:rPr>
                <a:t>Outbound Logistics</a:t>
              </a:r>
            </a:p>
          </p:txBody>
        </p:sp>
        <p:sp>
          <p:nvSpPr>
            <p:cNvPr id="26" name="TextBox 25">
              <a:extLst>
                <a:ext uri="{FF2B5EF4-FFF2-40B4-BE49-F238E27FC236}">
                  <a16:creationId xmlns:a16="http://schemas.microsoft.com/office/drawing/2014/main" id="{BB7A997C-E78A-4F5E-AC69-AF91B61BD7CD}"/>
                </a:ext>
              </a:extLst>
            </p:cNvPr>
            <p:cNvSpPr txBox="1"/>
            <p:nvPr/>
          </p:nvSpPr>
          <p:spPr>
            <a:xfrm>
              <a:off x="5757023" y="4030857"/>
              <a:ext cx="1363433" cy="242089"/>
            </a:xfrm>
            <a:prstGeom prst="rect">
              <a:avLst/>
            </a:prstGeom>
            <a:noFill/>
          </p:spPr>
          <p:txBody>
            <a:bodyPr wrap="none" rtlCol="0" anchor="t">
              <a:spAutoFit/>
            </a:bodyPr>
            <a:lstStyle/>
            <a:p>
              <a:pPr algn="ctr"/>
              <a:r>
                <a:rPr lang="en-US" sz="1200" dirty="0">
                  <a:solidFill>
                    <a:schemeClr val="bg1"/>
                  </a:solidFill>
                  <a:ea typeface="Lato" panose="020F0502020204030203" pitchFamily="34" charset="0"/>
                  <a:cs typeface="Lato" panose="020F0502020204030203" pitchFamily="34" charset="0"/>
                </a:rPr>
                <a:t>Marketing and Sales</a:t>
              </a:r>
            </a:p>
          </p:txBody>
        </p:sp>
        <p:sp>
          <p:nvSpPr>
            <p:cNvPr id="27" name="TextBox 26">
              <a:extLst>
                <a:ext uri="{FF2B5EF4-FFF2-40B4-BE49-F238E27FC236}">
                  <a16:creationId xmlns:a16="http://schemas.microsoft.com/office/drawing/2014/main" id="{98C7A5F4-B870-4F74-AE54-ACF0D3E4CCF7}"/>
                </a:ext>
              </a:extLst>
            </p:cNvPr>
            <p:cNvSpPr txBox="1"/>
            <p:nvPr/>
          </p:nvSpPr>
          <p:spPr>
            <a:xfrm>
              <a:off x="7468894" y="4031109"/>
              <a:ext cx="612509" cy="242089"/>
            </a:xfrm>
            <a:prstGeom prst="rect">
              <a:avLst/>
            </a:prstGeom>
            <a:noFill/>
          </p:spPr>
          <p:txBody>
            <a:bodyPr wrap="none" rtlCol="0" anchor="t">
              <a:spAutoFit/>
            </a:bodyPr>
            <a:lstStyle/>
            <a:p>
              <a:pPr algn="ctr"/>
              <a:r>
                <a:rPr lang="en-US" sz="1200" dirty="0">
                  <a:solidFill>
                    <a:schemeClr val="bg1"/>
                  </a:solidFill>
                  <a:ea typeface="Lato" panose="020F0502020204030203" pitchFamily="34" charset="0"/>
                  <a:cs typeface="Lato" panose="020F0502020204030203" pitchFamily="34" charset="0"/>
                </a:rPr>
                <a:t>Service</a:t>
              </a:r>
            </a:p>
          </p:txBody>
        </p:sp>
        <p:sp>
          <p:nvSpPr>
            <p:cNvPr id="28" name="TextBox 27">
              <a:extLst>
                <a:ext uri="{FF2B5EF4-FFF2-40B4-BE49-F238E27FC236}">
                  <a16:creationId xmlns:a16="http://schemas.microsoft.com/office/drawing/2014/main" id="{CD57EEF2-A789-430E-87F4-18B965B4980A}"/>
                </a:ext>
              </a:extLst>
            </p:cNvPr>
            <p:cNvSpPr txBox="1"/>
            <p:nvPr/>
          </p:nvSpPr>
          <p:spPr>
            <a:xfrm rot="17953825">
              <a:off x="8417316" y="3628752"/>
              <a:ext cx="908115" cy="322786"/>
            </a:xfrm>
            <a:prstGeom prst="rect">
              <a:avLst/>
            </a:prstGeom>
            <a:noFill/>
          </p:spPr>
          <p:txBody>
            <a:bodyPr wrap="none" rtlCol="0" anchor="ctr">
              <a:spAutoFit/>
            </a:bodyPr>
            <a:lstStyle/>
            <a:p>
              <a:pPr algn="ctr"/>
              <a:r>
                <a:rPr lang="en-US" b="1" dirty="0">
                  <a:solidFill>
                    <a:schemeClr val="bg1"/>
                  </a:solidFill>
                  <a:cs typeface="Poppins" pitchFamily="2" charset="77"/>
                </a:rPr>
                <a:t>MARGIN</a:t>
              </a:r>
            </a:p>
          </p:txBody>
        </p:sp>
        <p:sp>
          <p:nvSpPr>
            <p:cNvPr id="29" name="TextBox 28">
              <a:extLst>
                <a:ext uri="{FF2B5EF4-FFF2-40B4-BE49-F238E27FC236}">
                  <a16:creationId xmlns:a16="http://schemas.microsoft.com/office/drawing/2014/main" id="{B4268E02-F991-4650-8E88-7D9EA3E1255F}"/>
                </a:ext>
              </a:extLst>
            </p:cNvPr>
            <p:cNvSpPr txBox="1"/>
            <p:nvPr/>
          </p:nvSpPr>
          <p:spPr>
            <a:xfrm rot="3710381">
              <a:off x="8422675" y="2242263"/>
              <a:ext cx="908115" cy="322786"/>
            </a:xfrm>
            <a:prstGeom prst="rect">
              <a:avLst/>
            </a:prstGeom>
            <a:noFill/>
          </p:spPr>
          <p:txBody>
            <a:bodyPr wrap="none" rtlCol="0" anchor="ctr">
              <a:spAutoFit/>
            </a:bodyPr>
            <a:lstStyle/>
            <a:p>
              <a:pPr algn="ctr"/>
              <a:r>
                <a:rPr lang="en-US" b="1" dirty="0">
                  <a:solidFill>
                    <a:schemeClr val="bg1"/>
                  </a:solidFill>
                  <a:cs typeface="Poppins" pitchFamily="2" charset="77"/>
                </a:rPr>
                <a:t>MARGIN</a:t>
              </a:r>
            </a:p>
          </p:txBody>
        </p:sp>
        <p:sp>
          <p:nvSpPr>
            <p:cNvPr id="30" name="Rectangle 29">
              <a:extLst>
                <a:ext uri="{FF2B5EF4-FFF2-40B4-BE49-F238E27FC236}">
                  <a16:creationId xmlns:a16="http://schemas.microsoft.com/office/drawing/2014/main" id="{158F14EC-4BF9-43E0-BC78-3E4726473415}"/>
                </a:ext>
              </a:extLst>
            </p:cNvPr>
            <p:cNvSpPr/>
            <p:nvPr/>
          </p:nvSpPr>
          <p:spPr>
            <a:xfrm>
              <a:off x="1776274" y="4291252"/>
              <a:ext cx="1306007" cy="76961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1" name="Rectangle 30">
              <a:extLst>
                <a:ext uri="{FF2B5EF4-FFF2-40B4-BE49-F238E27FC236}">
                  <a16:creationId xmlns:a16="http://schemas.microsoft.com/office/drawing/2014/main" id="{AB9C077C-FE3D-4CEA-9CB2-2299B6115CE5}"/>
                </a:ext>
              </a:extLst>
            </p:cNvPr>
            <p:cNvSpPr/>
            <p:nvPr/>
          </p:nvSpPr>
          <p:spPr>
            <a:xfrm>
              <a:off x="3112919" y="4291252"/>
              <a:ext cx="1306007" cy="76961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2" name="Rectangle 31">
              <a:extLst>
                <a:ext uri="{FF2B5EF4-FFF2-40B4-BE49-F238E27FC236}">
                  <a16:creationId xmlns:a16="http://schemas.microsoft.com/office/drawing/2014/main" id="{3BE1C0AB-9292-480B-8ECD-7E7EDF7AA62B}"/>
                </a:ext>
              </a:extLst>
            </p:cNvPr>
            <p:cNvSpPr/>
            <p:nvPr/>
          </p:nvSpPr>
          <p:spPr>
            <a:xfrm>
              <a:off x="4449328" y="4291252"/>
              <a:ext cx="1306007" cy="76961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3" name="Rectangle 32">
              <a:extLst>
                <a:ext uri="{FF2B5EF4-FFF2-40B4-BE49-F238E27FC236}">
                  <a16:creationId xmlns:a16="http://schemas.microsoft.com/office/drawing/2014/main" id="{F2B25F85-6410-4646-BAF1-D3EB3B216AC5}"/>
                </a:ext>
              </a:extLst>
            </p:cNvPr>
            <p:cNvSpPr/>
            <p:nvPr/>
          </p:nvSpPr>
          <p:spPr>
            <a:xfrm>
              <a:off x="5785736" y="4291252"/>
              <a:ext cx="1306007" cy="7696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4" name="Rectangle 33">
              <a:extLst>
                <a:ext uri="{FF2B5EF4-FFF2-40B4-BE49-F238E27FC236}">
                  <a16:creationId xmlns:a16="http://schemas.microsoft.com/office/drawing/2014/main" id="{B7F7AE35-F1B9-4BEA-9DE7-E5EF511FA1B7}"/>
                </a:ext>
              </a:extLst>
            </p:cNvPr>
            <p:cNvSpPr/>
            <p:nvPr/>
          </p:nvSpPr>
          <p:spPr>
            <a:xfrm flipH="1">
              <a:off x="7122144" y="4292197"/>
              <a:ext cx="1306007" cy="76961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5" name="Subtitle 2">
              <a:extLst>
                <a:ext uri="{FF2B5EF4-FFF2-40B4-BE49-F238E27FC236}">
                  <a16:creationId xmlns:a16="http://schemas.microsoft.com/office/drawing/2014/main" id="{6A30B581-1A3A-4972-B325-4FBC0104D2FD}"/>
                </a:ext>
              </a:extLst>
            </p:cNvPr>
            <p:cNvSpPr txBox="1">
              <a:spLocks/>
            </p:cNvSpPr>
            <p:nvPr/>
          </p:nvSpPr>
          <p:spPr>
            <a:xfrm>
              <a:off x="1840176" y="4407199"/>
              <a:ext cx="1186444" cy="47560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 comprehensam in.</a:t>
              </a:r>
              <a:endParaRPr lang="en-US" sz="1100" dirty="0">
                <a:latin typeface="+mn-lt"/>
                <a:ea typeface="Lato Light" panose="020F0502020204030203" pitchFamily="34" charset="0"/>
                <a:cs typeface="Mukta ExtraLight" panose="020B0000000000000000" pitchFamily="34" charset="77"/>
              </a:endParaRPr>
            </a:p>
          </p:txBody>
        </p:sp>
        <p:sp>
          <p:nvSpPr>
            <p:cNvPr id="36" name="Subtitle 2">
              <a:extLst>
                <a:ext uri="{FF2B5EF4-FFF2-40B4-BE49-F238E27FC236}">
                  <a16:creationId xmlns:a16="http://schemas.microsoft.com/office/drawing/2014/main" id="{E47220C7-49F9-4DA7-96BF-B0F382BFA125}"/>
                </a:ext>
              </a:extLst>
            </p:cNvPr>
            <p:cNvSpPr txBox="1">
              <a:spLocks/>
            </p:cNvSpPr>
            <p:nvPr/>
          </p:nvSpPr>
          <p:spPr>
            <a:xfrm>
              <a:off x="3172582" y="4407199"/>
              <a:ext cx="1186444" cy="47560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 comprehensam in.</a:t>
              </a:r>
              <a:endParaRPr lang="en-US" sz="1100" dirty="0">
                <a:latin typeface="+mn-lt"/>
                <a:ea typeface="Lato Light" panose="020F0502020204030203" pitchFamily="34" charset="0"/>
                <a:cs typeface="Mukta ExtraLight" panose="020B0000000000000000" pitchFamily="34" charset="77"/>
              </a:endParaRPr>
            </a:p>
          </p:txBody>
        </p:sp>
        <p:sp>
          <p:nvSpPr>
            <p:cNvPr id="37" name="Subtitle 2">
              <a:extLst>
                <a:ext uri="{FF2B5EF4-FFF2-40B4-BE49-F238E27FC236}">
                  <a16:creationId xmlns:a16="http://schemas.microsoft.com/office/drawing/2014/main" id="{73186394-71AC-421C-9550-EC8571E3E13F}"/>
                </a:ext>
              </a:extLst>
            </p:cNvPr>
            <p:cNvSpPr txBox="1">
              <a:spLocks/>
            </p:cNvSpPr>
            <p:nvPr/>
          </p:nvSpPr>
          <p:spPr>
            <a:xfrm>
              <a:off x="4513334" y="4407199"/>
              <a:ext cx="1186444" cy="47560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 comprehensam in.</a:t>
              </a:r>
              <a:endParaRPr lang="en-US" sz="1100" dirty="0">
                <a:latin typeface="+mn-lt"/>
                <a:ea typeface="Lato Light" panose="020F0502020204030203" pitchFamily="34" charset="0"/>
                <a:cs typeface="Mukta ExtraLight" panose="020B0000000000000000" pitchFamily="34" charset="77"/>
              </a:endParaRPr>
            </a:p>
          </p:txBody>
        </p:sp>
        <p:sp>
          <p:nvSpPr>
            <p:cNvPr id="38" name="Subtitle 2">
              <a:extLst>
                <a:ext uri="{FF2B5EF4-FFF2-40B4-BE49-F238E27FC236}">
                  <a16:creationId xmlns:a16="http://schemas.microsoft.com/office/drawing/2014/main" id="{6AA57C8E-DF3E-46A6-8B67-29273816BBB0}"/>
                </a:ext>
              </a:extLst>
            </p:cNvPr>
            <p:cNvSpPr txBox="1">
              <a:spLocks/>
            </p:cNvSpPr>
            <p:nvPr/>
          </p:nvSpPr>
          <p:spPr>
            <a:xfrm>
              <a:off x="5844177" y="4407199"/>
              <a:ext cx="1186444" cy="47560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 comprehensam in.</a:t>
              </a:r>
              <a:endParaRPr lang="en-US" sz="1100" dirty="0">
                <a:latin typeface="+mn-lt"/>
                <a:ea typeface="Lato Light" panose="020F0502020204030203" pitchFamily="34" charset="0"/>
                <a:cs typeface="Mukta ExtraLight" panose="020B0000000000000000" pitchFamily="34" charset="77"/>
              </a:endParaRPr>
            </a:p>
          </p:txBody>
        </p:sp>
        <p:sp>
          <p:nvSpPr>
            <p:cNvPr id="39" name="Subtitle 2">
              <a:extLst>
                <a:ext uri="{FF2B5EF4-FFF2-40B4-BE49-F238E27FC236}">
                  <a16:creationId xmlns:a16="http://schemas.microsoft.com/office/drawing/2014/main" id="{0F4AE791-E9B3-4B7E-BEEA-80F498BABBC0}"/>
                </a:ext>
              </a:extLst>
            </p:cNvPr>
            <p:cNvSpPr txBox="1">
              <a:spLocks/>
            </p:cNvSpPr>
            <p:nvPr/>
          </p:nvSpPr>
          <p:spPr>
            <a:xfrm>
              <a:off x="7181925" y="4407199"/>
              <a:ext cx="1186444" cy="475604"/>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pt-BR" sz="1100" dirty="0">
                  <a:latin typeface="+mn-lt"/>
                  <a:ea typeface="Lato Light" panose="020F0502020204030203" pitchFamily="34" charset="0"/>
                  <a:cs typeface="Mukta ExtraLight" panose="020B0000000000000000" pitchFamily="34" charset="77"/>
                </a:rPr>
                <a:t>Lorem ipsum dolor sit amet, cum modo comprehensam in.</a:t>
              </a:r>
              <a:endParaRPr lang="en-US" sz="1100" dirty="0">
                <a:latin typeface="+mn-lt"/>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id="{6B9FD16D-B457-402B-AB0C-8D0EA7251547}"/>
                </a:ext>
              </a:extLst>
            </p:cNvPr>
            <p:cNvSpPr txBox="1">
              <a:spLocks/>
            </p:cNvSpPr>
            <p:nvPr/>
          </p:nvSpPr>
          <p:spPr>
            <a:xfrm>
              <a:off x="1925999" y="1433341"/>
              <a:ext cx="6361115" cy="314211"/>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bg1"/>
                  </a:solidFill>
                  <a:latin typeface="+mn-lt"/>
                  <a:ea typeface="Lato Light" panose="020F0502020204030203" pitchFamily="34" charset="0"/>
                  <a:cs typeface="Mukta ExtraLight" panose="020B0000000000000000" pitchFamily="34" charset="77"/>
                </a:rPr>
                <a:t>Lorem ipsum </a:t>
              </a:r>
              <a:r>
                <a:rPr lang="en-GB" sz="1050" dirty="0" err="1">
                  <a:solidFill>
                    <a:schemeClr val="bg1"/>
                  </a:solidFill>
                  <a:latin typeface="+mn-lt"/>
                  <a:ea typeface="Lato Light" panose="020F0502020204030203" pitchFamily="34" charset="0"/>
                  <a:cs typeface="Mukta ExtraLight" panose="020B0000000000000000" pitchFamily="34" charset="77"/>
                </a:rPr>
                <a:t>dolor</a:t>
              </a:r>
              <a:r>
                <a:rPr lang="en-GB" sz="1050" dirty="0">
                  <a:solidFill>
                    <a:schemeClr val="bg1"/>
                  </a:solidFill>
                  <a:latin typeface="+mn-lt"/>
                  <a:ea typeface="Lato Light" panose="020F0502020204030203" pitchFamily="34" charset="0"/>
                  <a:cs typeface="Mukta ExtraLight" panose="020B0000000000000000" pitchFamily="34" charset="77"/>
                </a:rPr>
                <a:t> sit </a:t>
              </a:r>
              <a:r>
                <a:rPr lang="en-GB" sz="1050" dirty="0" err="1">
                  <a:solidFill>
                    <a:schemeClr val="bg1"/>
                  </a:solidFill>
                  <a:latin typeface="+mn-lt"/>
                  <a:ea typeface="Lato Light" panose="020F0502020204030203" pitchFamily="34" charset="0"/>
                  <a:cs typeface="Mukta ExtraLight" panose="020B0000000000000000" pitchFamily="34" charset="77"/>
                </a:rPr>
                <a:t>amet</a:t>
              </a:r>
              <a:r>
                <a:rPr lang="en-GB" sz="1050" dirty="0">
                  <a:solidFill>
                    <a:schemeClr val="bg1"/>
                  </a:solidFill>
                  <a:latin typeface="+mn-lt"/>
                  <a:ea typeface="Lato Light" panose="020F0502020204030203" pitchFamily="34" charset="0"/>
                  <a:cs typeface="Mukta ExtraLight" panose="020B0000000000000000" pitchFamily="34" charset="77"/>
                </a:rPr>
                <a:t>, cum modo </a:t>
              </a:r>
              <a:r>
                <a:rPr lang="en-GB" sz="1050" dirty="0" err="1">
                  <a:solidFill>
                    <a:schemeClr val="bg1"/>
                  </a:solidFill>
                  <a:latin typeface="+mn-lt"/>
                  <a:ea typeface="Lato Light" panose="020F0502020204030203" pitchFamily="34" charset="0"/>
                  <a:cs typeface="Mukta ExtraLight" panose="020B0000000000000000" pitchFamily="34" charset="77"/>
                </a:rPr>
                <a:t>comprehensam</a:t>
              </a:r>
              <a:r>
                <a:rPr lang="en-GB" sz="1050" dirty="0">
                  <a:solidFill>
                    <a:schemeClr val="bg1"/>
                  </a:solidFill>
                  <a:latin typeface="+mn-lt"/>
                  <a:ea typeface="Lato Light" panose="020F0502020204030203" pitchFamily="34" charset="0"/>
                  <a:cs typeface="Mukta ExtraLight" panose="020B0000000000000000" pitchFamily="34" charset="77"/>
                </a:rPr>
                <a:t> in. </a:t>
              </a:r>
              <a:r>
                <a:rPr lang="en-GB" sz="1050" dirty="0" err="1">
                  <a:solidFill>
                    <a:schemeClr val="bg1"/>
                  </a:solidFill>
                  <a:latin typeface="+mn-lt"/>
                  <a:ea typeface="Lato Light" panose="020F0502020204030203" pitchFamily="34" charset="0"/>
                  <a:cs typeface="Mukta ExtraLight" panose="020B0000000000000000" pitchFamily="34" charset="77"/>
                </a:rPr>
                <a:t>Sed</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nibh</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theophrastus</a:t>
              </a:r>
              <a:r>
                <a:rPr lang="en-GB" sz="1050" dirty="0">
                  <a:solidFill>
                    <a:schemeClr val="bg1"/>
                  </a:solidFill>
                  <a:latin typeface="+mn-lt"/>
                  <a:ea typeface="Lato Light" panose="020F0502020204030203" pitchFamily="34" charset="0"/>
                  <a:cs typeface="Mukta ExtraLight" panose="020B0000000000000000" pitchFamily="34" charset="77"/>
                </a:rPr>
                <a:t> in, ex </a:t>
              </a:r>
              <a:r>
                <a:rPr lang="en-GB" sz="1050" dirty="0" err="1">
                  <a:solidFill>
                    <a:schemeClr val="bg1"/>
                  </a:solidFill>
                  <a:latin typeface="+mn-lt"/>
                  <a:ea typeface="Lato Light" panose="020F0502020204030203" pitchFamily="34" charset="0"/>
                  <a:cs typeface="Mukta ExtraLight" panose="020B0000000000000000" pitchFamily="34" charset="77"/>
                </a:rPr>
                <a:t>dictas</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conceptam</a:t>
              </a:r>
              <a:r>
                <a:rPr lang="en-GB" sz="1050" dirty="0">
                  <a:solidFill>
                    <a:schemeClr val="bg1"/>
                  </a:solidFill>
                  <a:latin typeface="+mn-lt"/>
                  <a:ea typeface="Lato Light" panose="020F0502020204030203" pitchFamily="34" charset="0"/>
                  <a:cs typeface="Mukta ExtraLight" panose="020B0000000000000000" pitchFamily="34" charset="77"/>
                </a:rPr>
                <a:t>. </a:t>
              </a:r>
              <a:r>
                <a:rPr lang="pt-BR" sz="105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id="{F728FBA6-B603-4313-AA39-361407506A9A}"/>
                </a:ext>
              </a:extLst>
            </p:cNvPr>
            <p:cNvSpPr txBox="1">
              <a:spLocks/>
            </p:cNvSpPr>
            <p:nvPr/>
          </p:nvSpPr>
          <p:spPr>
            <a:xfrm>
              <a:off x="1925999" y="2151512"/>
              <a:ext cx="6361115" cy="314211"/>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bg1"/>
                  </a:solidFill>
                  <a:latin typeface="+mn-lt"/>
                  <a:ea typeface="Lato Light" panose="020F0502020204030203" pitchFamily="34" charset="0"/>
                  <a:cs typeface="Mukta ExtraLight" panose="020B0000000000000000" pitchFamily="34" charset="77"/>
                </a:rPr>
                <a:t>Lorem ipsum </a:t>
              </a:r>
              <a:r>
                <a:rPr lang="en-GB" sz="1050" dirty="0" err="1">
                  <a:solidFill>
                    <a:schemeClr val="bg1"/>
                  </a:solidFill>
                  <a:latin typeface="+mn-lt"/>
                  <a:ea typeface="Lato Light" panose="020F0502020204030203" pitchFamily="34" charset="0"/>
                  <a:cs typeface="Mukta ExtraLight" panose="020B0000000000000000" pitchFamily="34" charset="77"/>
                </a:rPr>
                <a:t>dolor</a:t>
              </a:r>
              <a:r>
                <a:rPr lang="en-GB" sz="1050" dirty="0">
                  <a:solidFill>
                    <a:schemeClr val="bg1"/>
                  </a:solidFill>
                  <a:latin typeface="+mn-lt"/>
                  <a:ea typeface="Lato Light" panose="020F0502020204030203" pitchFamily="34" charset="0"/>
                  <a:cs typeface="Mukta ExtraLight" panose="020B0000000000000000" pitchFamily="34" charset="77"/>
                </a:rPr>
                <a:t> sit </a:t>
              </a:r>
              <a:r>
                <a:rPr lang="en-GB" sz="1050" dirty="0" err="1">
                  <a:solidFill>
                    <a:schemeClr val="bg1"/>
                  </a:solidFill>
                  <a:latin typeface="+mn-lt"/>
                  <a:ea typeface="Lato Light" panose="020F0502020204030203" pitchFamily="34" charset="0"/>
                  <a:cs typeface="Mukta ExtraLight" panose="020B0000000000000000" pitchFamily="34" charset="77"/>
                </a:rPr>
                <a:t>amet</a:t>
              </a:r>
              <a:r>
                <a:rPr lang="en-GB" sz="1050" dirty="0">
                  <a:solidFill>
                    <a:schemeClr val="bg1"/>
                  </a:solidFill>
                  <a:latin typeface="+mn-lt"/>
                  <a:ea typeface="Lato Light" panose="020F0502020204030203" pitchFamily="34" charset="0"/>
                  <a:cs typeface="Mukta ExtraLight" panose="020B0000000000000000" pitchFamily="34" charset="77"/>
                </a:rPr>
                <a:t>, cum modo </a:t>
              </a:r>
              <a:r>
                <a:rPr lang="en-GB" sz="1050" dirty="0" err="1">
                  <a:solidFill>
                    <a:schemeClr val="bg1"/>
                  </a:solidFill>
                  <a:latin typeface="+mn-lt"/>
                  <a:ea typeface="Lato Light" panose="020F0502020204030203" pitchFamily="34" charset="0"/>
                  <a:cs typeface="Mukta ExtraLight" panose="020B0000000000000000" pitchFamily="34" charset="77"/>
                </a:rPr>
                <a:t>comprehensam</a:t>
              </a:r>
              <a:r>
                <a:rPr lang="en-GB" sz="1050" dirty="0">
                  <a:solidFill>
                    <a:schemeClr val="bg1"/>
                  </a:solidFill>
                  <a:latin typeface="+mn-lt"/>
                  <a:ea typeface="Lato Light" panose="020F0502020204030203" pitchFamily="34" charset="0"/>
                  <a:cs typeface="Mukta ExtraLight" panose="020B0000000000000000" pitchFamily="34" charset="77"/>
                </a:rPr>
                <a:t> in. </a:t>
              </a:r>
              <a:r>
                <a:rPr lang="en-GB" sz="1050" dirty="0" err="1">
                  <a:solidFill>
                    <a:schemeClr val="bg1"/>
                  </a:solidFill>
                  <a:latin typeface="+mn-lt"/>
                  <a:ea typeface="Lato Light" panose="020F0502020204030203" pitchFamily="34" charset="0"/>
                  <a:cs typeface="Mukta ExtraLight" panose="020B0000000000000000" pitchFamily="34" charset="77"/>
                </a:rPr>
                <a:t>Sed</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nibh</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theophrastus</a:t>
              </a:r>
              <a:r>
                <a:rPr lang="en-GB" sz="1050" dirty="0">
                  <a:solidFill>
                    <a:schemeClr val="bg1"/>
                  </a:solidFill>
                  <a:latin typeface="+mn-lt"/>
                  <a:ea typeface="Lato Light" panose="020F0502020204030203" pitchFamily="34" charset="0"/>
                  <a:cs typeface="Mukta ExtraLight" panose="020B0000000000000000" pitchFamily="34" charset="77"/>
                </a:rPr>
                <a:t> in, ex </a:t>
              </a:r>
              <a:r>
                <a:rPr lang="en-GB" sz="1050" dirty="0" err="1">
                  <a:solidFill>
                    <a:schemeClr val="bg1"/>
                  </a:solidFill>
                  <a:latin typeface="+mn-lt"/>
                  <a:ea typeface="Lato Light" panose="020F0502020204030203" pitchFamily="34" charset="0"/>
                  <a:cs typeface="Mukta ExtraLight" panose="020B0000000000000000" pitchFamily="34" charset="77"/>
                </a:rPr>
                <a:t>dictas</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conceptam</a:t>
              </a:r>
              <a:r>
                <a:rPr lang="en-GB" sz="1050" dirty="0">
                  <a:solidFill>
                    <a:schemeClr val="bg1"/>
                  </a:solidFill>
                  <a:latin typeface="+mn-lt"/>
                  <a:ea typeface="Lato Light" panose="020F0502020204030203" pitchFamily="34" charset="0"/>
                  <a:cs typeface="Mukta ExtraLight" panose="020B0000000000000000" pitchFamily="34" charset="77"/>
                </a:rPr>
                <a:t>. </a:t>
              </a:r>
              <a:r>
                <a:rPr lang="pt-BR" sz="105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42" name="Subtitle 2">
              <a:extLst>
                <a:ext uri="{FF2B5EF4-FFF2-40B4-BE49-F238E27FC236}">
                  <a16:creationId xmlns:a16="http://schemas.microsoft.com/office/drawing/2014/main" id="{195DC2F1-06C3-4E14-80B7-F79665535868}"/>
                </a:ext>
              </a:extLst>
            </p:cNvPr>
            <p:cNvSpPr txBox="1">
              <a:spLocks/>
            </p:cNvSpPr>
            <p:nvPr/>
          </p:nvSpPr>
          <p:spPr>
            <a:xfrm>
              <a:off x="1925999" y="2876563"/>
              <a:ext cx="6361115" cy="314211"/>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bg1"/>
                  </a:solidFill>
                  <a:latin typeface="+mn-lt"/>
                  <a:ea typeface="Lato Light" panose="020F0502020204030203" pitchFamily="34" charset="0"/>
                  <a:cs typeface="Mukta ExtraLight" panose="020B0000000000000000" pitchFamily="34" charset="77"/>
                </a:rPr>
                <a:t>Lorem ipsum </a:t>
              </a:r>
              <a:r>
                <a:rPr lang="en-GB" sz="1050" dirty="0" err="1">
                  <a:solidFill>
                    <a:schemeClr val="bg1"/>
                  </a:solidFill>
                  <a:latin typeface="+mn-lt"/>
                  <a:ea typeface="Lato Light" panose="020F0502020204030203" pitchFamily="34" charset="0"/>
                  <a:cs typeface="Mukta ExtraLight" panose="020B0000000000000000" pitchFamily="34" charset="77"/>
                </a:rPr>
                <a:t>dolor</a:t>
              </a:r>
              <a:r>
                <a:rPr lang="en-GB" sz="1050" dirty="0">
                  <a:solidFill>
                    <a:schemeClr val="bg1"/>
                  </a:solidFill>
                  <a:latin typeface="+mn-lt"/>
                  <a:ea typeface="Lato Light" panose="020F0502020204030203" pitchFamily="34" charset="0"/>
                  <a:cs typeface="Mukta ExtraLight" panose="020B0000000000000000" pitchFamily="34" charset="77"/>
                </a:rPr>
                <a:t> sit </a:t>
              </a:r>
              <a:r>
                <a:rPr lang="en-GB" sz="1050" dirty="0" err="1">
                  <a:solidFill>
                    <a:schemeClr val="bg1"/>
                  </a:solidFill>
                  <a:latin typeface="+mn-lt"/>
                  <a:ea typeface="Lato Light" panose="020F0502020204030203" pitchFamily="34" charset="0"/>
                  <a:cs typeface="Mukta ExtraLight" panose="020B0000000000000000" pitchFamily="34" charset="77"/>
                </a:rPr>
                <a:t>amet</a:t>
              </a:r>
              <a:r>
                <a:rPr lang="en-GB" sz="1050" dirty="0">
                  <a:solidFill>
                    <a:schemeClr val="bg1"/>
                  </a:solidFill>
                  <a:latin typeface="+mn-lt"/>
                  <a:ea typeface="Lato Light" panose="020F0502020204030203" pitchFamily="34" charset="0"/>
                  <a:cs typeface="Mukta ExtraLight" panose="020B0000000000000000" pitchFamily="34" charset="77"/>
                </a:rPr>
                <a:t>, cum modo </a:t>
              </a:r>
              <a:r>
                <a:rPr lang="en-GB" sz="1050" dirty="0" err="1">
                  <a:solidFill>
                    <a:schemeClr val="bg1"/>
                  </a:solidFill>
                  <a:latin typeface="+mn-lt"/>
                  <a:ea typeface="Lato Light" panose="020F0502020204030203" pitchFamily="34" charset="0"/>
                  <a:cs typeface="Mukta ExtraLight" panose="020B0000000000000000" pitchFamily="34" charset="77"/>
                </a:rPr>
                <a:t>comprehensam</a:t>
              </a:r>
              <a:r>
                <a:rPr lang="en-GB" sz="1050" dirty="0">
                  <a:solidFill>
                    <a:schemeClr val="bg1"/>
                  </a:solidFill>
                  <a:latin typeface="+mn-lt"/>
                  <a:ea typeface="Lato Light" panose="020F0502020204030203" pitchFamily="34" charset="0"/>
                  <a:cs typeface="Mukta ExtraLight" panose="020B0000000000000000" pitchFamily="34" charset="77"/>
                </a:rPr>
                <a:t> in. </a:t>
              </a:r>
              <a:r>
                <a:rPr lang="en-GB" sz="1050" dirty="0" err="1">
                  <a:solidFill>
                    <a:schemeClr val="bg1"/>
                  </a:solidFill>
                  <a:latin typeface="+mn-lt"/>
                  <a:ea typeface="Lato Light" panose="020F0502020204030203" pitchFamily="34" charset="0"/>
                  <a:cs typeface="Mukta ExtraLight" panose="020B0000000000000000" pitchFamily="34" charset="77"/>
                </a:rPr>
                <a:t>Sed</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nibh</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theophrastus</a:t>
              </a:r>
              <a:r>
                <a:rPr lang="en-GB" sz="1050" dirty="0">
                  <a:solidFill>
                    <a:schemeClr val="bg1"/>
                  </a:solidFill>
                  <a:latin typeface="+mn-lt"/>
                  <a:ea typeface="Lato Light" panose="020F0502020204030203" pitchFamily="34" charset="0"/>
                  <a:cs typeface="Mukta ExtraLight" panose="020B0000000000000000" pitchFamily="34" charset="77"/>
                </a:rPr>
                <a:t> in, ex </a:t>
              </a:r>
              <a:r>
                <a:rPr lang="en-GB" sz="1050" dirty="0" err="1">
                  <a:solidFill>
                    <a:schemeClr val="bg1"/>
                  </a:solidFill>
                  <a:latin typeface="+mn-lt"/>
                  <a:ea typeface="Lato Light" panose="020F0502020204030203" pitchFamily="34" charset="0"/>
                  <a:cs typeface="Mukta ExtraLight" panose="020B0000000000000000" pitchFamily="34" charset="77"/>
                </a:rPr>
                <a:t>dictas</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conceptam</a:t>
              </a:r>
              <a:r>
                <a:rPr lang="en-GB" sz="1050" dirty="0">
                  <a:solidFill>
                    <a:schemeClr val="bg1"/>
                  </a:solidFill>
                  <a:latin typeface="+mn-lt"/>
                  <a:ea typeface="Lato Light" panose="020F0502020204030203" pitchFamily="34" charset="0"/>
                  <a:cs typeface="Mukta ExtraLight" panose="020B0000000000000000" pitchFamily="34" charset="77"/>
                </a:rPr>
                <a:t>. </a:t>
              </a:r>
              <a:r>
                <a:rPr lang="pt-BR" sz="105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sp>
          <p:nvSpPr>
            <p:cNvPr id="43" name="Subtitle 2">
              <a:extLst>
                <a:ext uri="{FF2B5EF4-FFF2-40B4-BE49-F238E27FC236}">
                  <a16:creationId xmlns:a16="http://schemas.microsoft.com/office/drawing/2014/main" id="{3687185B-3CB3-49D9-8BAA-ACDDD6F5EEBA}"/>
                </a:ext>
              </a:extLst>
            </p:cNvPr>
            <p:cNvSpPr txBox="1">
              <a:spLocks/>
            </p:cNvSpPr>
            <p:nvPr/>
          </p:nvSpPr>
          <p:spPr>
            <a:xfrm>
              <a:off x="1925999" y="3604290"/>
              <a:ext cx="6361115" cy="314211"/>
            </a:xfrm>
            <a:prstGeom prst="rect">
              <a:avLst/>
            </a:prstGeom>
          </p:spPr>
          <p:txBody>
            <a:bodyPr vert="horz" wrap="square" lIns="36005" tIns="18002" rIns="36005" bIns="18002"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50" dirty="0">
                  <a:solidFill>
                    <a:schemeClr val="bg1"/>
                  </a:solidFill>
                  <a:latin typeface="+mn-lt"/>
                  <a:ea typeface="Lato Light" panose="020F0502020204030203" pitchFamily="34" charset="0"/>
                  <a:cs typeface="Mukta ExtraLight" panose="020B0000000000000000" pitchFamily="34" charset="77"/>
                </a:rPr>
                <a:t>Lorem ipsum </a:t>
              </a:r>
              <a:r>
                <a:rPr lang="en-GB" sz="1050" dirty="0" err="1">
                  <a:solidFill>
                    <a:schemeClr val="bg1"/>
                  </a:solidFill>
                  <a:latin typeface="+mn-lt"/>
                  <a:ea typeface="Lato Light" panose="020F0502020204030203" pitchFamily="34" charset="0"/>
                  <a:cs typeface="Mukta ExtraLight" panose="020B0000000000000000" pitchFamily="34" charset="77"/>
                </a:rPr>
                <a:t>dolor</a:t>
              </a:r>
              <a:r>
                <a:rPr lang="en-GB" sz="1050" dirty="0">
                  <a:solidFill>
                    <a:schemeClr val="bg1"/>
                  </a:solidFill>
                  <a:latin typeface="+mn-lt"/>
                  <a:ea typeface="Lato Light" panose="020F0502020204030203" pitchFamily="34" charset="0"/>
                  <a:cs typeface="Mukta ExtraLight" panose="020B0000000000000000" pitchFamily="34" charset="77"/>
                </a:rPr>
                <a:t> sit </a:t>
              </a:r>
              <a:r>
                <a:rPr lang="en-GB" sz="1050" dirty="0" err="1">
                  <a:solidFill>
                    <a:schemeClr val="bg1"/>
                  </a:solidFill>
                  <a:latin typeface="+mn-lt"/>
                  <a:ea typeface="Lato Light" panose="020F0502020204030203" pitchFamily="34" charset="0"/>
                  <a:cs typeface="Mukta ExtraLight" panose="020B0000000000000000" pitchFamily="34" charset="77"/>
                </a:rPr>
                <a:t>amet</a:t>
              </a:r>
              <a:r>
                <a:rPr lang="en-GB" sz="1050" dirty="0">
                  <a:solidFill>
                    <a:schemeClr val="bg1"/>
                  </a:solidFill>
                  <a:latin typeface="+mn-lt"/>
                  <a:ea typeface="Lato Light" panose="020F0502020204030203" pitchFamily="34" charset="0"/>
                  <a:cs typeface="Mukta ExtraLight" panose="020B0000000000000000" pitchFamily="34" charset="77"/>
                </a:rPr>
                <a:t>, cum modo </a:t>
              </a:r>
              <a:r>
                <a:rPr lang="en-GB" sz="1050" dirty="0" err="1">
                  <a:solidFill>
                    <a:schemeClr val="bg1"/>
                  </a:solidFill>
                  <a:latin typeface="+mn-lt"/>
                  <a:ea typeface="Lato Light" panose="020F0502020204030203" pitchFamily="34" charset="0"/>
                  <a:cs typeface="Mukta ExtraLight" panose="020B0000000000000000" pitchFamily="34" charset="77"/>
                </a:rPr>
                <a:t>comprehensam</a:t>
              </a:r>
              <a:r>
                <a:rPr lang="en-GB" sz="1050" dirty="0">
                  <a:solidFill>
                    <a:schemeClr val="bg1"/>
                  </a:solidFill>
                  <a:latin typeface="+mn-lt"/>
                  <a:ea typeface="Lato Light" panose="020F0502020204030203" pitchFamily="34" charset="0"/>
                  <a:cs typeface="Mukta ExtraLight" panose="020B0000000000000000" pitchFamily="34" charset="77"/>
                </a:rPr>
                <a:t> in. </a:t>
              </a:r>
              <a:r>
                <a:rPr lang="en-GB" sz="1050" dirty="0" err="1">
                  <a:solidFill>
                    <a:schemeClr val="bg1"/>
                  </a:solidFill>
                  <a:latin typeface="+mn-lt"/>
                  <a:ea typeface="Lato Light" panose="020F0502020204030203" pitchFamily="34" charset="0"/>
                  <a:cs typeface="Mukta ExtraLight" panose="020B0000000000000000" pitchFamily="34" charset="77"/>
                </a:rPr>
                <a:t>Sed</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nibh</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theophrastus</a:t>
              </a:r>
              <a:r>
                <a:rPr lang="en-GB" sz="1050" dirty="0">
                  <a:solidFill>
                    <a:schemeClr val="bg1"/>
                  </a:solidFill>
                  <a:latin typeface="+mn-lt"/>
                  <a:ea typeface="Lato Light" panose="020F0502020204030203" pitchFamily="34" charset="0"/>
                  <a:cs typeface="Mukta ExtraLight" panose="020B0000000000000000" pitchFamily="34" charset="77"/>
                </a:rPr>
                <a:t> in, ex </a:t>
              </a:r>
              <a:r>
                <a:rPr lang="en-GB" sz="1050" dirty="0" err="1">
                  <a:solidFill>
                    <a:schemeClr val="bg1"/>
                  </a:solidFill>
                  <a:latin typeface="+mn-lt"/>
                  <a:ea typeface="Lato Light" panose="020F0502020204030203" pitchFamily="34" charset="0"/>
                  <a:cs typeface="Mukta ExtraLight" panose="020B0000000000000000" pitchFamily="34" charset="77"/>
                </a:rPr>
                <a:t>dictas</a:t>
              </a:r>
              <a:r>
                <a:rPr lang="en-GB" sz="1050" dirty="0">
                  <a:solidFill>
                    <a:schemeClr val="bg1"/>
                  </a:solidFill>
                  <a:latin typeface="+mn-lt"/>
                  <a:ea typeface="Lato Light" panose="020F0502020204030203" pitchFamily="34" charset="0"/>
                  <a:cs typeface="Mukta ExtraLight" panose="020B0000000000000000" pitchFamily="34" charset="77"/>
                </a:rPr>
                <a:t> </a:t>
              </a:r>
              <a:r>
                <a:rPr lang="en-GB" sz="1050" dirty="0" err="1">
                  <a:solidFill>
                    <a:schemeClr val="bg1"/>
                  </a:solidFill>
                  <a:latin typeface="+mn-lt"/>
                  <a:ea typeface="Lato Light" panose="020F0502020204030203" pitchFamily="34" charset="0"/>
                  <a:cs typeface="Mukta ExtraLight" panose="020B0000000000000000" pitchFamily="34" charset="77"/>
                </a:rPr>
                <a:t>conceptam</a:t>
              </a:r>
              <a:r>
                <a:rPr lang="en-GB" sz="1050" dirty="0">
                  <a:solidFill>
                    <a:schemeClr val="bg1"/>
                  </a:solidFill>
                  <a:latin typeface="+mn-lt"/>
                  <a:ea typeface="Lato Light" panose="020F0502020204030203" pitchFamily="34" charset="0"/>
                  <a:cs typeface="Mukta ExtraLight" panose="020B0000000000000000" pitchFamily="34" charset="77"/>
                </a:rPr>
                <a:t>. </a:t>
              </a:r>
              <a:r>
                <a:rPr lang="pt-BR" sz="1050" dirty="0">
                  <a:solidFill>
                    <a:schemeClr val="bg1"/>
                  </a:solidFill>
                  <a:latin typeface="+mn-lt"/>
                  <a:ea typeface="Lato Light" panose="020F0502020204030203" pitchFamily="34" charset="0"/>
                  <a:cs typeface="Mukta ExtraLight" panose="020B0000000000000000" pitchFamily="34" charset="77"/>
                </a:rPr>
                <a:t>Lorem ipsum dolor sit amet, cum modo comprehensam in.</a:t>
              </a:r>
              <a:endParaRPr lang="en-US" sz="1050" dirty="0">
                <a:solidFill>
                  <a:schemeClr val="bg1"/>
                </a:solidFill>
                <a:latin typeface="+mn-lt"/>
                <a:ea typeface="Lato Light" panose="020F0502020204030203" pitchFamily="34" charset="0"/>
                <a:cs typeface="Mukta ExtraLight" panose="020B0000000000000000" pitchFamily="34" charset="77"/>
              </a:endParaRPr>
            </a:p>
          </p:txBody>
        </p:sp>
      </p:grpSp>
    </p:spTree>
    <p:extLst>
      <p:ext uri="{BB962C8B-B14F-4D97-AF65-F5344CB8AC3E}">
        <p14:creationId xmlns:p14="http://schemas.microsoft.com/office/powerpoint/2010/main" val="188113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value chain, business, startup, presentation, infographics, free, editable template, template, pitch, graphs, charts, diagrams, tables, data, slides, layout, concept, idea, inspiration, download, Google Slides"/>
  <p:tag name="DESCRIPTION" val="Illustrate the set of activities that your business performs in order to deliver a valuable product or service by using an editable diagram from the Value Chain presentation template."/>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1503</Words>
  <Application>Microsoft Office PowerPoint</Application>
  <PresentationFormat>Widescreen</PresentationFormat>
  <Paragraphs>314</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Bahnschrift</vt:lpstr>
      <vt:lpstr>Bahnschrift SemiBold</vt:lpstr>
      <vt:lpstr>Calibri</vt:lpstr>
      <vt:lpstr>Lato Light</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Aerospace Value Chain Analysis</vt:lpstr>
      <vt:lpstr>PowerPoint Presentation</vt:lpstr>
      <vt:lpstr>PowerPoint Presentation</vt:lpstr>
      <vt:lpstr>PowerPoint Presentation</vt:lpstr>
      <vt:lpstr>Pharma Example Value Chain</vt:lpstr>
      <vt:lpstr>PowerPoint Presentation</vt:lpstr>
      <vt:lpstr>PowerPoint Presentation</vt:lpstr>
      <vt:lpstr>PowerPoint Presentation</vt:lpstr>
      <vt:lpstr>Energy Management Value Chain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261</cp:revision>
  <dcterms:created xsi:type="dcterms:W3CDTF">2020-04-19T22:46:17Z</dcterms:created>
  <dcterms:modified xsi:type="dcterms:W3CDTF">2020-05-15T13:15:07Z</dcterms:modified>
  <cp:category>Products and Services</cp:category>
</cp:coreProperties>
</file>