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7"/>
  </p:notesMasterIdLst>
  <p:sldIdLst>
    <p:sldId id="277" r:id="rId2"/>
    <p:sldId id="278" r:id="rId3"/>
    <p:sldId id="279" r:id="rId4"/>
    <p:sldId id="256" r:id="rId5"/>
    <p:sldId id="289" r:id="rId6"/>
    <p:sldId id="285" r:id="rId7"/>
    <p:sldId id="287" r:id="rId8"/>
    <p:sldId id="283" r:id="rId9"/>
    <p:sldId id="290" r:id="rId10"/>
    <p:sldId id="284" r:id="rId11"/>
    <p:sldId id="286" r:id="rId12"/>
    <p:sldId id="291" r:id="rId13"/>
    <p:sldId id="288" r:id="rId14"/>
    <p:sldId id="281" r:id="rId15"/>
    <p:sldId id="282"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1927D0-5B0E-4BB0-B8BD-8C30B675A9B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BEC02EE-ECA8-43D5-9E7A-1F3CCC56EF5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FD83E2F-1F10-4F25-8331-5B8D72377C54}"/>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8E5DD090-EAA2-424E-BF5E-F2783075810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07B0233-162F-4B91-9D91-F980BFF01AC9}"/>
              </a:ext>
            </a:extLst>
          </p:cNvPr>
          <p:cNvSpPr>
            <a:spLocks noGrp="1"/>
          </p:cNvSpPr>
          <p:nvPr>
            <p:ph type="body" sz="quarter" idx="13"/>
          </p:nvPr>
        </p:nvSpPr>
        <p:spPr/>
        <p:txBody>
          <a:bodyPr/>
          <a:lstStyle/>
          <a:p>
            <a:endParaRPr lang="en-ZA"/>
          </a:p>
        </p:txBody>
      </p:sp>
      <p:sp>
        <p:nvSpPr>
          <p:cNvPr id="8" name="TextBox 7">
            <a:extLst>
              <a:ext uri="{FF2B5EF4-FFF2-40B4-BE49-F238E27FC236}">
                <a16:creationId xmlns:a16="http://schemas.microsoft.com/office/drawing/2014/main" id="{19E24F06-4C1F-4978-8ACE-0E94447101E3}"/>
              </a:ext>
            </a:extLst>
          </p:cNvPr>
          <p:cNvSpPr txBox="1"/>
          <p:nvPr/>
        </p:nvSpPr>
        <p:spPr>
          <a:xfrm>
            <a:off x="5825996" y="3340581"/>
            <a:ext cx="1491114" cy="338554"/>
          </a:xfrm>
          <a:prstGeom prst="rect">
            <a:avLst/>
          </a:prstGeom>
          <a:noFill/>
        </p:spPr>
        <p:txBody>
          <a:bodyPr wrap="none" rtlCol="0" anchor="ctr">
            <a:spAutoFit/>
          </a:bodyPr>
          <a:lstStyle/>
          <a:p>
            <a:pPr algn="ctr"/>
            <a:r>
              <a:rPr lang="en-US" sz="1600" b="1" dirty="0">
                <a:solidFill>
                  <a:schemeClr val="tx2"/>
                </a:solidFill>
                <a:ea typeface="Lato" panose="020F0502020204030203" pitchFamily="34" charset="0"/>
                <a:cs typeface="Poppins" pitchFamily="2" charset="77"/>
              </a:rPr>
              <a:t>DISTRIBUTION</a:t>
            </a:r>
          </a:p>
        </p:txBody>
      </p:sp>
      <p:sp>
        <p:nvSpPr>
          <p:cNvPr id="9" name="TextBox 8">
            <a:extLst>
              <a:ext uri="{FF2B5EF4-FFF2-40B4-BE49-F238E27FC236}">
                <a16:creationId xmlns:a16="http://schemas.microsoft.com/office/drawing/2014/main" id="{5BFB0675-F5BD-4332-BE20-56FF0AE6175F}"/>
              </a:ext>
            </a:extLst>
          </p:cNvPr>
          <p:cNvSpPr txBox="1"/>
          <p:nvPr/>
        </p:nvSpPr>
        <p:spPr>
          <a:xfrm>
            <a:off x="2763738" y="3340581"/>
            <a:ext cx="1132041" cy="338554"/>
          </a:xfrm>
          <a:prstGeom prst="rect">
            <a:avLst/>
          </a:prstGeom>
          <a:noFill/>
        </p:spPr>
        <p:txBody>
          <a:bodyPr wrap="none" rtlCol="0" anchor="ctr">
            <a:spAutoFit/>
          </a:bodyPr>
          <a:lstStyle/>
          <a:p>
            <a:pPr algn="ctr"/>
            <a:r>
              <a:rPr lang="en-US" sz="1600" b="1" dirty="0">
                <a:solidFill>
                  <a:schemeClr val="tx2"/>
                </a:solidFill>
                <a:ea typeface="Lato" panose="020F0502020204030203" pitchFamily="34" charset="0"/>
                <a:cs typeface="Poppins" pitchFamily="2" charset="77"/>
              </a:rPr>
              <a:t>SUPPLIER</a:t>
            </a:r>
          </a:p>
        </p:txBody>
      </p:sp>
      <p:sp>
        <p:nvSpPr>
          <p:cNvPr id="11" name="TextBox 10">
            <a:extLst>
              <a:ext uri="{FF2B5EF4-FFF2-40B4-BE49-F238E27FC236}">
                <a16:creationId xmlns:a16="http://schemas.microsoft.com/office/drawing/2014/main" id="{3EF86A8E-D391-4E60-A5D7-368997DF2E04}"/>
              </a:ext>
            </a:extLst>
          </p:cNvPr>
          <p:cNvSpPr txBox="1"/>
          <p:nvPr/>
        </p:nvSpPr>
        <p:spPr>
          <a:xfrm>
            <a:off x="4254347" y="5354636"/>
            <a:ext cx="1027845" cy="338554"/>
          </a:xfrm>
          <a:prstGeom prst="rect">
            <a:avLst/>
          </a:prstGeom>
          <a:noFill/>
        </p:spPr>
        <p:txBody>
          <a:bodyPr wrap="none" rtlCol="0" anchor="ctr">
            <a:spAutoFit/>
          </a:bodyPr>
          <a:lstStyle/>
          <a:p>
            <a:pPr algn="ctr"/>
            <a:r>
              <a:rPr lang="en-US" sz="1600" b="1" dirty="0">
                <a:solidFill>
                  <a:schemeClr val="tx2"/>
                </a:solidFill>
                <a:ea typeface="Lato" panose="020F0502020204030203" pitchFamily="34" charset="0"/>
                <a:cs typeface="Poppins" pitchFamily="2" charset="77"/>
              </a:rPr>
              <a:t>FACTORY</a:t>
            </a:r>
          </a:p>
        </p:txBody>
      </p:sp>
      <p:sp>
        <p:nvSpPr>
          <p:cNvPr id="13" name="TextBox 12">
            <a:extLst>
              <a:ext uri="{FF2B5EF4-FFF2-40B4-BE49-F238E27FC236}">
                <a16:creationId xmlns:a16="http://schemas.microsoft.com/office/drawing/2014/main" id="{A5B785AC-CE54-4C19-998B-67ED37A46E5E}"/>
              </a:ext>
            </a:extLst>
          </p:cNvPr>
          <p:cNvSpPr txBox="1"/>
          <p:nvPr/>
        </p:nvSpPr>
        <p:spPr>
          <a:xfrm>
            <a:off x="7658771" y="5354149"/>
            <a:ext cx="846707" cy="338554"/>
          </a:xfrm>
          <a:prstGeom prst="rect">
            <a:avLst/>
          </a:prstGeom>
          <a:noFill/>
        </p:spPr>
        <p:txBody>
          <a:bodyPr wrap="none" rtlCol="0" anchor="ctr">
            <a:spAutoFit/>
          </a:bodyPr>
          <a:lstStyle/>
          <a:p>
            <a:pPr algn="ctr"/>
            <a:r>
              <a:rPr lang="en-US" sz="1600" b="1" dirty="0">
                <a:solidFill>
                  <a:schemeClr val="tx2"/>
                </a:solidFill>
                <a:ea typeface="Lato" panose="020F0502020204030203" pitchFamily="34" charset="0"/>
                <a:cs typeface="Poppins" pitchFamily="2" charset="77"/>
              </a:rPr>
              <a:t>RETAIL</a:t>
            </a:r>
          </a:p>
        </p:txBody>
      </p:sp>
      <p:sp>
        <p:nvSpPr>
          <p:cNvPr id="15" name="TextBox 14">
            <a:extLst>
              <a:ext uri="{FF2B5EF4-FFF2-40B4-BE49-F238E27FC236}">
                <a16:creationId xmlns:a16="http://schemas.microsoft.com/office/drawing/2014/main" id="{F1E5A60A-C47F-45DE-AB45-DD74127123DA}"/>
              </a:ext>
            </a:extLst>
          </p:cNvPr>
          <p:cNvSpPr txBox="1"/>
          <p:nvPr/>
        </p:nvSpPr>
        <p:spPr>
          <a:xfrm>
            <a:off x="9214999" y="3340581"/>
            <a:ext cx="1266693" cy="338554"/>
          </a:xfrm>
          <a:prstGeom prst="rect">
            <a:avLst/>
          </a:prstGeom>
          <a:noFill/>
        </p:spPr>
        <p:txBody>
          <a:bodyPr wrap="none" rtlCol="0" anchor="ctr">
            <a:spAutoFit/>
          </a:bodyPr>
          <a:lstStyle/>
          <a:p>
            <a:pPr algn="ctr"/>
            <a:r>
              <a:rPr lang="en-US" sz="1600" b="1" dirty="0">
                <a:solidFill>
                  <a:schemeClr val="tx2"/>
                </a:solidFill>
                <a:ea typeface="Lato" panose="020F0502020204030203" pitchFamily="34" charset="0"/>
                <a:cs typeface="Poppins" pitchFamily="2" charset="77"/>
              </a:rPr>
              <a:t>CONSUMER</a:t>
            </a:r>
          </a:p>
        </p:txBody>
      </p:sp>
      <p:sp>
        <p:nvSpPr>
          <p:cNvPr id="18" name="TextBox 17">
            <a:extLst>
              <a:ext uri="{FF2B5EF4-FFF2-40B4-BE49-F238E27FC236}">
                <a16:creationId xmlns:a16="http://schemas.microsoft.com/office/drawing/2014/main" id="{EB2FC24A-69AB-4F47-9535-B6679096C7A0}"/>
              </a:ext>
            </a:extLst>
          </p:cNvPr>
          <p:cNvSpPr txBox="1"/>
          <p:nvPr/>
        </p:nvSpPr>
        <p:spPr>
          <a:xfrm>
            <a:off x="806740" y="5354149"/>
            <a:ext cx="1614546" cy="338554"/>
          </a:xfrm>
          <a:prstGeom prst="rect">
            <a:avLst/>
          </a:prstGeom>
          <a:noFill/>
        </p:spPr>
        <p:txBody>
          <a:bodyPr wrap="none" rtlCol="0" anchor="ctr">
            <a:spAutoFit/>
          </a:bodyPr>
          <a:lstStyle/>
          <a:p>
            <a:pPr algn="ctr"/>
            <a:r>
              <a:rPr lang="en-US" sz="1600" b="1" dirty="0">
                <a:solidFill>
                  <a:schemeClr val="tx2"/>
                </a:solidFill>
                <a:ea typeface="Lato" panose="020F0502020204030203" pitchFamily="34" charset="0"/>
                <a:cs typeface="Poppins" pitchFamily="2" charset="77"/>
              </a:rPr>
              <a:t>RAW MATERIAL</a:t>
            </a:r>
          </a:p>
        </p:txBody>
      </p:sp>
      <p:sp>
        <p:nvSpPr>
          <p:cNvPr id="20" name="Bent Arrow 21">
            <a:extLst>
              <a:ext uri="{FF2B5EF4-FFF2-40B4-BE49-F238E27FC236}">
                <a16:creationId xmlns:a16="http://schemas.microsoft.com/office/drawing/2014/main" id="{54247BF3-8B81-4498-AAC0-D480FE15B3FC}"/>
              </a:ext>
            </a:extLst>
          </p:cNvPr>
          <p:cNvSpPr/>
          <p:nvPr/>
        </p:nvSpPr>
        <p:spPr>
          <a:xfrm rot="16200000" flipH="1" flipV="1">
            <a:off x="4413549" y="2700548"/>
            <a:ext cx="787034" cy="829749"/>
          </a:xfrm>
          <a:prstGeom prst="bentArrow">
            <a:avLst>
              <a:gd name="adj1" fmla="val 20731"/>
              <a:gd name="adj2" fmla="val 25000"/>
              <a:gd name="adj3" fmla="val 25000"/>
              <a:gd name="adj4"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Bent Arrow 23">
            <a:extLst>
              <a:ext uri="{FF2B5EF4-FFF2-40B4-BE49-F238E27FC236}">
                <a16:creationId xmlns:a16="http://schemas.microsoft.com/office/drawing/2014/main" id="{ADDCE064-D5A1-41BC-8A11-1054BB4CB2CD}"/>
              </a:ext>
            </a:extLst>
          </p:cNvPr>
          <p:cNvSpPr/>
          <p:nvPr/>
        </p:nvSpPr>
        <p:spPr>
          <a:xfrm rot="16200000" flipV="1">
            <a:off x="6049090" y="4147198"/>
            <a:ext cx="788872" cy="829749"/>
          </a:xfrm>
          <a:prstGeom prst="bentArrow">
            <a:avLst>
              <a:gd name="adj1" fmla="val 20731"/>
              <a:gd name="adj2" fmla="val 25000"/>
              <a:gd name="adj3" fmla="val 25000"/>
              <a:gd name="adj4"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Bent Arrow 25">
            <a:extLst>
              <a:ext uri="{FF2B5EF4-FFF2-40B4-BE49-F238E27FC236}">
                <a16:creationId xmlns:a16="http://schemas.microsoft.com/office/drawing/2014/main" id="{15EFE4D5-AFF9-46C6-8856-DF162EA6986B}"/>
              </a:ext>
            </a:extLst>
          </p:cNvPr>
          <p:cNvSpPr/>
          <p:nvPr/>
        </p:nvSpPr>
        <p:spPr>
          <a:xfrm rot="16200000" flipV="1">
            <a:off x="2935323" y="4147198"/>
            <a:ext cx="788872" cy="829749"/>
          </a:xfrm>
          <a:prstGeom prst="bentArrow">
            <a:avLst>
              <a:gd name="adj1" fmla="val 20731"/>
              <a:gd name="adj2" fmla="val 25000"/>
              <a:gd name="adj3" fmla="val 25000"/>
              <a:gd name="adj4"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Bent Arrow 26">
            <a:extLst>
              <a:ext uri="{FF2B5EF4-FFF2-40B4-BE49-F238E27FC236}">
                <a16:creationId xmlns:a16="http://schemas.microsoft.com/office/drawing/2014/main" id="{B1EF7A78-17E8-48EE-9ACA-C1C81F23751A}"/>
              </a:ext>
            </a:extLst>
          </p:cNvPr>
          <p:cNvSpPr/>
          <p:nvPr/>
        </p:nvSpPr>
        <p:spPr>
          <a:xfrm rot="16200000" flipV="1">
            <a:off x="9190952" y="4147199"/>
            <a:ext cx="788872" cy="829749"/>
          </a:xfrm>
          <a:prstGeom prst="bentArrow">
            <a:avLst>
              <a:gd name="adj1" fmla="val 20731"/>
              <a:gd name="adj2" fmla="val 25000"/>
              <a:gd name="adj3" fmla="val 25000"/>
              <a:gd name="adj4"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Bent Arrow 27">
            <a:extLst>
              <a:ext uri="{FF2B5EF4-FFF2-40B4-BE49-F238E27FC236}">
                <a16:creationId xmlns:a16="http://schemas.microsoft.com/office/drawing/2014/main" id="{273C36DA-6F72-4F37-97DA-FC1B1B9857A5}"/>
              </a:ext>
            </a:extLst>
          </p:cNvPr>
          <p:cNvSpPr/>
          <p:nvPr/>
        </p:nvSpPr>
        <p:spPr>
          <a:xfrm rot="16200000" flipH="1" flipV="1">
            <a:off x="7688608" y="2700548"/>
            <a:ext cx="787034" cy="829749"/>
          </a:xfrm>
          <a:prstGeom prst="bentArrow">
            <a:avLst>
              <a:gd name="adj1" fmla="val 20731"/>
              <a:gd name="adj2" fmla="val 25000"/>
              <a:gd name="adj3" fmla="val 25000"/>
              <a:gd name="adj4"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27" name="Graphic 26" descr="Store">
            <a:extLst>
              <a:ext uri="{FF2B5EF4-FFF2-40B4-BE49-F238E27FC236}">
                <a16:creationId xmlns:a16="http://schemas.microsoft.com/office/drawing/2014/main" id="{D149A5F2-2A50-462B-A9D8-B368D589AB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8900" y="3921818"/>
            <a:ext cx="1491114" cy="1491114"/>
          </a:xfrm>
          <a:prstGeom prst="rect">
            <a:avLst/>
          </a:prstGeom>
        </p:spPr>
      </p:pic>
      <p:pic>
        <p:nvPicPr>
          <p:cNvPr id="29" name="Graphic 28" descr="City">
            <a:extLst>
              <a:ext uri="{FF2B5EF4-FFF2-40B4-BE49-F238E27FC236}">
                <a16:creationId xmlns:a16="http://schemas.microsoft.com/office/drawing/2014/main" id="{AFA93D67-406C-4039-AE38-9FA9BDD903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86650" y="2014088"/>
            <a:ext cx="1491114" cy="1491114"/>
          </a:xfrm>
          <a:prstGeom prst="rect">
            <a:avLst/>
          </a:prstGeom>
        </p:spPr>
      </p:pic>
      <p:pic>
        <p:nvPicPr>
          <p:cNvPr id="31" name="Graphic 30" descr="Factory">
            <a:extLst>
              <a:ext uri="{FF2B5EF4-FFF2-40B4-BE49-F238E27FC236}">
                <a16:creationId xmlns:a16="http://schemas.microsoft.com/office/drawing/2014/main" id="{158132D1-E804-42C8-9008-C3981F2577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22712" y="3914785"/>
            <a:ext cx="1491114" cy="1491114"/>
          </a:xfrm>
          <a:prstGeom prst="rect">
            <a:avLst/>
          </a:prstGeom>
        </p:spPr>
      </p:pic>
      <p:pic>
        <p:nvPicPr>
          <p:cNvPr id="33" name="Graphic 32" descr="Open hand with plant">
            <a:extLst>
              <a:ext uri="{FF2B5EF4-FFF2-40B4-BE49-F238E27FC236}">
                <a16:creationId xmlns:a16="http://schemas.microsoft.com/office/drawing/2014/main" id="{CAE3D11A-D85E-4963-844A-080861C390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9686" y="4013970"/>
            <a:ext cx="1491114" cy="1491114"/>
          </a:xfrm>
          <a:prstGeom prst="rect">
            <a:avLst/>
          </a:prstGeom>
        </p:spPr>
      </p:pic>
      <p:pic>
        <p:nvPicPr>
          <p:cNvPr id="35" name="Graphic 34" descr="Group">
            <a:extLst>
              <a:ext uri="{FF2B5EF4-FFF2-40B4-BE49-F238E27FC236}">
                <a16:creationId xmlns:a16="http://schemas.microsoft.com/office/drawing/2014/main" id="{FD112B61-1ADB-461F-AB54-74C905477A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02788" y="2014088"/>
            <a:ext cx="1491114" cy="1491114"/>
          </a:xfrm>
          <a:prstGeom prst="rect">
            <a:avLst/>
          </a:prstGeom>
        </p:spPr>
      </p:pic>
      <p:pic>
        <p:nvPicPr>
          <p:cNvPr id="37" name="Graphic 36" descr="Truck">
            <a:extLst>
              <a:ext uri="{FF2B5EF4-FFF2-40B4-BE49-F238E27FC236}">
                <a16:creationId xmlns:a16="http://schemas.microsoft.com/office/drawing/2014/main" id="{420C694F-10C1-4E53-815E-E57357EEC2B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06133" y="2076609"/>
            <a:ext cx="1491114" cy="1491114"/>
          </a:xfrm>
          <a:prstGeom prst="rect">
            <a:avLst/>
          </a:prstGeom>
        </p:spPr>
      </p:pic>
    </p:spTree>
    <p:extLst>
      <p:ext uri="{BB962C8B-B14F-4D97-AF65-F5344CB8AC3E}">
        <p14:creationId xmlns:p14="http://schemas.microsoft.com/office/powerpoint/2010/main" val="36199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B8E0E-EC0A-4C27-AE84-5BC50DF747E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D24C525-CB4C-4E15-9B54-90513759683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528B537-B7D5-4165-B464-4FBC7584255B}"/>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FEF7E428-AC6F-4E9F-9844-E0AE357F621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38E34DD-C876-4FED-9921-B20BE9C04910}"/>
              </a:ext>
            </a:extLst>
          </p:cNvPr>
          <p:cNvSpPr>
            <a:spLocks noGrp="1"/>
          </p:cNvSpPr>
          <p:nvPr>
            <p:ph type="body" sz="quarter" idx="13"/>
          </p:nvPr>
        </p:nvSpPr>
        <p:spPr/>
        <p:txBody>
          <a:bodyPr/>
          <a:lstStyle/>
          <a:p>
            <a:endParaRPr lang="en-ZA"/>
          </a:p>
        </p:txBody>
      </p:sp>
      <p:grpSp>
        <p:nvGrpSpPr>
          <p:cNvPr id="27" name="Group 26">
            <a:extLst>
              <a:ext uri="{FF2B5EF4-FFF2-40B4-BE49-F238E27FC236}">
                <a16:creationId xmlns:a16="http://schemas.microsoft.com/office/drawing/2014/main" id="{AEB90629-62E1-40A8-84D5-7EE584BDCF9D}"/>
              </a:ext>
            </a:extLst>
          </p:cNvPr>
          <p:cNvGrpSpPr/>
          <p:nvPr/>
        </p:nvGrpSpPr>
        <p:grpSpPr>
          <a:xfrm>
            <a:off x="2758707" y="1757006"/>
            <a:ext cx="6047836" cy="4441078"/>
            <a:chOff x="3205021" y="2052542"/>
            <a:chExt cx="4981313" cy="3657903"/>
          </a:xfrm>
        </p:grpSpPr>
        <p:sp>
          <p:nvSpPr>
            <p:cNvPr id="7" name="Diagonal Stripe 6">
              <a:extLst>
                <a:ext uri="{FF2B5EF4-FFF2-40B4-BE49-F238E27FC236}">
                  <a16:creationId xmlns:a16="http://schemas.microsoft.com/office/drawing/2014/main" id="{62901F8B-0F55-4027-B49D-6419190129B3}"/>
                </a:ext>
              </a:extLst>
            </p:cNvPr>
            <p:cNvSpPr/>
            <p:nvPr/>
          </p:nvSpPr>
          <p:spPr>
            <a:xfrm rot="9900000">
              <a:off x="3205021" y="2052542"/>
              <a:ext cx="2911425" cy="2911425"/>
            </a:xfrm>
            <a:prstGeom prst="diagStripe">
              <a:avLst>
                <a:gd name="adj" fmla="val 8609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8" name="Diagonal Stripe 7">
              <a:extLst>
                <a:ext uri="{FF2B5EF4-FFF2-40B4-BE49-F238E27FC236}">
                  <a16:creationId xmlns:a16="http://schemas.microsoft.com/office/drawing/2014/main" id="{0E8343F5-ED11-4CE4-848A-8804B6A07D34}"/>
                </a:ext>
              </a:extLst>
            </p:cNvPr>
            <p:cNvSpPr/>
            <p:nvPr/>
          </p:nvSpPr>
          <p:spPr>
            <a:xfrm rot="17100000">
              <a:off x="5274909" y="2052543"/>
              <a:ext cx="2911425" cy="2911425"/>
            </a:xfrm>
            <a:prstGeom prst="diagStripe">
              <a:avLst>
                <a:gd name="adj" fmla="val 859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9" name="Oval 8">
              <a:extLst>
                <a:ext uri="{FF2B5EF4-FFF2-40B4-BE49-F238E27FC236}">
                  <a16:creationId xmlns:a16="http://schemas.microsoft.com/office/drawing/2014/main" id="{880D4AF5-61E2-4111-B3F2-F83FC58296A8}"/>
                </a:ext>
              </a:extLst>
            </p:cNvPr>
            <p:cNvSpPr/>
            <p:nvPr/>
          </p:nvSpPr>
          <p:spPr>
            <a:xfrm>
              <a:off x="4145467" y="2783984"/>
              <a:ext cx="1923503" cy="1923503"/>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0" name="Oval 9">
              <a:extLst>
                <a:ext uri="{FF2B5EF4-FFF2-40B4-BE49-F238E27FC236}">
                  <a16:creationId xmlns:a16="http://schemas.microsoft.com/office/drawing/2014/main" id="{E10F2E66-94D2-4D27-B863-4151F90A5420}"/>
                </a:ext>
              </a:extLst>
            </p:cNvPr>
            <p:cNvSpPr/>
            <p:nvPr/>
          </p:nvSpPr>
          <p:spPr>
            <a:xfrm>
              <a:off x="5332276" y="2783984"/>
              <a:ext cx="1923503" cy="1923503"/>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 name="Oval 10">
              <a:extLst>
                <a:ext uri="{FF2B5EF4-FFF2-40B4-BE49-F238E27FC236}">
                  <a16:creationId xmlns:a16="http://schemas.microsoft.com/office/drawing/2014/main" id="{1BBD50FD-3B29-4CD5-AF15-550CCBAC4C6C}"/>
                </a:ext>
              </a:extLst>
            </p:cNvPr>
            <p:cNvSpPr/>
            <p:nvPr/>
          </p:nvSpPr>
          <p:spPr>
            <a:xfrm>
              <a:off x="4733842" y="3786942"/>
              <a:ext cx="1923503" cy="192350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 name="TextBox 11">
              <a:extLst>
                <a:ext uri="{FF2B5EF4-FFF2-40B4-BE49-F238E27FC236}">
                  <a16:creationId xmlns:a16="http://schemas.microsoft.com/office/drawing/2014/main" id="{6F3094E6-8B71-42F1-AAE6-35664F9066FA}"/>
                </a:ext>
              </a:extLst>
            </p:cNvPr>
            <p:cNvSpPr txBox="1"/>
            <p:nvPr/>
          </p:nvSpPr>
          <p:spPr>
            <a:xfrm>
              <a:off x="5102162" y="5008831"/>
              <a:ext cx="1183269" cy="278851"/>
            </a:xfrm>
            <a:prstGeom prst="rect">
              <a:avLst/>
            </a:prstGeom>
            <a:noFill/>
          </p:spPr>
          <p:txBody>
            <a:bodyPr wrap="none" rtlCol="0" anchor="ctr">
              <a:spAutoFit/>
            </a:bodyPr>
            <a:lstStyle/>
            <a:p>
              <a:pPr algn="ctr"/>
              <a:r>
                <a:rPr lang="en-US" sz="1600" b="1" dirty="0">
                  <a:solidFill>
                    <a:schemeClr val="bg1"/>
                  </a:solidFill>
                  <a:cs typeface="Poppins" pitchFamily="2" charset="77"/>
                </a:rPr>
                <a:t>TECHNOLOGY</a:t>
              </a:r>
            </a:p>
          </p:txBody>
        </p:sp>
        <p:sp>
          <p:nvSpPr>
            <p:cNvPr id="13" name="TextBox 12">
              <a:extLst>
                <a:ext uri="{FF2B5EF4-FFF2-40B4-BE49-F238E27FC236}">
                  <a16:creationId xmlns:a16="http://schemas.microsoft.com/office/drawing/2014/main" id="{35CA42AD-DF9F-4F53-BBF1-A8600E4C11E2}"/>
                </a:ext>
              </a:extLst>
            </p:cNvPr>
            <p:cNvSpPr txBox="1"/>
            <p:nvPr/>
          </p:nvSpPr>
          <p:spPr>
            <a:xfrm rot="18000000">
              <a:off x="4440312" y="3370267"/>
              <a:ext cx="772650" cy="278851"/>
            </a:xfrm>
            <a:prstGeom prst="rect">
              <a:avLst/>
            </a:prstGeom>
            <a:noFill/>
          </p:spPr>
          <p:txBody>
            <a:bodyPr wrap="none" rtlCol="0" anchor="ctr">
              <a:spAutoFit/>
            </a:bodyPr>
            <a:lstStyle/>
            <a:p>
              <a:pPr algn="ctr"/>
              <a:r>
                <a:rPr lang="en-US" sz="1600" b="1" dirty="0">
                  <a:solidFill>
                    <a:schemeClr val="bg1"/>
                  </a:solidFill>
                  <a:cs typeface="Poppins" pitchFamily="2" charset="77"/>
                </a:rPr>
                <a:t>PEOPLE</a:t>
              </a:r>
            </a:p>
          </p:txBody>
        </p:sp>
        <p:sp>
          <p:nvSpPr>
            <p:cNvPr id="14" name="TextBox 13">
              <a:extLst>
                <a:ext uri="{FF2B5EF4-FFF2-40B4-BE49-F238E27FC236}">
                  <a16:creationId xmlns:a16="http://schemas.microsoft.com/office/drawing/2014/main" id="{72F57E89-C30B-4176-BD40-EC47EFC2C6D9}"/>
                </a:ext>
              </a:extLst>
            </p:cNvPr>
            <p:cNvSpPr txBox="1"/>
            <p:nvPr/>
          </p:nvSpPr>
          <p:spPr>
            <a:xfrm rot="3600000">
              <a:off x="6118770" y="3370267"/>
              <a:ext cx="891479" cy="278851"/>
            </a:xfrm>
            <a:prstGeom prst="rect">
              <a:avLst/>
            </a:prstGeom>
            <a:noFill/>
          </p:spPr>
          <p:txBody>
            <a:bodyPr wrap="none" rtlCol="0" anchor="ctr">
              <a:spAutoFit/>
            </a:bodyPr>
            <a:lstStyle/>
            <a:p>
              <a:pPr algn="ctr"/>
              <a:r>
                <a:rPr lang="en-US" sz="1600" b="1" dirty="0">
                  <a:solidFill>
                    <a:schemeClr val="bg1"/>
                  </a:solidFill>
                  <a:cs typeface="Poppins" pitchFamily="2" charset="77"/>
                </a:rPr>
                <a:t>PROCESS</a:t>
              </a:r>
            </a:p>
          </p:txBody>
        </p:sp>
        <p:sp>
          <p:nvSpPr>
            <p:cNvPr id="15" name="TextBox 14">
              <a:extLst>
                <a:ext uri="{FF2B5EF4-FFF2-40B4-BE49-F238E27FC236}">
                  <a16:creationId xmlns:a16="http://schemas.microsoft.com/office/drawing/2014/main" id="{3DAA1885-73CC-4414-9E5A-D294010CEF28}"/>
                </a:ext>
              </a:extLst>
            </p:cNvPr>
            <p:cNvSpPr txBox="1"/>
            <p:nvPr/>
          </p:nvSpPr>
          <p:spPr>
            <a:xfrm>
              <a:off x="5231554" y="5305892"/>
              <a:ext cx="924486" cy="228151"/>
            </a:xfrm>
            <a:prstGeom prst="rect">
              <a:avLst/>
            </a:prstGeom>
            <a:noFill/>
          </p:spPr>
          <p:txBody>
            <a:bodyPr wrap="none" rtlCol="0" anchor="ctr">
              <a:spAutoFit/>
            </a:bodyPr>
            <a:lstStyle/>
            <a:p>
              <a:pPr algn="ctr"/>
              <a:r>
                <a:rPr lang="en-US" sz="1200" dirty="0">
                  <a:solidFill>
                    <a:schemeClr val="bg1"/>
                  </a:solidFill>
                  <a:ea typeface="Lato" panose="020F0502020204030203" pitchFamily="34" charset="0"/>
                  <a:cs typeface="Lato" panose="020F0502020204030203" pitchFamily="34" charset="0"/>
                </a:rPr>
                <a:t>IT Capabilities</a:t>
              </a:r>
            </a:p>
          </p:txBody>
        </p:sp>
        <p:sp>
          <p:nvSpPr>
            <p:cNvPr id="16" name="TextBox 15">
              <a:extLst>
                <a:ext uri="{FF2B5EF4-FFF2-40B4-BE49-F238E27FC236}">
                  <a16:creationId xmlns:a16="http://schemas.microsoft.com/office/drawing/2014/main" id="{513E6A50-82F4-45AF-8758-42BCA8A809F2}"/>
                </a:ext>
              </a:extLst>
            </p:cNvPr>
            <p:cNvSpPr txBox="1"/>
            <p:nvPr/>
          </p:nvSpPr>
          <p:spPr>
            <a:xfrm rot="3600000">
              <a:off x="6345223" y="3252725"/>
              <a:ext cx="1014267" cy="228151"/>
            </a:xfrm>
            <a:prstGeom prst="rect">
              <a:avLst/>
            </a:prstGeom>
            <a:noFill/>
          </p:spPr>
          <p:txBody>
            <a:bodyPr wrap="none" rtlCol="0" anchor="ctr">
              <a:spAutoFit/>
            </a:bodyPr>
            <a:lstStyle/>
            <a:p>
              <a:pPr algn="ctr"/>
              <a:r>
                <a:rPr lang="en-US" sz="1200" dirty="0">
                  <a:solidFill>
                    <a:schemeClr val="bg1"/>
                  </a:solidFill>
                  <a:ea typeface="Lato" panose="020F0502020204030203" pitchFamily="34" charset="0"/>
                  <a:cs typeface="Lato" panose="020F0502020204030203" pitchFamily="34" charset="0"/>
                </a:rPr>
                <a:t>Business Goals</a:t>
              </a:r>
            </a:p>
          </p:txBody>
        </p:sp>
        <p:sp>
          <p:nvSpPr>
            <p:cNvPr id="17" name="TextBox 16">
              <a:extLst>
                <a:ext uri="{FF2B5EF4-FFF2-40B4-BE49-F238E27FC236}">
                  <a16:creationId xmlns:a16="http://schemas.microsoft.com/office/drawing/2014/main" id="{ACB18E2C-EA22-4439-9F24-273B0367B2AD}"/>
                </a:ext>
              </a:extLst>
            </p:cNvPr>
            <p:cNvSpPr txBox="1"/>
            <p:nvPr/>
          </p:nvSpPr>
          <p:spPr>
            <a:xfrm rot="18000000">
              <a:off x="4138151" y="3252725"/>
              <a:ext cx="801697" cy="228151"/>
            </a:xfrm>
            <a:prstGeom prst="rect">
              <a:avLst/>
            </a:prstGeom>
            <a:noFill/>
          </p:spPr>
          <p:txBody>
            <a:bodyPr wrap="none" rtlCol="0" anchor="ctr">
              <a:spAutoFit/>
            </a:bodyPr>
            <a:lstStyle/>
            <a:p>
              <a:pPr algn="ctr"/>
              <a:r>
                <a:rPr lang="en-US" sz="1200" dirty="0">
                  <a:solidFill>
                    <a:schemeClr val="bg1"/>
                  </a:solidFill>
                  <a:ea typeface="Lato" panose="020F0502020204030203" pitchFamily="34" charset="0"/>
                  <a:cs typeface="Lato" panose="020F0502020204030203" pitchFamily="34" charset="0"/>
                </a:rPr>
                <a:t>User Needs</a:t>
              </a:r>
            </a:p>
          </p:txBody>
        </p:sp>
        <p:sp>
          <p:nvSpPr>
            <p:cNvPr id="18" name="TextBox 17">
              <a:extLst>
                <a:ext uri="{FF2B5EF4-FFF2-40B4-BE49-F238E27FC236}">
                  <a16:creationId xmlns:a16="http://schemas.microsoft.com/office/drawing/2014/main" id="{A88237CA-547A-4B53-86ED-FAB0D2C904F6}"/>
                </a:ext>
              </a:extLst>
            </p:cNvPr>
            <p:cNvSpPr txBox="1"/>
            <p:nvPr/>
          </p:nvSpPr>
          <p:spPr>
            <a:xfrm>
              <a:off x="4802654" y="3531578"/>
              <a:ext cx="1782302" cy="988653"/>
            </a:xfrm>
            <a:prstGeom prst="rect">
              <a:avLst/>
            </a:prstGeom>
            <a:noFill/>
          </p:spPr>
          <p:txBody>
            <a:bodyPr wrap="square" rtlCol="0" anchor="ctr">
              <a:spAutoFit/>
            </a:bodyPr>
            <a:lstStyle/>
            <a:p>
              <a:pPr algn="ctr"/>
              <a:r>
                <a:rPr lang="en-US" sz="2400" b="1" dirty="0">
                  <a:solidFill>
                    <a:schemeClr val="bg1"/>
                  </a:solidFill>
                  <a:cs typeface="Poppins" pitchFamily="2" charset="77"/>
                </a:rPr>
                <a:t>SUPPLY CHAIN INFOGRAPHIC</a:t>
              </a:r>
            </a:p>
          </p:txBody>
        </p:sp>
      </p:grpSp>
    </p:spTree>
    <p:extLst>
      <p:ext uri="{BB962C8B-B14F-4D97-AF65-F5344CB8AC3E}">
        <p14:creationId xmlns:p14="http://schemas.microsoft.com/office/powerpoint/2010/main" val="416093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3F5ED-D99E-493C-9179-4EE745D2258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C8741F5-7189-410B-8D64-AC1EEC8D596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7CC3F63-8D3F-44C4-960D-4E7B28D54C22}"/>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B7402FFF-E9F1-4762-A804-E8BCDB3903A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E1221D7-E8E2-45D6-A073-F7CA0CA92FCF}"/>
              </a:ext>
            </a:extLst>
          </p:cNvPr>
          <p:cNvSpPr>
            <a:spLocks noGrp="1"/>
          </p:cNvSpPr>
          <p:nvPr>
            <p:ph type="body" sz="quarter" idx="13"/>
          </p:nvPr>
        </p:nvSpPr>
        <p:spPr/>
        <p:txBody>
          <a:bodyPr/>
          <a:lstStyle/>
          <a:p>
            <a:endParaRPr lang="en-ZA"/>
          </a:p>
        </p:txBody>
      </p:sp>
      <p:pic>
        <p:nvPicPr>
          <p:cNvPr id="7" name="Graphic 6">
            <a:extLst>
              <a:ext uri="{FF2B5EF4-FFF2-40B4-BE49-F238E27FC236}">
                <a16:creationId xmlns:a16="http://schemas.microsoft.com/office/drawing/2014/main" id="{15D2C75C-D63E-4CCE-8992-67D47AC252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6668" y="1468384"/>
            <a:ext cx="7143750" cy="4762500"/>
          </a:xfrm>
          <a:prstGeom prst="rect">
            <a:avLst/>
          </a:prstGeom>
        </p:spPr>
      </p:pic>
    </p:spTree>
    <p:extLst>
      <p:ext uri="{BB962C8B-B14F-4D97-AF65-F5344CB8AC3E}">
        <p14:creationId xmlns:p14="http://schemas.microsoft.com/office/powerpoint/2010/main" val="46043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233E6-0EC6-4BA9-BF94-52830E6EE0E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02B15AB-102A-44B2-9613-43A011BABDB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DBDE1A5-2D06-4E3E-8C61-F910C4F563DA}"/>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4A219131-00B2-48A4-8FAB-5039E2501BE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A86CEAF-E3C1-4C9B-8FA8-78ABC40DD71A}"/>
              </a:ext>
            </a:extLst>
          </p:cNvPr>
          <p:cNvSpPr>
            <a:spLocks noGrp="1"/>
          </p:cNvSpPr>
          <p:nvPr>
            <p:ph type="body" sz="quarter" idx="13"/>
          </p:nvPr>
        </p:nvSpPr>
        <p:spPr/>
        <p:txBody>
          <a:bodyPr/>
          <a:lstStyle/>
          <a:p>
            <a:endParaRPr lang="en-ZA"/>
          </a:p>
        </p:txBody>
      </p:sp>
      <p:grpSp>
        <p:nvGrpSpPr>
          <p:cNvPr id="34" name="Group 33">
            <a:extLst>
              <a:ext uri="{FF2B5EF4-FFF2-40B4-BE49-F238E27FC236}">
                <a16:creationId xmlns:a16="http://schemas.microsoft.com/office/drawing/2014/main" id="{92ECF0A0-EC60-4A87-A33B-BB5ADBA32169}"/>
              </a:ext>
            </a:extLst>
          </p:cNvPr>
          <p:cNvGrpSpPr/>
          <p:nvPr/>
        </p:nvGrpSpPr>
        <p:grpSpPr>
          <a:xfrm>
            <a:off x="863932" y="1970843"/>
            <a:ext cx="9776855" cy="3866974"/>
            <a:chOff x="1384397" y="2123243"/>
            <a:chExt cx="8920615" cy="3528311"/>
          </a:xfrm>
        </p:grpSpPr>
        <p:sp>
          <p:nvSpPr>
            <p:cNvPr id="7" name="Pentagon 1">
              <a:extLst>
                <a:ext uri="{FF2B5EF4-FFF2-40B4-BE49-F238E27FC236}">
                  <a16:creationId xmlns:a16="http://schemas.microsoft.com/office/drawing/2014/main" id="{893350CC-136B-4C38-924D-BCA510DFA7D3}"/>
                </a:ext>
              </a:extLst>
            </p:cNvPr>
            <p:cNvSpPr/>
            <p:nvPr/>
          </p:nvSpPr>
          <p:spPr>
            <a:xfrm>
              <a:off x="1400226" y="4074191"/>
              <a:ext cx="8904786" cy="1577363"/>
            </a:xfrm>
            <a:prstGeom prst="homePlate">
              <a:avLst>
                <a:gd name="adj" fmla="val 2280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8" name="Pentagon 2">
              <a:extLst>
                <a:ext uri="{FF2B5EF4-FFF2-40B4-BE49-F238E27FC236}">
                  <a16:creationId xmlns:a16="http://schemas.microsoft.com/office/drawing/2014/main" id="{B71683C9-B02A-410D-99E5-8FB53BCF4160}"/>
                </a:ext>
              </a:extLst>
            </p:cNvPr>
            <p:cNvSpPr/>
            <p:nvPr/>
          </p:nvSpPr>
          <p:spPr>
            <a:xfrm>
              <a:off x="1400226" y="2310035"/>
              <a:ext cx="1903854" cy="1577363"/>
            </a:xfrm>
            <a:prstGeom prst="homePlate">
              <a:avLst>
                <a:gd name="adj" fmla="val 228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 name="Chevron 3">
              <a:extLst>
                <a:ext uri="{FF2B5EF4-FFF2-40B4-BE49-F238E27FC236}">
                  <a16:creationId xmlns:a16="http://schemas.microsoft.com/office/drawing/2014/main" id="{B390D736-1AE9-4468-A489-16E97697D3F5}"/>
                </a:ext>
              </a:extLst>
            </p:cNvPr>
            <p:cNvSpPr/>
            <p:nvPr/>
          </p:nvSpPr>
          <p:spPr>
            <a:xfrm>
              <a:off x="3096100" y="2310035"/>
              <a:ext cx="1958213" cy="1577363"/>
            </a:xfrm>
            <a:prstGeom prst="chevron">
              <a:avLst>
                <a:gd name="adj" fmla="val 232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10" name="Chevron 4">
              <a:extLst>
                <a:ext uri="{FF2B5EF4-FFF2-40B4-BE49-F238E27FC236}">
                  <a16:creationId xmlns:a16="http://schemas.microsoft.com/office/drawing/2014/main" id="{592ABC2F-0698-44EF-BD91-DD5BD3F8CCBA}"/>
                </a:ext>
              </a:extLst>
            </p:cNvPr>
            <p:cNvSpPr/>
            <p:nvPr/>
          </p:nvSpPr>
          <p:spPr>
            <a:xfrm>
              <a:off x="4846333" y="2310035"/>
              <a:ext cx="1958213" cy="1577363"/>
            </a:xfrm>
            <a:prstGeom prst="chevron">
              <a:avLst>
                <a:gd name="adj" fmla="val 232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11" name="Chevron 5">
              <a:extLst>
                <a:ext uri="{FF2B5EF4-FFF2-40B4-BE49-F238E27FC236}">
                  <a16:creationId xmlns:a16="http://schemas.microsoft.com/office/drawing/2014/main" id="{B4141549-77EE-4BD4-8EBD-F2FEE569E551}"/>
                </a:ext>
              </a:extLst>
            </p:cNvPr>
            <p:cNvSpPr/>
            <p:nvPr/>
          </p:nvSpPr>
          <p:spPr>
            <a:xfrm>
              <a:off x="6596566" y="2310035"/>
              <a:ext cx="1958213" cy="1577363"/>
            </a:xfrm>
            <a:prstGeom prst="chevron">
              <a:avLst>
                <a:gd name="adj" fmla="val 232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12" name="Chevron 6">
              <a:extLst>
                <a:ext uri="{FF2B5EF4-FFF2-40B4-BE49-F238E27FC236}">
                  <a16:creationId xmlns:a16="http://schemas.microsoft.com/office/drawing/2014/main" id="{69E6053A-FC21-450C-B1A8-F5B48610442D}"/>
                </a:ext>
              </a:extLst>
            </p:cNvPr>
            <p:cNvSpPr/>
            <p:nvPr/>
          </p:nvSpPr>
          <p:spPr>
            <a:xfrm>
              <a:off x="8346799" y="2310035"/>
              <a:ext cx="1958213" cy="1577363"/>
            </a:xfrm>
            <a:prstGeom prst="chevron">
              <a:avLst>
                <a:gd name="adj" fmla="val 232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13" name="TextBox 12">
              <a:extLst>
                <a:ext uri="{FF2B5EF4-FFF2-40B4-BE49-F238E27FC236}">
                  <a16:creationId xmlns:a16="http://schemas.microsoft.com/office/drawing/2014/main" id="{D1845E4A-171D-430E-B166-508F22C3B9C3}"/>
                </a:ext>
              </a:extLst>
            </p:cNvPr>
            <p:cNvSpPr txBox="1"/>
            <p:nvPr/>
          </p:nvSpPr>
          <p:spPr>
            <a:xfrm>
              <a:off x="3075869" y="4520506"/>
              <a:ext cx="5540677" cy="645891"/>
            </a:xfrm>
            <a:prstGeom prst="rect">
              <a:avLst/>
            </a:prstGeom>
            <a:noFill/>
          </p:spPr>
          <p:txBody>
            <a:bodyPr wrap="none" rtlCol="0">
              <a:spAutoFit/>
            </a:bodyPr>
            <a:lstStyle/>
            <a:p>
              <a:pPr algn="ctr"/>
              <a:r>
                <a:rPr lang="en-US" sz="4000" b="1" dirty="0">
                  <a:solidFill>
                    <a:schemeClr val="bg1"/>
                  </a:solidFill>
                  <a:cs typeface="Poppins" pitchFamily="2" charset="77"/>
                </a:rPr>
                <a:t>SUPPLY CHAIN STRATEGY</a:t>
              </a:r>
            </a:p>
          </p:txBody>
        </p:sp>
        <p:sp>
          <p:nvSpPr>
            <p:cNvPr id="14" name="Oval 13">
              <a:extLst>
                <a:ext uri="{FF2B5EF4-FFF2-40B4-BE49-F238E27FC236}">
                  <a16:creationId xmlns:a16="http://schemas.microsoft.com/office/drawing/2014/main" id="{F21B8BAD-82F4-4CB9-AB1F-7BB5F4BEFF13}"/>
                </a:ext>
              </a:extLst>
            </p:cNvPr>
            <p:cNvSpPr/>
            <p:nvPr/>
          </p:nvSpPr>
          <p:spPr>
            <a:xfrm>
              <a:off x="1384397" y="2123243"/>
              <a:ext cx="456605" cy="456605"/>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5" name="Oval 14">
              <a:extLst>
                <a:ext uri="{FF2B5EF4-FFF2-40B4-BE49-F238E27FC236}">
                  <a16:creationId xmlns:a16="http://schemas.microsoft.com/office/drawing/2014/main" id="{E66A2D1D-C4BF-4159-9F91-4BD88BF584C9}"/>
                </a:ext>
              </a:extLst>
            </p:cNvPr>
            <p:cNvSpPr/>
            <p:nvPr/>
          </p:nvSpPr>
          <p:spPr>
            <a:xfrm>
              <a:off x="3075778" y="2123243"/>
              <a:ext cx="456605" cy="456605"/>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6" name="Oval 15">
              <a:extLst>
                <a:ext uri="{FF2B5EF4-FFF2-40B4-BE49-F238E27FC236}">
                  <a16:creationId xmlns:a16="http://schemas.microsoft.com/office/drawing/2014/main" id="{84AD9804-84F0-456B-835D-FA891B608E12}"/>
                </a:ext>
              </a:extLst>
            </p:cNvPr>
            <p:cNvSpPr/>
            <p:nvPr/>
          </p:nvSpPr>
          <p:spPr>
            <a:xfrm>
              <a:off x="4846334" y="2123243"/>
              <a:ext cx="456605" cy="456605"/>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7" name="Oval 16">
              <a:extLst>
                <a:ext uri="{FF2B5EF4-FFF2-40B4-BE49-F238E27FC236}">
                  <a16:creationId xmlns:a16="http://schemas.microsoft.com/office/drawing/2014/main" id="{EE9414EF-07B9-44C8-83A8-16C3A7A3E095}"/>
                </a:ext>
              </a:extLst>
            </p:cNvPr>
            <p:cNvSpPr/>
            <p:nvPr/>
          </p:nvSpPr>
          <p:spPr>
            <a:xfrm>
              <a:off x="6596566" y="2123243"/>
              <a:ext cx="456605" cy="456605"/>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8" name="Oval 17">
              <a:extLst>
                <a:ext uri="{FF2B5EF4-FFF2-40B4-BE49-F238E27FC236}">
                  <a16:creationId xmlns:a16="http://schemas.microsoft.com/office/drawing/2014/main" id="{806855AC-381E-4528-A731-5E9F01084B82}"/>
                </a:ext>
              </a:extLst>
            </p:cNvPr>
            <p:cNvSpPr/>
            <p:nvPr/>
          </p:nvSpPr>
          <p:spPr>
            <a:xfrm>
              <a:off x="8346799" y="2123243"/>
              <a:ext cx="456605" cy="456605"/>
            </a:xfrm>
            <a:prstGeom prst="ellipse">
              <a:avLst/>
            </a:prstGeom>
            <a:solidFill>
              <a:schemeClr val="accent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9" name="TextBox 18">
              <a:extLst>
                <a:ext uri="{FF2B5EF4-FFF2-40B4-BE49-F238E27FC236}">
                  <a16:creationId xmlns:a16="http://schemas.microsoft.com/office/drawing/2014/main" id="{B7B96CD1-8528-4F8C-B157-AEABE8EDCB6F}"/>
                </a:ext>
              </a:extLst>
            </p:cNvPr>
            <p:cNvSpPr txBox="1"/>
            <p:nvPr/>
          </p:nvSpPr>
          <p:spPr>
            <a:xfrm>
              <a:off x="1444224" y="2201952"/>
              <a:ext cx="336951" cy="299184"/>
            </a:xfrm>
            <a:prstGeom prst="rect">
              <a:avLst/>
            </a:prstGeom>
            <a:noFill/>
          </p:spPr>
          <p:txBody>
            <a:bodyPr wrap="none" rtlCol="0" anchor="ctr">
              <a:spAutoFit/>
            </a:bodyPr>
            <a:lstStyle/>
            <a:p>
              <a:pPr algn="ctr"/>
              <a:r>
                <a:rPr lang="en-US" sz="1344" b="1" dirty="0">
                  <a:solidFill>
                    <a:schemeClr val="bg1"/>
                  </a:solidFill>
                  <a:cs typeface="Poppins" pitchFamily="2" charset="77"/>
                </a:rPr>
                <a:t>01</a:t>
              </a:r>
            </a:p>
          </p:txBody>
        </p:sp>
        <p:sp>
          <p:nvSpPr>
            <p:cNvPr id="20" name="TextBox 19">
              <a:extLst>
                <a:ext uri="{FF2B5EF4-FFF2-40B4-BE49-F238E27FC236}">
                  <a16:creationId xmlns:a16="http://schemas.microsoft.com/office/drawing/2014/main" id="{5E9F8659-25AE-4221-923D-0368B93AE81E}"/>
                </a:ext>
              </a:extLst>
            </p:cNvPr>
            <p:cNvSpPr txBox="1"/>
            <p:nvPr/>
          </p:nvSpPr>
          <p:spPr>
            <a:xfrm>
              <a:off x="3119575" y="2201952"/>
              <a:ext cx="369012" cy="299184"/>
            </a:xfrm>
            <a:prstGeom prst="rect">
              <a:avLst/>
            </a:prstGeom>
            <a:noFill/>
          </p:spPr>
          <p:txBody>
            <a:bodyPr wrap="none" rtlCol="0" anchor="ctr">
              <a:spAutoFit/>
            </a:bodyPr>
            <a:lstStyle/>
            <a:p>
              <a:pPr algn="ctr"/>
              <a:r>
                <a:rPr lang="en-US" sz="1344" b="1" dirty="0">
                  <a:solidFill>
                    <a:schemeClr val="bg1"/>
                  </a:solidFill>
                  <a:cs typeface="Poppins" pitchFamily="2" charset="77"/>
                </a:rPr>
                <a:t>02</a:t>
              </a:r>
            </a:p>
          </p:txBody>
        </p:sp>
        <p:sp>
          <p:nvSpPr>
            <p:cNvPr id="21" name="TextBox 20">
              <a:extLst>
                <a:ext uri="{FF2B5EF4-FFF2-40B4-BE49-F238E27FC236}">
                  <a16:creationId xmlns:a16="http://schemas.microsoft.com/office/drawing/2014/main" id="{8CA1DE2E-BC11-46B6-9124-D6EDA2E7E8A2}"/>
                </a:ext>
              </a:extLst>
            </p:cNvPr>
            <p:cNvSpPr txBox="1"/>
            <p:nvPr/>
          </p:nvSpPr>
          <p:spPr>
            <a:xfrm>
              <a:off x="4889329" y="2201952"/>
              <a:ext cx="370615" cy="299184"/>
            </a:xfrm>
            <a:prstGeom prst="rect">
              <a:avLst/>
            </a:prstGeom>
            <a:noFill/>
          </p:spPr>
          <p:txBody>
            <a:bodyPr wrap="none" rtlCol="0" anchor="ctr">
              <a:spAutoFit/>
            </a:bodyPr>
            <a:lstStyle/>
            <a:p>
              <a:pPr algn="ctr"/>
              <a:r>
                <a:rPr lang="en-US" sz="1344" b="1" dirty="0">
                  <a:solidFill>
                    <a:schemeClr val="bg1"/>
                  </a:solidFill>
                  <a:cs typeface="Poppins" pitchFamily="2" charset="77"/>
                </a:rPr>
                <a:t>03</a:t>
              </a:r>
            </a:p>
          </p:txBody>
        </p:sp>
        <p:sp>
          <p:nvSpPr>
            <p:cNvPr id="22" name="TextBox 21">
              <a:extLst>
                <a:ext uri="{FF2B5EF4-FFF2-40B4-BE49-F238E27FC236}">
                  <a16:creationId xmlns:a16="http://schemas.microsoft.com/office/drawing/2014/main" id="{6713BDEE-10E2-4ADE-A763-D61021CCE2F4}"/>
                </a:ext>
              </a:extLst>
            </p:cNvPr>
            <p:cNvSpPr txBox="1"/>
            <p:nvPr/>
          </p:nvSpPr>
          <p:spPr>
            <a:xfrm>
              <a:off x="6636356" y="2201952"/>
              <a:ext cx="377027" cy="299184"/>
            </a:xfrm>
            <a:prstGeom prst="rect">
              <a:avLst/>
            </a:prstGeom>
            <a:noFill/>
          </p:spPr>
          <p:txBody>
            <a:bodyPr wrap="none" rtlCol="0" anchor="ctr">
              <a:spAutoFit/>
            </a:bodyPr>
            <a:lstStyle/>
            <a:p>
              <a:pPr algn="ctr"/>
              <a:r>
                <a:rPr lang="en-US" sz="1344" b="1" dirty="0">
                  <a:solidFill>
                    <a:schemeClr val="bg1"/>
                  </a:solidFill>
                  <a:cs typeface="Poppins" pitchFamily="2" charset="77"/>
                </a:rPr>
                <a:t>04</a:t>
              </a:r>
            </a:p>
          </p:txBody>
        </p:sp>
        <p:sp>
          <p:nvSpPr>
            <p:cNvPr id="23" name="TextBox 22">
              <a:extLst>
                <a:ext uri="{FF2B5EF4-FFF2-40B4-BE49-F238E27FC236}">
                  <a16:creationId xmlns:a16="http://schemas.microsoft.com/office/drawing/2014/main" id="{47D02E43-8677-4CEF-8E12-BA13411E921D}"/>
                </a:ext>
              </a:extLst>
            </p:cNvPr>
            <p:cNvSpPr txBox="1"/>
            <p:nvPr/>
          </p:nvSpPr>
          <p:spPr>
            <a:xfrm>
              <a:off x="8388192" y="2201952"/>
              <a:ext cx="373820" cy="299184"/>
            </a:xfrm>
            <a:prstGeom prst="rect">
              <a:avLst/>
            </a:prstGeom>
            <a:noFill/>
          </p:spPr>
          <p:txBody>
            <a:bodyPr wrap="none" rtlCol="0" anchor="ctr">
              <a:spAutoFit/>
            </a:bodyPr>
            <a:lstStyle/>
            <a:p>
              <a:pPr algn="ctr"/>
              <a:r>
                <a:rPr lang="en-US" sz="1344" b="1" dirty="0">
                  <a:solidFill>
                    <a:schemeClr val="bg1"/>
                  </a:solidFill>
                  <a:cs typeface="Poppins" pitchFamily="2" charset="77"/>
                </a:rPr>
                <a:t>05</a:t>
              </a:r>
            </a:p>
          </p:txBody>
        </p:sp>
        <p:sp>
          <p:nvSpPr>
            <p:cNvPr id="24" name="TextBox 23">
              <a:extLst>
                <a:ext uri="{FF2B5EF4-FFF2-40B4-BE49-F238E27FC236}">
                  <a16:creationId xmlns:a16="http://schemas.microsoft.com/office/drawing/2014/main" id="{9A2179C1-2D91-4604-9DBA-D85C5FD2A0BF}"/>
                </a:ext>
              </a:extLst>
            </p:cNvPr>
            <p:cNvSpPr txBox="1"/>
            <p:nvPr/>
          </p:nvSpPr>
          <p:spPr>
            <a:xfrm>
              <a:off x="1656233" y="2845699"/>
              <a:ext cx="1293627" cy="506036"/>
            </a:xfrm>
            <a:prstGeom prst="rect">
              <a:avLst/>
            </a:prstGeom>
            <a:noFill/>
          </p:spPr>
          <p:txBody>
            <a:bodyPr wrap="square" rtlCol="0" anchor="ctr">
              <a:spAutoFit/>
            </a:bodyPr>
            <a:lstStyle/>
            <a:p>
              <a:pPr algn="ctr"/>
              <a:r>
                <a:rPr lang="en-US" sz="1344" b="1" dirty="0">
                  <a:solidFill>
                    <a:schemeClr val="bg1"/>
                  </a:solidFill>
                  <a:cs typeface="Poppins" pitchFamily="2" charset="77"/>
                </a:rPr>
                <a:t>KEY SUCCESS FACTORS</a:t>
              </a:r>
            </a:p>
          </p:txBody>
        </p:sp>
        <p:sp>
          <p:nvSpPr>
            <p:cNvPr id="25" name="TextBox 24">
              <a:extLst>
                <a:ext uri="{FF2B5EF4-FFF2-40B4-BE49-F238E27FC236}">
                  <a16:creationId xmlns:a16="http://schemas.microsoft.com/office/drawing/2014/main" id="{07CC9083-395F-47EC-9DDE-03DC817263F2}"/>
                </a:ext>
              </a:extLst>
            </p:cNvPr>
            <p:cNvSpPr txBox="1"/>
            <p:nvPr/>
          </p:nvSpPr>
          <p:spPr>
            <a:xfrm>
              <a:off x="3552706" y="2845699"/>
              <a:ext cx="1293627" cy="506036"/>
            </a:xfrm>
            <a:prstGeom prst="rect">
              <a:avLst/>
            </a:prstGeom>
            <a:noFill/>
          </p:spPr>
          <p:txBody>
            <a:bodyPr wrap="square" rtlCol="0" anchor="ctr">
              <a:spAutoFit/>
            </a:bodyPr>
            <a:lstStyle/>
            <a:p>
              <a:pPr algn="ctr"/>
              <a:r>
                <a:rPr lang="en-US" sz="1344" b="1" dirty="0">
                  <a:solidFill>
                    <a:schemeClr val="bg1"/>
                  </a:solidFill>
                  <a:cs typeface="Poppins" pitchFamily="2" charset="77"/>
                </a:rPr>
                <a:t>TARGET SETTING</a:t>
              </a:r>
            </a:p>
          </p:txBody>
        </p:sp>
        <p:sp>
          <p:nvSpPr>
            <p:cNvPr id="26" name="TextBox 25">
              <a:extLst>
                <a:ext uri="{FF2B5EF4-FFF2-40B4-BE49-F238E27FC236}">
                  <a16:creationId xmlns:a16="http://schemas.microsoft.com/office/drawing/2014/main" id="{34D7240F-858B-4939-81CC-D6A5C6BE34E8}"/>
                </a:ext>
              </a:extLst>
            </p:cNvPr>
            <p:cNvSpPr txBox="1"/>
            <p:nvPr/>
          </p:nvSpPr>
          <p:spPr>
            <a:xfrm>
              <a:off x="5302939" y="2742274"/>
              <a:ext cx="1293627" cy="712887"/>
            </a:xfrm>
            <a:prstGeom prst="rect">
              <a:avLst/>
            </a:prstGeom>
            <a:noFill/>
          </p:spPr>
          <p:txBody>
            <a:bodyPr wrap="square" rtlCol="0" anchor="ctr">
              <a:spAutoFit/>
            </a:bodyPr>
            <a:lstStyle/>
            <a:p>
              <a:pPr algn="ctr"/>
              <a:r>
                <a:rPr lang="en-US" sz="1344" b="1" dirty="0">
                  <a:solidFill>
                    <a:schemeClr val="bg1"/>
                  </a:solidFill>
                  <a:cs typeface="Poppins" pitchFamily="2" charset="77"/>
                </a:rPr>
                <a:t>CURRENT STATE ASSESMENT</a:t>
              </a:r>
            </a:p>
          </p:txBody>
        </p:sp>
        <p:sp>
          <p:nvSpPr>
            <p:cNvPr id="27" name="TextBox 26">
              <a:extLst>
                <a:ext uri="{FF2B5EF4-FFF2-40B4-BE49-F238E27FC236}">
                  <a16:creationId xmlns:a16="http://schemas.microsoft.com/office/drawing/2014/main" id="{584CE046-E946-484B-9F9E-61587C915DE6}"/>
                </a:ext>
              </a:extLst>
            </p:cNvPr>
            <p:cNvSpPr txBox="1"/>
            <p:nvPr/>
          </p:nvSpPr>
          <p:spPr>
            <a:xfrm>
              <a:off x="6984649" y="2742274"/>
              <a:ext cx="1401003" cy="712887"/>
            </a:xfrm>
            <a:prstGeom prst="rect">
              <a:avLst/>
            </a:prstGeom>
            <a:noFill/>
          </p:spPr>
          <p:txBody>
            <a:bodyPr wrap="square" rtlCol="0" anchor="ctr">
              <a:spAutoFit/>
            </a:bodyPr>
            <a:lstStyle/>
            <a:p>
              <a:pPr algn="ctr"/>
              <a:r>
                <a:rPr lang="en-US" sz="1344" b="1" dirty="0">
                  <a:solidFill>
                    <a:schemeClr val="bg1"/>
                  </a:solidFill>
                  <a:cs typeface="Poppins" pitchFamily="2" charset="77"/>
                </a:rPr>
                <a:t>DEFINE THE IMPROVEMENT PROJECTS</a:t>
              </a:r>
            </a:p>
          </p:txBody>
        </p:sp>
        <p:sp>
          <p:nvSpPr>
            <p:cNvPr id="28" name="TextBox 27">
              <a:extLst>
                <a:ext uri="{FF2B5EF4-FFF2-40B4-BE49-F238E27FC236}">
                  <a16:creationId xmlns:a16="http://schemas.microsoft.com/office/drawing/2014/main" id="{17C4F646-C0F3-4BB2-9656-3951AE12A416}"/>
                </a:ext>
              </a:extLst>
            </p:cNvPr>
            <p:cNvSpPr txBox="1"/>
            <p:nvPr/>
          </p:nvSpPr>
          <p:spPr>
            <a:xfrm>
              <a:off x="8781456" y="2972346"/>
              <a:ext cx="1394222" cy="252740"/>
            </a:xfrm>
            <a:prstGeom prst="rect">
              <a:avLst/>
            </a:prstGeom>
            <a:noFill/>
          </p:spPr>
          <p:txBody>
            <a:bodyPr wrap="square" rtlCol="0" anchor="ctr">
              <a:spAutoFit/>
            </a:bodyPr>
            <a:lstStyle/>
            <a:p>
              <a:pPr algn="ctr"/>
              <a:r>
                <a:rPr lang="en-US" sz="1200" b="1" dirty="0">
                  <a:solidFill>
                    <a:schemeClr val="bg1"/>
                  </a:solidFill>
                  <a:cs typeface="Poppins" pitchFamily="2" charset="77"/>
                </a:rPr>
                <a:t>IMPLEMENTATION</a:t>
              </a:r>
              <a:endParaRPr lang="en-US" sz="1176" b="1" dirty="0">
                <a:solidFill>
                  <a:schemeClr val="bg1"/>
                </a:solidFill>
                <a:cs typeface="Poppins" pitchFamily="2" charset="77"/>
              </a:endParaRPr>
            </a:p>
          </p:txBody>
        </p:sp>
      </p:grpSp>
    </p:spTree>
    <p:extLst>
      <p:ext uri="{BB962C8B-B14F-4D97-AF65-F5344CB8AC3E}">
        <p14:creationId xmlns:p14="http://schemas.microsoft.com/office/powerpoint/2010/main" val="54075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14</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15</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10D2FA-F3D3-4AEF-84C5-B296C1B76E3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5D9EA02-6290-4346-9A3E-49A2128D450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338C7C2-45A6-45E4-93F6-465F502820BF}"/>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21862FFA-82E1-4719-B54E-ABA0FC04967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3CABD66-35B3-4900-9F0E-A455D7C433B6}"/>
              </a:ext>
            </a:extLst>
          </p:cNvPr>
          <p:cNvSpPr>
            <a:spLocks noGrp="1"/>
          </p:cNvSpPr>
          <p:nvPr>
            <p:ph type="body" sz="quarter" idx="13"/>
          </p:nvPr>
        </p:nvSpPr>
        <p:spPr/>
        <p:txBody>
          <a:bodyPr/>
          <a:lstStyle/>
          <a:p>
            <a:endParaRPr lang="en-ZA"/>
          </a:p>
        </p:txBody>
      </p:sp>
      <p:sp>
        <p:nvSpPr>
          <p:cNvPr id="7" name="Oval 6">
            <a:extLst>
              <a:ext uri="{FF2B5EF4-FFF2-40B4-BE49-F238E27FC236}">
                <a16:creationId xmlns:a16="http://schemas.microsoft.com/office/drawing/2014/main" id="{3E0C6BE0-1BE2-4CAF-85FC-7043BE3CAC89}"/>
              </a:ext>
            </a:extLst>
          </p:cNvPr>
          <p:cNvSpPr/>
          <p:nvPr/>
        </p:nvSpPr>
        <p:spPr>
          <a:xfrm>
            <a:off x="944455" y="3111096"/>
            <a:ext cx="1682561" cy="168256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Oval 7">
            <a:extLst>
              <a:ext uri="{FF2B5EF4-FFF2-40B4-BE49-F238E27FC236}">
                <a16:creationId xmlns:a16="http://schemas.microsoft.com/office/drawing/2014/main" id="{88539BC1-EF2A-4067-8CCC-9FE9B35E691D}"/>
              </a:ext>
            </a:extLst>
          </p:cNvPr>
          <p:cNvSpPr/>
          <p:nvPr/>
        </p:nvSpPr>
        <p:spPr>
          <a:xfrm>
            <a:off x="4914041" y="3111096"/>
            <a:ext cx="1682561" cy="1682560"/>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Oval 8">
            <a:extLst>
              <a:ext uri="{FF2B5EF4-FFF2-40B4-BE49-F238E27FC236}">
                <a16:creationId xmlns:a16="http://schemas.microsoft.com/office/drawing/2014/main" id="{7AEEAE39-7E69-4084-A618-1B1848ACD606}"/>
              </a:ext>
            </a:extLst>
          </p:cNvPr>
          <p:cNvSpPr/>
          <p:nvPr/>
        </p:nvSpPr>
        <p:spPr>
          <a:xfrm>
            <a:off x="8883625" y="3111096"/>
            <a:ext cx="1682561" cy="1682560"/>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Oval 9">
            <a:extLst>
              <a:ext uri="{FF2B5EF4-FFF2-40B4-BE49-F238E27FC236}">
                <a16:creationId xmlns:a16="http://schemas.microsoft.com/office/drawing/2014/main" id="{E8BE2D15-2EBE-4C14-8720-5D56E912948D}"/>
              </a:ext>
            </a:extLst>
          </p:cNvPr>
          <p:cNvSpPr/>
          <p:nvPr/>
        </p:nvSpPr>
        <p:spPr>
          <a:xfrm>
            <a:off x="6898833" y="3111096"/>
            <a:ext cx="1682561" cy="1682560"/>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Oval 10">
            <a:extLst>
              <a:ext uri="{FF2B5EF4-FFF2-40B4-BE49-F238E27FC236}">
                <a16:creationId xmlns:a16="http://schemas.microsoft.com/office/drawing/2014/main" id="{D5B14520-595A-4A85-A309-57E5FFC21851}"/>
              </a:ext>
            </a:extLst>
          </p:cNvPr>
          <p:cNvSpPr/>
          <p:nvPr/>
        </p:nvSpPr>
        <p:spPr>
          <a:xfrm>
            <a:off x="2929248" y="3111096"/>
            <a:ext cx="1682561" cy="1682560"/>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TextBox 11">
            <a:extLst>
              <a:ext uri="{FF2B5EF4-FFF2-40B4-BE49-F238E27FC236}">
                <a16:creationId xmlns:a16="http://schemas.microsoft.com/office/drawing/2014/main" id="{03B45AA3-0974-4AB9-A122-8D20BBEEE3EC}"/>
              </a:ext>
            </a:extLst>
          </p:cNvPr>
          <p:cNvSpPr txBox="1"/>
          <p:nvPr/>
        </p:nvSpPr>
        <p:spPr>
          <a:xfrm>
            <a:off x="943925" y="5050553"/>
            <a:ext cx="1683621" cy="579646"/>
          </a:xfrm>
          <a:prstGeom prst="rect">
            <a:avLst/>
          </a:prstGeom>
          <a:noFill/>
        </p:spPr>
        <p:txBody>
          <a:bodyPr wrap="square" rtlCol="0" anchor="t" anchorCtr="0">
            <a:spAutoFit/>
          </a:bodyPr>
          <a:lstStyle/>
          <a:p>
            <a:pPr algn="ctr">
              <a:lnSpc>
                <a:spcPts val="1890"/>
              </a:lnSpc>
            </a:pPr>
            <a:r>
              <a:rPr lang="en-US" sz="1600" b="1" dirty="0">
                <a:solidFill>
                  <a:schemeClr val="tx2"/>
                </a:solidFill>
                <a:ea typeface="League Spartan" charset="0"/>
                <a:cs typeface="Poppins" pitchFamily="2" charset="77"/>
              </a:rPr>
              <a:t>MATERIAL PLANNING</a:t>
            </a:r>
          </a:p>
        </p:txBody>
      </p:sp>
      <p:sp>
        <p:nvSpPr>
          <p:cNvPr id="13" name="TextBox 12">
            <a:extLst>
              <a:ext uri="{FF2B5EF4-FFF2-40B4-BE49-F238E27FC236}">
                <a16:creationId xmlns:a16="http://schemas.microsoft.com/office/drawing/2014/main" id="{DC6430B5-DF60-49E1-874A-9B2A85460F01}"/>
              </a:ext>
            </a:extLst>
          </p:cNvPr>
          <p:cNvSpPr txBox="1"/>
          <p:nvPr/>
        </p:nvSpPr>
        <p:spPr>
          <a:xfrm>
            <a:off x="2858920" y="5050553"/>
            <a:ext cx="1824276" cy="579646"/>
          </a:xfrm>
          <a:prstGeom prst="rect">
            <a:avLst/>
          </a:prstGeom>
          <a:noFill/>
        </p:spPr>
        <p:txBody>
          <a:bodyPr wrap="square" rtlCol="0" anchor="t" anchorCtr="0">
            <a:spAutoFit/>
          </a:bodyPr>
          <a:lstStyle/>
          <a:p>
            <a:pPr algn="ctr">
              <a:lnSpc>
                <a:spcPts val="1890"/>
              </a:lnSpc>
            </a:pPr>
            <a:r>
              <a:rPr lang="en-US" sz="1600" b="1" dirty="0">
                <a:solidFill>
                  <a:schemeClr val="tx2"/>
                </a:solidFill>
                <a:ea typeface="League Spartan" charset="0"/>
                <a:cs typeface="Poppins" pitchFamily="2" charset="77"/>
              </a:rPr>
              <a:t>PROCUREMENT &amp; INTEGRATION</a:t>
            </a:r>
          </a:p>
        </p:txBody>
      </p:sp>
      <p:sp>
        <p:nvSpPr>
          <p:cNvPr id="14" name="TextBox 13">
            <a:extLst>
              <a:ext uri="{FF2B5EF4-FFF2-40B4-BE49-F238E27FC236}">
                <a16:creationId xmlns:a16="http://schemas.microsoft.com/office/drawing/2014/main" id="{A4A058C4-8DFD-4E28-A032-42B4C9EB1F8E}"/>
              </a:ext>
            </a:extLst>
          </p:cNvPr>
          <p:cNvSpPr txBox="1"/>
          <p:nvPr/>
        </p:nvSpPr>
        <p:spPr>
          <a:xfrm>
            <a:off x="4914040" y="5050553"/>
            <a:ext cx="1683621" cy="579646"/>
          </a:xfrm>
          <a:prstGeom prst="rect">
            <a:avLst/>
          </a:prstGeom>
          <a:noFill/>
        </p:spPr>
        <p:txBody>
          <a:bodyPr wrap="square" rtlCol="0" anchor="t" anchorCtr="0">
            <a:spAutoFit/>
          </a:bodyPr>
          <a:lstStyle/>
          <a:p>
            <a:pPr algn="ctr">
              <a:lnSpc>
                <a:spcPts val="1890"/>
              </a:lnSpc>
            </a:pPr>
            <a:r>
              <a:rPr lang="en-US" sz="1600" b="1" dirty="0">
                <a:solidFill>
                  <a:schemeClr val="tx2"/>
                </a:solidFill>
                <a:ea typeface="League Spartan" charset="0"/>
                <a:cs typeface="Poppins" pitchFamily="2" charset="77"/>
              </a:rPr>
              <a:t>WAREHOUSE &amp; SATISFACTION</a:t>
            </a:r>
          </a:p>
        </p:txBody>
      </p:sp>
      <p:sp>
        <p:nvSpPr>
          <p:cNvPr id="15" name="TextBox 14">
            <a:extLst>
              <a:ext uri="{FF2B5EF4-FFF2-40B4-BE49-F238E27FC236}">
                <a16:creationId xmlns:a16="http://schemas.microsoft.com/office/drawing/2014/main" id="{F8A75451-742C-48E8-884C-CFA77D08B2DD}"/>
              </a:ext>
            </a:extLst>
          </p:cNvPr>
          <p:cNvSpPr txBox="1"/>
          <p:nvPr/>
        </p:nvSpPr>
        <p:spPr>
          <a:xfrm>
            <a:off x="6897772" y="5072627"/>
            <a:ext cx="1683621" cy="335989"/>
          </a:xfrm>
          <a:prstGeom prst="rect">
            <a:avLst/>
          </a:prstGeom>
          <a:noFill/>
        </p:spPr>
        <p:txBody>
          <a:bodyPr wrap="square" rtlCol="0" anchor="t" anchorCtr="0">
            <a:spAutoFit/>
          </a:bodyPr>
          <a:lstStyle/>
          <a:p>
            <a:pPr algn="ctr">
              <a:lnSpc>
                <a:spcPts val="1890"/>
              </a:lnSpc>
            </a:pPr>
            <a:r>
              <a:rPr lang="en-US" sz="1600" b="1" dirty="0">
                <a:solidFill>
                  <a:schemeClr val="tx2"/>
                </a:solidFill>
                <a:ea typeface="League Spartan" charset="0"/>
                <a:cs typeface="Poppins" pitchFamily="2" charset="77"/>
              </a:rPr>
              <a:t>DISTRIBUTION</a:t>
            </a:r>
          </a:p>
        </p:txBody>
      </p:sp>
      <p:sp>
        <p:nvSpPr>
          <p:cNvPr id="16" name="TextBox 15">
            <a:extLst>
              <a:ext uri="{FF2B5EF4-FFF2-40B4-BE49-F238E27FC236}">
                <a16:creationId xmlns:a16="http://schemas.microsoft.com/office/drawing/2014/main" id="{0665FF6B-2943-491F-9685-75A80932E019}"/>
              </a:ext>
            </a:extLst>
          </p:cNvPr>
          <p:cNvSpPr txBox="1"/>
          <p:nvPr/>
        </p:nvSpPr>
        <p:spPr>
          <a:xfrm>
            <a:off x="8883095" y="5050553"/>
            <a:ext cx="1683621" cy="579646"/>
          </a:xfrm>
          <a:prstGeom prst="rect">
            <a:avLst/>
          </a:prstGeom>
          <a:noFill/>
        </p:spPr>
        <p:txBody>
          <a:bodyPr wrap="square" rtlCol="0" anchor="t" anchorCtr="0">
            <a:spAutoFit/>
          </a:bodyPr>
          <a:lstStyle/>
          <a:p>
            <a:pPr algn="ctr">
              <a:lnSpc>
                <a:spcPts val="1890"/>
              </a:lnSpc>
            </a:pPr>
            <a:r>
              <a:rPr lang="en-US" sz="1600" b="1" dirty="0">
                <a:solidFill>
                  <a:schemeClr val="tx2"/>
                </a:solidFill>
                <a:ea typeface="League Spartan" charset="0"/>
                <a:cs typeface="Poppins" pitchFamily="2" charset="77"/>
              </a:rPr>
              <a:t>REPAIRS &amp; RETURNS</a:t>
            </a:r>
          </a:p>
        </p:txBody>
      </p:sp>
      <p:sp>
        <p:nvSpPr>
          <p:cNvPr id="22" name="Rectangle 21">
            <a:extLst>
              <a:ext uri="{FF2B5EF4-FFF2-40B4-BE49-F238E27FC236}">
                <a16:creationId xmlns:a16="http://schemas.microsoft.com/office/drawing/2014/main" id="{CC9EF898-351F-4625-B082-7A08ECFFA663}"/>
              </a:ext>
            </a:extLst>
          </p:cNvPr>
          <p:cNvSpPr/>
          <p:nvPr/>
        </p:nvSpPr>
        <p:spPr>
          <a:xfrm>
            <a:off x="3373568" y="2218657"/>
            <a:ext cx="4763505"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400" b="1" spc="126" dirty="0">
                <a:solidFill>
                  <a:schemeClr val="tx2"/>
                </a:solidFill>
                <a:cs typeface="Poppins" pitchFamily="2" charset="77"/>
              </a:rPr>
              <a:t>SUPPLY CHAIN MANAGEMENT</a:t>
            </a:r>
          </a:p>
        </p:txBody>
      </p:sp>
      <p:cxnSp>
        <p:nvCxnSpPr>
          <p:cNvPr id="23" name="Straight Arrow Connector 22">
            <a:extLst>
              <a:ext uri="{FF2B5EF4-FFF2-40B4-BE49-F238E27FC236}">
                <a16:creationId xmlns:a16="http://schemas.microsoft.com/office/drawing/2014/main" id="{D2BE05C1-0E26-4036-BC9E-440FF8B62FA5}"/>
              </a:ext>
            </a:extLst>
          </p:cNvPr>
          <p:cNvCxnSpPr/>
          <p:nvPr/>
        </p:nvCxnSpPr>
        <p:spPr>
          <a:xfrm>
            <a:off x="2359799" y="2449487"/>
            <a:ext cx="1030037" cy="0"/>
          </a:xfrm>
          <a:prstGeom prst="straightConnector1">
            <a:avLst/>
          </a:prstGeom>
          <a:ln w="76200">
            <a:solidFill>
              <a:schemeClr val="accent6"/>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A98001A-04AE-4948-AF74-A0CA7CE94269}"/>
              </a:ext>
            </a:extLst>
          </p:cNvPr>
          <p:cNvCxnSpPr/>
          <p:nvPr/>
        </p:nvCxnSpPr>
        <p:spPr>
          <a:xfrm>
            <a:off x="8120805" y="2449487"/>
            <a:ext cx="1030037" cy="0"/>
          </a:xfrm>
          <a:prstGeom prst="straightConnector1">
            <a:avLst/>
          </a:prstGeom>
          <a:ln w="76200">
            <a:solidFill>
              <a:schemeClr val="accent6"/>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pic>
        <p:nvPicPr>
          <p:cNvPr id="27" name="Graphic 26" descr="Magnifying glass">
            <a:extLst>
              <a:ext uri="{FF2B5EF4-FFF2-40B4-BE49-F238E27FC236}">
                <a16:creationId xmlns:a16="http://schemas.microsoft.com/office/drawing/2014/main" id="{C0902ACA-A5D3-4325-91EF-700C050D30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3203" y="3474274"/>
            <a:ext cx="996619" cy="996619"/>
          </a:xfrm>
          <a:prstGeom prst="rect">
            <a:avLst/>
          </a:prstGeom>
        </p:spPr>
      </p:pic>
      <p:pic>
        <p:nvPicPr>
          <p:cNvPr id="29" name="Graphic 28" descr="Box trolley">
            <a:extLst>
              <a:ext uri="{FF2B5EF4-FFF2-40B4-BE49-F238E27FC236}">
                <a16:creationId xmlns:a16="http://schemas.microsoft.com/office/drawing/2014/main" id="{578B10E5-5224-452F-83B1-86D1F4187F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8090" y="3474274"/>
            <a:ext cx="996619" cy="996619"/>
          </a:xfrm>
          <a:prstGeom prst="rect">
            <a:avLst/>
          </a:prstGeom>
        </p:spPr>
      </p:pic>
      <p:pic>
        <p:nvPicPr>
          <p:cNvPr id="31" name="Graphic 30" descr="Box">
            <a:extLst>
              <a:ext uri="{FF2B5EF4-FFF2-40B4-BE49-F238E27FC236}">
                <a16:creationId xmlns:a16="http://schemas.microsoft.com/office/drawing/2014/main" id="{F3875A85-3970-4F57-BF77-EAE5BCA198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72977" y="3474274"/>
            <a:ext cx="996619" cy="996619"/>
          </a:xfrm>
          <a:prstGeom prst="rect">
            <a:avLst/>
          </a:prstGeom>
        </p:spPr>
      </p:pic>
      <p:pic>
        <p:nvPicPr>
          <p:cNvPr id="33" name="Graphic 32" descr="Tools">
            <a:extLst>
              <a:ext uri="{FF2B5EF4-FFF2-40B4-BE49-F238E27FC236}">
                <a16:creationId xmlns:a16="http://schemas.microsoft.com/office/drawing/2014/main" id="{14269D90-4760-4763-946B-6973977E00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62752" y="3474274"/>
            <a:ext cx="996619" cy="996619"/>
          </a:xfrm>
          <a:prstGeom prst="rect">
            <a:avLst/>
          </a:prstGeom>
        </p:spPr>
      </p:pic>
      <p:pic>
        <p:nvPicPr>
          <p:cNvPr id="35" name="Graphic 34" descr="Truck">
            <a:extLst>
              <a:ext uri="{FF2B5EF4-FFF2-40B4-BE49-F238E27FC236}">
                <a16:creationId xmlns:a16="http://schemas.microsoft.com/office/drawing/2014/main" id="{F84CE173-745B-4E06-AA1C-AFEEAC0405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67864" y="3474274"/>
            <a:ext cx="996619" cy="996619"/>
          </a:xfrm>
          <a:prstGeom prst="rect">
            <a:avLst/>
          </a:prstGeom>
        </p:spPr>
      </p:pic>
    </p:spTree>
    <p:extLst>
      <p:ext uri="{BB962C8B-B14F-4D97-AF65-F5344CB8AC3E}">
        <p14:creationId xmlns:p14="http://schemas.microsoft.com/office/powerpoint/2010/main" val="215548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3C96DC86-A6ED-45EF-B0A8-C2C94E67EC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0339" y="1468384"/>
            <a:ext cx="4762500" cy="4762500"/>
          </a:xfrm>
          <a:prstGeom prst="rect">
            <a:avLst/>
          </a:prstGeom>
        </p:spPr>
      </p:pic>
      <p:sp>
        <p:nvSpPr>
          <p:cNvPr id="2" name="Date Placeholder 1">
            <a:extLst>
              <a:ext uri="{FF2B5EF4-FFF2-40B4-BE49-F238E27FC236}">
                <a16:creationId xmlns:a16="http://schemas.microsoft.com/office/drawing/2014/main" id="{8AAFC6E0-190B-4BE1-9FAA-CAF82DDF15F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384A1D3-AF52-4B37-AE09-61DBE274643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8D9915E-B19E-4524-A3AB-166C777E6F54}"/>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F19BE49F-5720-4301-8256-7DAF300D812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7DE05FB-E794-4CE2-8754-15BD95C60477}"/>
              </a:ext>
            </a:extLst>
          </p:cNvPr>
          <p:cNvSpPr>
            <a:spLocks noGrp="1"/>
          </p:cNvSpPr>
          <p:nvPr>
            <p:ph type="body" sz="quarter" idx="13"/>
          </p:nvPr>
        </p:nvSpPr>
        <p:spPr/>
        <p:txBody>
          <a:bodyPr/>
          <a:lstStyle/>
          <a:p>
            <a:endParaRPr lang="en-ZA"/>
          </a:p>
        </p:txBody>
      </p:sp>
      <p:sp>
        <p:nvSpPr>
          <p:cNvPr id="7" name="Oval 6">
            <a:extLst>
              <a:ext uri="{FF2B5EF4-FFF2-40B4-BE49-F238E27FC236}">
                <a16:creationId xmlns:a16="http://schemas.microsoft.com/office/drawing/2014/main" id="{6FFF92B6-6047-41E0-86F1-AB114F998B4D}"/>
              </a:ext>
            </a:extLst>
          </p:cNvPr>
          <p:cNvSpPr/>
          <p:nvPr/>
        </p:nvSpPr>
        <p:spPr>
          <a:xfrm>
            <a:off x="1939346" y="3064986"/>
            <a:ext cx="1260155" cy="12601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 name="Oval 7">
            <a:extLst>
              <a:ext uri="{FF2B5EF4-FFF2-40B4-BE49-F238E27FC236}">
                <a16:creationId xmlns:a16="http://schemas.microsoft.com/office/drawing/2014/main" id="{FFD1E7E3-B781-4EEE-B88D-74035F0FAB70}"/>
              </a:ext>
            </a:extLst>
          </p:cNvPr>
          <p:cNvSpPr/>
          <p:nvPr/>
        </p:nvSpPr>
        <p:spPr>
          <a:xfrm>
            <a:off x="4944148" y="3064986"/>
            <a:ext cx="1260155" cy="1260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 name="Oval 8">
            <a:extLst>
              <a:ext uri="{FF2B5EF4-FFF2-40B4-BE49-F238E27FC236}">
                <a16:creationId xmlns:a16="http://schemas.microsoft.com/office/drawing/2014/main" id="{213FC368-C59B-4771-9E3F-05745E9F7B24}"/>
              </a:ext>
            </a:extLst>
          </p:cNvPr>
          <p:cNvSpPr/>
          <p:nvPr/>
        </p:nvSpPr>
        <p:spPr>
          <a:xfrm>
            <a:off x="2416454" y="4888984"/>
            <a:ext cx="1260155" cy="12601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 name="Oval 9">
            <a:extLst>
              <a:ext uri="{FF2B5EF4-FFF2-40B4-BE49-F238E27FC236}">
                <a16:creationId xmlns:a16="http://schemas.microsoft.com/office/drawing/2014/main" id="{F0A225B5-7453-40E4-BF16-6D341EB60D2C}"/>
              </a:ext>
            </a:extLst>
          </p:cNvPr>
          <p:cNvSpPr/>
          <p:nvPr/>
        </p:nvSpPr>
        <p:spPr>
          <a:xfrm>
            <a:off x="3441747" y="1863840"/>
            <a:ext cx="1260155" cy="12601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 name="Oval 10">
            <a:extLst>
              <a:ext uri="{FF2B5EF4-FFF2-40B4-BE49-F238E27FC236}">
                <a16:creationId xmlns:a16="http://schemas.microsoft.com/office/drawing/2014/main" id="{D42C1E61-489F-4E78-A7E2-F17500B7A9E2}"/>
              </a:ext>
            </a:extLst>
          </p:cNvPr>
          <p:cNvSpPr/>
          <p:nvPr/>
        </p:nvSpPr>
        <p:spPr>
          <a:xfrm>
            <a:off x="4435598" y="4888984"/>
            <a:ext cx="1260155" cy="12601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2" name="Right Arrow 7">
            <a:extLst>
              <a:ext uri="{FF2B5EF4-FFF2-40B4-BE49-F238E27FC236}">
                <a16:creationId xmlns:a16="http://schemas.microsoft.com/office/drawing/2014/main" id="{D2208DF3-DF93-480B-AD01-7F2353440290}"/>
              </a:ext>
            </a:extLst>
          </p:cNvPr>
          <p:cNvSpPr/>
          <p:nvPr/>
        </p:nvSpPr>
        <p:spPr>
          <a:xfrm rot="2700000">
            <a:off x="4734409" y="2898453"/>
            <a:ext cx="348720" cy="2324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3" name="Right Arrow 8">
            <a:extLst>
              <a:ext uri="{FF2B5EF4-FFF2-40B4-BE49-F238E27FC236}">
                <a16:creationId xmlns:a16="http://schemas.microsoft.com/office/drawing/2014/main" id="{5FF6B5F1-FE0F-48A3-88D5-71861F11D43B}"/>
              </a:ext>
            </a:extLst>
          </p:cNvPr>
          <p:cNvSpPr/>
          <p:nvPr/>
        </p:nvSpPr>
        <p:spPr>
          <a:xfrm rot="18900000">
            <a:off x="3060519" y="2898454"/>
            <a:ext cx="348720" cy="232480"/>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4" name="Left Arrow 9">
            <a:extLst>
              <a:ext uri="{FF2B5EF4-FFF2-40B4-BE49-F238E27FC236}">
                <a16:creationId xmlns:a16="http://schemas.microsoft.com/office/drawing/2014/main" id="{2463071F-3155-4374-8BF3-BF48B24D7760}"/>
              </a:ext>
            </a:extLst>
          </p:cNvPr>
          <p:cNvSpPr/>
          <p:nvPr/>
        </p:nvSpPr>
        <p:spPr>
          <a:xfrm>
            <a:off x="3881744" y="5402821"/>
            <a:ext cx="348720" cy="232480"/>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5" name="Left Arrow 10">
            <a:extLst>
              <a:ext uri="{FF2B5EF4-FFF2-40B4-BE49-F238E27FC236}">
                <a16:creationId xmlns:a16="http://schemas.microsoft.com/office/drawing/2014/main" id="{E247D1F5-5007-4370-8E63-A3015B183000}"/>
              </a:ext>
            </a:extLst>
          </p:cNvPr>
          <p:cNvSpPr/>
          <p:nvPr/>
        </p:nvSpPr>
        <p:spPr>
          <a:xfrm rot="17100000">
            <a:off x="5203216" y="4490822"/>
            <a:ext cx="348720" cy="23248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6" name="Left Arrow 11">
            <a:extLst>
              <a:ext uri="{FF2B5EF4-FFF2-40B4-BE49-F238E27FC236}">
                <a16:creationId xmlns:a16="http://schemas.microsoft.com/office/drawing/2014/main" id="{37DDE5EA-6B23-4290-B419-34F18902DB82}"/>
              </a:ext>
            </a:extLst>
          </p:cNvPr>
          <p:cNvSpPr/>
          <p:nvPr/>
        </p:nvSpPr>
        <p:spPr>
          <a:xfrm rot="4500000">
            <a:off x="2591713" y="4490823"/>
            <a:ext cx="348720" cy="232480"/>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7" name="TextBox 16">
            <a:extLst>
              <a:ext uri="{FF2B5EF4-FFF2-40B4-BE49-F238E27FC236}">
                <a16:creationId xmlns:a16="http://schemas.microsoft.com/office/drawing/2014/main" id="{7F9B1517-B056-4BE7-8F9F-84E23502B95C}"/>
              </a:ext>
            </a:extLst>
          </p:cNvPr>
          <p:cNvSpPr txBox="1"/>
          <p:nvPr/>
        </p:nvSpPr>
        <p:spPr>
          <a:xfrm>
            <a:off x="3585153" y="2240899"/>
            <a:ext cx="973343"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SENSE OR</a:t>
            </a:r>
          </a:p>
          <a:p>
            <a:pPr algn="ctr"/>
            <a:r>
              <a:rPr lang="en-US" sz="1344" b="1" dirty="0">
                <a:solidFill>
                  <a:schemeClr val="bg1"/>
                </a:solidFill>
                <a:ea typeface="League Spartan" charset="0"/>
                <a:cs typeface="Poppins" pitchFamily="2" charset="77"/>
              </a:rPr>
              <a:t>CAPTURE</a:t>
            </a:r>
          </a:p>
        </p:txBody>
      </p:sp>
      <p:sp>
        <p:nvSpPr>
          <p:cNvPr id="18" name="TextBox 17">
            <a:extLst>
              <a:ext uri="{FF2B5EF4-FFF2-40B4-BE49-F238E27FC236}">
                <a16:creationId xmlns:a16="http://schemas.microsoft.com/office/drawing/2014/main" id="{9AAA7967-7FA2-45B5-B151-F0683342D2BB}"/>
              </a:ext>
            </a:extLst>
          </p:cNvPr>
          <p:cNvSpPr txBox="1"/>
          <p:nvPr/>
        </p:nvSpPr>
        <p:spPr>
          <a:xfrm>
            <a:off x="4980152" y="3442045"/>
            <a:ext cx="1188147"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ASSESS</a:t>
            </a:r>
          </a:p>
          <a:p>
            <a:pPr algn="ctr"/>
            <a:r>
              <a:rPr lang="en-US" sz="1344" b="1" dirty="0">
                <a:solidFill>
                  <a:schemeClr val="bg1"/>
                </a:solidFill>
                <a:ea typeface="League Spartan" charset="0"/>
                <a:cs typeface="Poppins" pitchFamily="2" charset="77"/>
              </a:rPr>
              <a:t>OR PROCESS</a:t>
            </a:r>
          </a:p>
        </p:txBody>
      </p:sp>
      <p:sp>
        <p:nvSpPr>
          <p:cNvPr id="19" name="TextBox 18">
            <a:extLst>
              <a:ext uri="{FF2B5EF4-FFF2-40B4-BE49-F238E27FC236}">
                <a16:creationId xmlns:a16="http://schemas.microsoft.com/office/drawing/2014/main" id="{C1859097-CEAC-48BD-AAA2-66553E8D7F0B}"/>
              </a:ext>
            </a:extLst>
          </p:cNvPr>
          <p:cNvSpPr txBox="1"/>
          <p:nvPr/>
        </p:nvSpPr>
        <p:spPr>
          <a:xfrm>
            <a:off x="4679191" y="5371968"/>
            <a:ext cx="77296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DECIDE</a:t>
            </a:r>
          </a:p>
        </p:txBody>
      </p:sp>
      <p:sp>
        <p:nvSpPr>
          <p:cNvPr id="20" name="TextBox 19">
            <a:extLst>
              <a:ext uri="{FF2B5EF4-FFF2-40B4-BE49-F238E27FC236}">
                <a16:creationId xmlns:a16="http://schemas.microsoft.com/office/drawing/2014/main" id="{CC9A8AFD-F9BE-4AAE-AE9F-E671264328E4}"/>
              </a:ext>
            </a:extLst>
          </p:cNvPr>
          <p:cNvSpPr txBox="1"/>
          <p:nvPr/>
        </p:nvSpPr>
        <p:spPr>
          <a:xfrm>
            <a:off x="2652032" y="5268543"/>
            <a:ext cx="788998"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ACT OR</a:t>
            </a:r>
          </a:p>
          <a:p>
            <a:pPr algn="ctr"/>
            <a:r>
              <a:rPr lang="en-US" sz="1344" b="1" dirty="0">
                <a:solidFill>
                  <a:schemeClr val="bg1"/>
                </a:solidFill>
                <a:ea typeface="League Spartan" charset="0"/>
                <a:cs typeface="Poppins" pitchFamily="2" charset="77"/>
              </a:rPr>
              <a:t>RETORT</a:t>
            </a:r>
          </a:p>
        </p:txBody>
      </p:sp>
      <p:sp>
        <p:nvSpPr>
          <p:cNvPr id="21" name="TextBox 20">
            <a:extLst>
              <a:ext uri="{FF2B5EF4-FFF2-40B4-BE49-F238E27FC236}">
                <a16:creationId xmlns:a16="http://schemas.microsoft.com/office/drawing/2014/main" id="{F02144D3-D79F-4A3B-BE97-8C3F02D3FCF1}"/>
              </a:ext>
            </a:extLst>
          </p:cNvPr>
          <p:cNvSpPr txBox="1"/>
          <p:nvPr/>
        </p:nvSpPr>
        <p:spPr>
          <a:xfrm>
            <a:off x="1932870" y="3442045"/>
            <a:ext cx="127310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REGULATE OR</a:t>
            </a:r>
          </a:p>
          <a:p>
            <a:pPr algn="ctr"/>
            <a:r>
              <a:rPr lang="en-US" sz="1344" b="1" dirty="0">
                <a:solidFill>
                  <a:schemeClr val="bg1"/>
                </a:solidFill>
                <a:ea typeface="League Spartan" charset="0"/>
                <a:cs typeface="Poppins" pitchFamily="2" charset="77"/>
              </a:rPr>
              <a:t>MEASURE</a:t>
            </a:r>
          </a:p>
        </p:txBody>
      </p:sp>
    </p:spTree>
    <p:extLst>
      <p:ext uri="{BB962C8B-B14F-4D97-AF65-F5344CB8AC3E}">
        <p14:creationId xmlns:p14="http://schemas.microsoft.com/office/powerpoint/2010/main" val="233226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6A1C1E-30FA-4D1A-BA1A-7D72FE55C8A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F7F8938-0DB3-47DC-AAAD-445DA13E36A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AFF4112-EC5D-4A55-B390-34FA8AAD1D46}"/>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7FA998E3-D056-4E36-8E4C-A073A70F307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85FCAF7-77B2-417F-ABC6-E5C2476BFF57}"/>
              </a:ext>
            </a:extLst>
          </p:cNvPr>
          <p:cNvSpPr>
            <a:spLocks noGrp="1"/>
          </p:cNvSpPr>
          <p:nvPr>
            <p:ph type="body" sz="quarter" idx="13"/>
          </p:nvPr>
        </p:nvSpPr>
        <p:spPr/>
        <p:txBody>
          <a:bodyPr/>
          <a:lstStyle/>
          <a:p>
            <a:endParaRPr lang="en-ZA"/>
          </a:p>
        </p:txBody>
      </p:sp>
      <p:grpSp>
        <p:nvGrpSpPr>
          <p:cNvPr id="20" name="Group 19">
            <a:extLst>
              <a:ext uri="{FF2B5EF4-FFF2-40B4-BE49-F238E27FC236}">
                <a16:creationId xmlns:a16="http://schemas.microsoft.com/office/drawing/2014/main" id="{53107362-1124-4036-9E65-7EA2354459CF}"/>
              </a:ext>
            </a:extLst>
          </p:cNvPr>
          <p:cNvGrpSpPr/>
          <p:nvPr/>
        </p:nvGrpSpPr>
        <p:grpSpPr>
          <a:xfrm>
            <a:off x="3490307" y="1725378"/>
            <a:ext cx="4481447" cy="4421439"/>
            <a:chOff x="3762450" y="1953271"/>
            <a:chExt cx="4058635" cy="4004289"/>
          </a:xfrm>
        </p:grpSpPr>
        <p:sp>
          <p:nvSpPr>
            <p:cNvPr id="7" name="Oval 6">
              <a:extLst>
                <a:ext uri="{FF2B5EF4-FFF2-40B4-BE49-F238E27FC236}">
                  <a16:creationId xmlns:a16="http://schemas.microsoft.com/office/drawing/2014/main" id="{0CDAE396-399F-4575-AA02-B82F7B700277}"/>
                </a:ext>
              </a:extLst>
            </p:cNvPr>
            <p:cNvSpPr/>
            <p:nvPr/>
          </p:nvSpPr>
          <p:spPr>
            <a:xfrm>
              <a:off x="3998605" y="2162253"/>
              <a:ext cx="3586325" cy="3586324"/>
            </a:xfrm>
            <a:prstGeom prst="ellipse">
              <a:avLst/>
            </a:prstGeom>
            <a:solidFill>
              <a:schemeClr val="bg1"/>
            </a:solidFill>
            <a:ln w="63500" cap="rnd">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Oval 7">
              <a:extLst>
                <a:ext uri="{FF2B5EF4-FFF2-40B4-BE49-F238E27FC236}">
                  <a16:creationId xmlns:a16="http://schemas.microsoft.com/office/drawing/2014/main" id="{6924FA1D-5EC2-4311-9085-55A4BFE22580}"/>
                </a:ext>
              </a:extLst>
            </p:cNvPr>
            <p:cNvSpPr/>
            <p:nvPr/>
          </p:nvSpPr>
          <p:spPr>
            <a:xfrm>
              <a:off x="6206822" y="1953271"/>
              <a:ext cx="1614263" cy="16142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Oval 8">
              <a:extLst>
                <a:ext uri="{FF2B5EF4-FFF2-40B4-BE49-F238E27FC236}">
                  <a16:creationId xmlns:a16="http://schemas.microsoft.com/office/drawing/2014/main" id="{13CD3184-4892-4D85-B645-4571622119AA}"/>
                </a:ext>
              </a:extLst>
            </p:cNvPr>
            <p:cNvSpPr/>
            <p:nvPr/>
          </p:nvSpPr>
          <p:spPr>
            <a:xfrm>
              <a:off x="3762450" y="1953271"/>
              <a:ext cx="1614263" cy="16142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Oval 9">
              <a:extLst>
                <a:ext uri="{FF2B5EF4-FFF2-40B4-BE49-F238E27FC236}">
                  <a16:creationId xmlns:a16="http://schemas.microsoft.com/office/drawing/2014/main" id="{8DA12088-754E-4B67-8D78-A6FBE7525815}"/>
                </a:ext>
              </a:extLst>
            </p:cNvPr>
            <p:cNvSpPr/>
            <p:nvPr/>
          </p:nvSpPr>
          <p:spPr>
            <a:xfrm>
              <a:off x="6206822" y="4343297"/>
              <a:ext cx="1614263" cy="1614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Oval 10">
              <a:extLst>
                <a:ext uri="{FF2B5EF4-FFF2-40B4-BE49-F238E27FC236}">
                  <a16:creationId xmlns:a16="http://schemas.microsoft.com/office/drawing/2014/main" id="{0EEB7A23-3578-4C00-B611-741D9FBDFD2F}"/>
                </a:ext>
              </a:extLst>
            </p:cNvPr>
            <p:cNvSpPr/>
            <p:nvPr/>
          </p:nvSpPr>
          <p:spPr>
            <a:xfrm>
              <a:off x="3762450" y="4343297"/>
              <a:ext cx="1614263" cy="16142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TextBox 11">
              <a:extLst>
                <a:ext uri="{FF2B5EF4-FFF2-40B4-BE49-F238E27FC236}">
                  <a16:creationId xmlns:a16="http://schemas.microsoft.com/office/drawing/2014/main" id="{BACAB8DD-3936-4889-9FEC-74281C366AFE}"/>
                </a:ext>
              </a:extLst>
            </p:cNvPr>
            <p:cNvSpPr txBox="1"/>
            <p:nvPr/>
          </p:nvSpPr>
          <p:spPr>
            <a:xfrm>
              <a:off x="4045350" y="2359806"/>
              <a:ext cx="1048463" cy="278739"/>
            </a:xfrm>
            <a:prstGeom prst="rect">
              <a:avLst/>
            </a:prstGeom>
            <a:noFill/>
          </p:spPr>
          <p:txBody>
            <a:bodyPr wrap="none" rtlCol="0" anchor="b">
              <a:spAutoFit/>
            </a:bodyPr>
            <a:lstStyle/>
            <a:p>
              <a:pPr algn="ctr"/>
              <a:r>
                <a:rPr lang="en-US" sz="1400" b="1" dirty="0">
                  <a:solidFill>
                    <a:schemeClr val="bg1"/>
                  </a:solidFill>
                  <a:cs typeface="Poppins" pitchFamily="2" charset="77"/>
                </a:rPr>
                <a:t>MARKETING</a:t>
              </a:r>
            </a:p>
          </p:txBody>
        </p:sp>
        <p:sp>
          <p:nvSpPr>
            <p:cNvPr id="13" name="TextBox 12">
              <a:extLst>
                <a:ext uri="{FF2B5EF4-FFF2-40B4-BE49-F238E27FC236}">
                  <a16:creationId xmlns:a16="http://schemas.microsoft.com/office/drawing/2014/main" id="{9975B440-433F-40A0-BE5F-106512FD08D6}"/>
                </a:ext>
              </a:extLst>
            </p:cNvPr>
            <p:cNvSpPr txBox="1"/>
            <p:nvPr/>
          </p:nvSpPr>
          <p:spPr>
            <a:xfrm>
              <a:off x="3969132" y="4743371"/>
              <a:ext cx="1200899" cy="278739"/>
            </a:xfrm>
            <a:prstGeom prst="rect">
              <a:avLst/>
            </a:prstGeom>
            <a:noFill/>
          </p:spPr>
          <p:txBody>
            <a:bodyPr wrap="none" rtlCol="0" anchor="b">
              <a:spAutoFit/>
            </a:bodyPr>
            <a:lstStyle/>
            <a:p>
              <a:pPr algn="ctr"/>
              <a:r>
                <a:rPr lang="en-US" sz="1400" b="1" dirty="0">
                  <a:solidFill>
                    <a:schemeClr val="bg1"/>
                  </a:solidFill>
                  <a:cs typeface="Poppins" pitchFamily="2" charset="77"/>
                </a:rPr>
                <a:t>DISTRIBUTION</a:t>
              </a:r>
            </a:p>
          </p:txBody>
        </p:sp>
        <p:sp>
          <p:nvSpPr>
            <p:cNvPr id="14" name="Subtitle 2">
              <a:extLst>
                <a:ext uri="{FF2B5EF4-FFF2-40B4-BE49-F238E27FC236}">
                  <a16:creationId xmlns:a16="http://schemas.microsoft.com/office/drawing/2014/main" id="{97098C85-9CAE-4779-8AAF-B02D6342FFE2}"/>
                </a:ext>
              </a:extLst>
            </p:cNvPr>
            <p:cNvSpPr txBox="1">
              <a:spLocks/>
            </p:cNvSpPr>
            <p:nvPr/>
          </p:nvSpPr>
          <p:spPr>
            <a:xfrm>
              <a:off x="3940996" y="2693467"/>
              <a:ext cx="1257171" cy="488064"/>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60"/>
                </a:lnSpc>
              </a:pPr>
              <a:r>
                <a:rPr lang="en-US" sz="1100" dirty="0">
                  <a:solidFill>
                    <a:schemeClr val="bg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bg1"/>
                  </a:solidFill>
                  <a:latin typeface="+mn-lt"/>
                  <a:ea typeface="Lato Light" panose="020F0502020204030203" pitchFamily="34" charset="0"/>
                  <a:cs typeface="Mukta ExtraLight" panose="020B0000000000000000" pitchFamily="34" charset="77"/>
                </a:rPr>
                <a:t>amet</a:t>
              </a:r>
              <a:r>
                <a:rPr lang="en-US" sz="1100" dirty="0">
                  <a:solidFill>
                    <a:schemeClr val="bg1"/>
                  </a:solidFill>
                  <a:latin typeface="+mn-lt"/>
                  <a:ea typeface="Lato Light" panose="020F0502020204030203" pitchFamily="34" charset="0"/>
                  <a:cs typeface="Mukta ExtraLight" panose="020B0000000000000000" pitchFamily="34" charset="77"/>
                </a:rPr>
                <a:t>, cum modo </a:t>
              </a:r>
              <a:r>
                <a:rPr lang="en-US" sz="1100" dirty="0" err="1">
                  <a:solidFill>
                    <a:schemeClr val="bg1"/>
                  </a:solidFill>
                  <a:latin typeface="+mn-lt"/>
                  <a:ea typeface="Lato Light" panose="020F0502020204030203" pitchFamily="34" charset="0"/>
                  <a:cs typeface="Mukta ExtraLight" panose="020B0000000000000000" pitchFamily="34" charset="77"/>
                </a:rPr>
                <a:t>comprehensam</a:t>
              </a:r>
              <a:r>
                <a:rPr lang="en-US" sz="1100" dirty="0">
                  <a:solidFill>
                    <a:schemeClr val="bg1"/>
                  </a:solidFill>
                  <a:latin typeface="+mn-lt"/>
                  <a:ea typeface="Lato Light" panose="020F0502020204030203" pitchFamily="34" charset="0"/>
                  <a:cs typeface="Mukta ExtraLight" panose="020B0000000000000000" pitchFamily="34" charset="77"/>
                </a:rPr>
                <a:t> in. </a:t>
              </a:r>
            </a:p>
          </p:txBody>
        </p:sp>
        <p:sp>
          <p:nvSpPr>
            <p:cNvPr id="15" name="TextBox 14">
              <a:extLst>
                <a:ext uri="{FF2B5EF4-FFF2-40B4-BE49-F238E27FC236}">
                  <a16:creationId xmlns:a16="http://schemas.microsoft.com/office/drawing/2014/main" id="{78D0F6A6-5F95-4790-A09B-427A3EA935E7}"/>
                </a:ext>
              </a:extLst>
            </p:cNvPr>
            <p:cNvSpPr txBox="1"/>
            <p:nvPr/>
          </p:nvSpPr>
          <p:spPr>
            <a:xfrm>
              <a:off x="6374310" y="2284907"/>
              <a:ext cx="1279294" cy="473856"/>
            </a:xfrm>
            <a:prstGeom prst="rect">
              <a:avLst/>
            </a:prstGeom>
            <a:noFill/>
          </p:spPr>
          <p:txBody>
            <a:bodyPr wrap="none" rtlCol="0" anchor="b">
              <a:spAutoFit/>
            </a:bodyPr>
            <a:lstStyle/>
            <a:p>
              <a:pPr algn="ctr"/>
              <a:r>
                <a:rPr lang="en-US" sz="1400" b="1" dirty="0">
                  <a:solidFill>
                    <a:schemeClr val="bg1"/>
                  </a:solidFill>
                  <a:cs typeface="Poppins" pitchFamily="2" charset="77"/>
                </a:rPr>
                <a:t>PRODUCT</a:t>
              </a:r>
            </a:p>
            <a:p>
              <a:pPr algn="ctr"/>
              <a:r>
                <a:rPr lang="en-US" sz="1400" b="1" dirty="0">
                  <a:solidFill>
                    <a:schemeClr val="bg1"/>
                  </a:solidFill>
                  <a:cs typeface="Poppins" pitchFamily="2" charset="77"/>
                </a:rPr>
                <a:t>DEVELOPMENT</a:t>
              </a:r>
            </a:p>
          </p:txBody>
        </p:sp>
        <p:sp>
          <p:nvSpPr>
            <p:cNvPr id="16" name="Subtitle 2">
              <a:extLst>
                <a:ext uri="{FF2B5EF4-FFF2-40B4-BE49-F238E27FC236}">
                  <a16:creationId xmlns:a16="http://schemas.microsoft.com/office/drawing/2014/main" id="{F59FB8DC-31FA-45C5-B699-D2AD7A2A55B8}"/>
                </a:ext>
              </a:extLst>
            </p:cNvPr>
            <p:cNvSpPr txBox="1">
              <a:spLocks/>
            </p:cNvSpPr>
            <p:nvPr/>
          </p:nvSpPr>
          <p:spPr>
            <a:xfrm>
              <a:off x="6385368" y="2813684"/>
              <a:ext cx="1257171" cy="488064"/>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60"/>
                </a:lnSpc>
              </a:pPr>
              <a:r>
                <a:rPr lang="pt-BR" sz="11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 </a:t>
              </a:r>
            </a:p>
          </p:txBody>
        </p:sp>
        <p:sp>
          <p:nvSpPr>
            <p:cNvPr id="17" name="Subtitle 2">
              <a:extLst>
                <a:ext uri="{FF2B5EF4-FFF2-40B4-BE49-F238E27FC236}">
                  <a16:creationId xmlns:a16="http://schemas.microsoft.com/office/drawing/2014/main" id="{05E72179-E55C-4DB7-B673-90DBD6047F73}"/>
                </a:ext>
              </a:extLst>
            </p:cNvPr>
            <p:cNvSpPr txBox="1">
              <a:spLocks/>
            </p:cNvSpPr>
            <p:nvPr/>
          </p:nvSpPr>
          <p:spPr>
            <a:xfrm>
              <a:off x="3940996" y="5086129"/>
              <a:ext cx="1257171" cy="488064"/>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60"/>
                </a:lnSpc>
              </a:pPr>
              <a:r>
                <a:rPr lang="pt-BR" sz="11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 </a:t>
              </a:r>
            </a:p>
          </p:txBody>
        </p:sp>
        <p:sp>
          <p:nvSpPr>
            <p:cNvPr id="18" name="TextBox 17">
              <a:extLst>
                <a:ext uri="{FF2B5EF4-FFF2-40B4-BE49-F238E27FC236}">
                  <a16:creationId xmlns:a16="http://schemas.microsoft.com/office/drawing/2014/main" id="{727E7336-8778-4CB5-9710-7FB6F8FB3BA5}"/>
                </a:ext>
              </a:extLst>
            </p:cNvPr>
            <p:cNvSpPr txBox="1"/>
            <p:nvPr/>
          </p:nvSpPr>
          <p:spPr>
            <a:xfrm>
              <a:off x="6279217" y="4743371"/>
              <a:ext cx="1469475" cy="278739"/>
            </a:xfrm>
            <a:prstGeom prst="rect">
              <a:avLst/>
            </a:prstGeom>
            <a:noFill/>
          </p:spPr>
          <p:txBody>
            <a:bodyPr wrap="none" rtlCol="0" anchor="b">
              <a:spAutoFit/>
            </a:bodyPr>
            <a:lstStyle/>
            <a:p>
              <a:pPr algn="ctr"/>
              <a:r>
                <a:rPr lang="en-US" sz="1400" b="1" dirty="0">
                  <a:solidFill>
                    <a:schemeClr val="bg1"/>
                  </a:solidFill>
                  <a:cs typeface="Poppins" pitchFamily="2" charset="77"/>
                </a:rPr>
                <a:t>MANUFACTURING</a:t>
              </a:r>
            </a:p>
          </p:txBody>
        </p:sp>
        <p:sp>
          <p:nvSpPr>
            <p:cNvPr id="19" name="Subtitle 2">
              <a:extLst>
                <a:ext uri="{FF2B5EF4-FFF2-40B4-BE49-F238E27FC236}">
                  <a16:creationId xmlns:a16="http://schemas.microsoft.com/office/drawing/2014/main" id="{710C734F-D254-4A64-8819-F38F288AA3E8}"/>
                </a:ext>
              </a:extLst>
            </p:cNvPr>
            <p:cNvSpPr txBox="1">
              <a:spLocks/>
            </p:cNvSpPr>
            <p:nvPr/>
          </p:nvSpPr>
          <p:spPr>
            <a:xfrm>
              <a:off x="6303080" y="5086128"/>
              <a:ext cx="1421748" cy="488064"/>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60"/>
                </a:lnSpc>
              </a:pPr>
              <a:r>
                <a:rPr lang="pt-BR" sz="11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 </a:t>
              </a:r>
            </a:p>
          </p:txBody>
        </p:sp>
      </p:grpSp>
      <p:pic>
        <p:nvPicPr>
          <p:cNvPr id="21" name="Graphic 20" descr="Box">
            <a:extLst>
              <a:ext uri="{FF2B5EF4-FFF2-40B4-BE49-F238E27FC236}">
                <a16:creationId xmlns:a16="http://schemas.microsoft.com/office/drawing/2014/main" id="{B58AD735-F2B6-441E-A94B-2DBFE207B0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92387" y="3271829"/>
            <a:ext cx="1534310" cy="1534310"/>
          </a:xfrm>
          <a:prstGeom prst="rect">
            <a:avLst/>
          </a:prstGeom>
        </p:spPr>
      </p:pic>
      <p:pic>
        <p:nvPicPr>
          <p:cNvPr id="22" name="Graphic 21" descr="Truck">
            <a:extLst>
              <a:ext uri="{FF2B5EF4-FFF2-40B4-BE49-F238E27FC236}">
                <a16:creationId xmlns:a16="http://schemas.microsoft.com/office/drawing/2014/main" id="{C5774AF3-A1CF-4789-8A68-893EDC2237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0279" y="3275699"/>
            <a:ext cx="1534310" cy="1534310"/>
          </a:xfrm>
          <a:prstGeom prst="rect">
            <a:avLst/>
          </a:prstGeom>
        </p:spPr>
      </p:pic>
      <p:pic>
        <p:nvPicPr>
          <p:cNvPr id="23" name="Graphic 22" descr="Truck">
            <a:extLst>
              <a:ext uri="{FF2B5EF4-FFF2-40B4-BE49-F238E27FC236}">
                <a16:creationId xmlns:a16="http://schemas.microsoft.com/office/drawing/2014/main" id="{FC6834FA-5F7B-42D9-B0E1-43E9ABA6F9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84804" y="3271829"/>
            <a:ext cx="1534310" cy="1534310"/>
          </a:xfrm>
          <a:prstGeom prst="rect">
            <a:avLst/>
          </a:prstGeom>
        </p:spPr>
      </p:pic>
      <p:pic>
        <p:nvPicPr>
          <p:cNvPr id="24" name="Graphic 23" descr="Box">
            <a:extLst>
              <a:ext uri="{FF2B5EF4-FFF2-40B4-BE49-F238E27FC236}">
                <a16:creationId xmlns:a16="http://schemas.microsoft.com/office/drawing/2014/main" id="{FFB1F588-15FB-4CAA-B13C-6BF7E338C2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0996" y="3271829"/>
            <a:ext cx="1534310" cy="1534310"/>
          </a:xfrm>
          <a:prstGeom prst="rect">
            <a:avLst/>
          </a:prstGeom>
        </p:spPr>
      </p:pic>
    </p:spTree>
    <p:extLst>
      <p:ext uri="{BB962C8B-B14F-4D97-AF65-F5344CB8AC3E}">
        <p14:creationId xmlns:p14="http://schemas.microsoft.com/office/powerpoint/2010/main" val="42393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6A6F85-753B-4649-A122-EC91714A801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01D0394-E4DE-44E3-9438-96BF49E3022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B7BE004-0186-49F7-B18A-A5F26062A412}"/>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F204FEDF-D8B8-4F83-A0A8-5E916CF3AA2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3A9A855-4DCB-4FE6-82C8-4B14D27C200E}"/>
              </a:ext>
            </a:extLst>
          </p:cNvPr>
          <p:cNvSpPr>
            <a:spLocks noGrp="1"/>
          </p:cNvSpPr>
          <p:nvPr>
            <p:ph type="body" sz="quarter" idx="13"/>
          </p:nvPr>
        </p:nvSpPr>
        <p:spPr/>
        <p:txBody>
          <a:bodyPr/>
          <a:lstStyle/>
          <a:p>
            <a:endParaRPr lang="en-ZA"/>
          </a:p>
        </p:txBody>
      </p:sp>
      <p:grpSp>
        <p:nvGrpSpPr>
          <p:cNvPr id="36" name="Group 35">
            <a:extLst>
              <a:ext uri="{FF2B5EF4-FFF2-40B4-BE49-F238E27FC236}">
                <a16:creationId xmlns:a16="http://schemas.microsoft.com/office/drawing/2014/main" id="{B17D9F1B-E381-49C1-870E-A286442BBD18}"/>
              </a:ext>
            </a:extLst>
          </p:cNvPr>
          <p:cNvGrpSpPr/>
          <p:nvPr/>
        </p:nvGrpSpPr>
        <p:grpSpPr>
          <a:xfrm>
            <a:off x="799293" y="1784571"/>
            <a:ext cx="10128087" cy="4407706"/>
            <a:chOff x="973464" y="1427037"/>
            <a:chExt cx="8856801" cy="3854447"/>
          </a:xfrm>
        </p:grpSpPr>
        <p:sp>
          <p:nvSpPr>
            <p:cNvPr id="7" name="Oval 6">
              <a:extLst>
                <a:ext uri="{FF2B5EF4-FFF2-40B4-BE49-F238E27FC236}">
                  <a16:creationId xmlns:a16="http://schemas.microsoft.com/office/drawing/2014/main" id="{6AEF42E1-4743-4544-9741-EF35F2C33AE2}"/>
                </a:ext>
              </a:extLst>
            </p:cNvPr>
            <p:cNvSpPr>
              <a:spLocks noChangeAspect="1"/>
            </p:cNvSpPr>
            <p:nvPr/>
          </p:nvSpPr>
          <p:spPr>
            <a:xfrm>
              <a:off x="1098126" y="1532817"/>
              <a:ext cx="1706440" cy="1706440"/>
            </a:xfrm>
            <a:prstGeom prst="ellipse">
              <a:avLst/>
            </a:prstGeom>
            <a:solidFill>
              <a:schemeClr val="accent1">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Oval 7">
              <a:extLst>
                <a:ext uri="{FF2B5EF4-FFF2-40B4-BE49-F238E27FC236}">
                  <a16:creationId xmlns:a16="http://schemas.microsoft.com/office/drawing/2014/main" id="{FFB89774-6B56-47B6-94DC-4EAAD9C93A60}"/>
                </a:ext>
              </a:extLst>
            </p:cNvPr>
            <p:cNvSpPr/>
            <p:nvPr/>
          </p:nvSpPr>
          <p:spPr>
            <a:xfrm>
              <a:off x="973464" y="1427199"/>
              <a:ext cx="645087" cy="645087"/>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000" dirty="0"/>
            </a:p>
          </p:txBody>
        </p:sp>
        <p:sp>
          <p:nvSpPr>
            <p:cNvPr id="9" name="TextBox 8">
              <a:extLst>
                <a:ext uri="{FF2B5EF4-FFF2-40B4-BE49-F238E27FC236}">
                  <a16:creationId xmlns:a16="http://schemas.microsoft.com/office/drawing/2014/main" id="{C16FE37C-F433-48BA-8BE5-05A5BC0D550E}"/>
                </a:ext>
              </a:extLst>
            </p:cNvPr>
            <p:cNvSpPr txBox="1"/>
            <p:nvPr/>
          </p:nvSpPr>
          <p:spPr>
            <a:xfrm>
              <a:off x="1036534" y="1467143"/>
              <a:ext cx="518944" cy="565203"/>
            </a:xfrm>
            <a:prstGeom prst="rect">
              <a:avLst/>
            </a:prstGeom>
            <a:noFill/>
          </p:spPr>
          <p:txBody>
            <a:bodyPr wrap="none" rtlCol="0" anchor="ctr">
              <a:spAutoFit/>
            </a:bodyPr>
            <a:lstStyle/>
            <a:p>
              <a:pPr algn="ctr"/>
              <a:r>
                <a:rPr lang="en-US" sz="3600" b="1" dirty="0">
                  <a:solidFill>
                    <a:schemeClr val="bg1"/>
                  </a:solidFill>
                  <a:cs typeface="Poppins" pitchFamily="2" charset="77"/>
                </a:rPr>
                <a:t>01</a:t>
              </a:r>
            </a:p>
          </p:txBody>
        </p:sp>
        <p:sp>
          <p:nvSpPr>
            <p:cNvPr id="10" name="Oval 9">
              <a:extLst>
                <a:ext uri="{FF2B5EF4-FFF2-40B4-BE49-F238E27FC236}">
                  <a16:creationId xmlns:a16="http://schemas.microsoft.com/office/drawing/2014/main" id="{FC7D9EA4-19BE-4CA3-BB15-39E38B02361B}"/>
                </a:ext>
              </a:extLst>
            </p:cNvPr>
            <p:cNvSpPr>
              <a:spLocks noChangeAspect="1"/>
            </p:cNvSpPr>
            <p:nvPr/>
          </p:nvSpPr>
          <p:spPr>
            <a:xfrm>
              <a:off x="2490429" y="3575048"/>
              <a:ext cx="1706440" cy="1706436"/>
            </a:xfrm>
            <a:prstGeom prst="ellipse">
              <a:avLst/>
            </a:prstGeom>
            <a:solidFill>
              <a:schemeClr val="accent2">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1" name="Oval 10">
              <a:extLst>
                <a:ext uri="{FF2B5EF4-FFF2-40B4-BE49-F238E27FC236}">
                  <a16:creationId xmlns:a16="http://schemas.microsoft.com/office/drawing/2014/main" id="{75A48712-DE9B-423B-978C-ADE85834F501}"/>
                </a:ext>
              </a:extLst>
            </p:cNvPr>
            <p:cNvSpPr/>
            <p:nvPr/>
          </p:nvSpPr>
          <p:spPr>
            <a:xfrm>
              <a:off x="2468072" y="3468454"/>
              <a:ext cx="645087" cy="645087"/>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000" dirty="0"/>
            </a:p>
          </p:txBody>
        </p:sp>
        <p:sp>
          <p:nvSpPr>
            <p:cNvPr id="12" name="TextBox 11">
              <a:extLst>
                <a:ext uri="{FF2B5EF4-FFF2-40B4-BE49-F238E27FC236}">
                  <a16:creationId xmlns:a16="http://schemas.microsoft.com/office/drawing/2014/main" id="{BADC2FAE-02A3-4F8D-9BFA-F29B8B75ED81}"/>
                </a:ext>
              </a:extLst>
            </p:cNvPr>
            <p:cNvSpPr txBox="1"/>
            <p:nvPr/>
          </p:nvSpPr>
          <p:spPr>
            <a:xfrm>
              <a:off x="2485179" y="3508396"/>
              <a:ext cx="593239" cy="565203"/>
            </a:xfrm>
            <a:prstGeom prst="rect">
              <a:avLst/>
            </a:prstGeom>
            <a:noFill/>
          </p:spPr>
          <p:txBody>
            <a:bodyPr wrap="none" rtlCol="0" anchor="ctr">
              <a:spAutoFit/>
            </a:bodyPr>
            <a:lstStyle/>
            <a:p>
              <a:pPr algn="ctr"/>
              <a:r>
                <a:rPr lang="en-US" sz="3600" b="1" dirty="0">
                  <a:solidFill>
                    <a:schemeClr val="bg1"/>
                  </a:solidFill>
                  <a:cs typeface="Poppins" pitchFamily="2" charset="77"/>
                </a:rPr>
                <a:t>02</a:t>
              </a:r>
            </a:p>
          </p:txBody>
        </p:sp>
        <p:sp>
          <p:nvSpPr>
            <p:cNvPr id="13" name="Oval 12">
              <a:extLst>
                <a:ext uri="{FF2B5EF4-FFF2-40B4-BE49-F238E27FC236}">
                  <a16:creationId xmlns:a16="http://schemas.microsoft.com/office/drawing/2014/main" id="{9B085EA5-59FD-469A-AA92-87C43BC83152}"/>
                </a:ext>
              </a:extLst>
            </p:cNvPr>
            <p:cNvSpPr>
              <a:spLocks noChangeAspect="1"/>
            </p:cNvSpPr>
            <p:nvPr/>
          </p:nvSpPr>
          <p:spPr>
            <a:xfrm>
              <a:off x="3898148" y="1533628"/>
              <a:ext cx="1706441" cy="1706441"/>
            </a:xfrm>
            <a:prstGeom prst="ellipse">
              <a:avLst/>
            </a:prstGeom>
            <a:solidFill>
              <a:schemeClr val="accent3">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4" name="Oval 13">
              <a:extLst>
                <a:ext uri="{FF2B5EF4-FFF2-40B4-BE49-F238E27FC236}">
                  <a16:creationId xmlns:a16="http://schemas.microsoft.com/office/drawing/2014/main" id="{25A636A5-5496-4A79-8A26-3D09FEDD1F0B}"/>
                </a:ext>
              </a:extLst>
            </p:cNvPr>
            <p:cNvSpPr/>
            <p:nvPr/>
          </p:nvSpPr>
          <p:spPr>
            <a:xfrm>
              <a:off x="3885181" y="1427037"/>
              <a:ext cx="645087" cy="645087"/>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000" dirty="0"/>
            </a:p>
          </p:txBody>
        </p:sp>
        <p:sp>
          <p:nvSpPr>
            <p:cNvPr id="15" name="TextBox 14">
              <a:extLst>
                <a:ext uri="{FF2B5EF4-FFF2-40B4-BE49-F238E27FC236}">
                  <a16:creationId xmlns:a16="http://schemas.microsoft.com/office/drawing/2014/main" id="{5CA40D5F-BD92-49A8-B780-1B9EA36F801A}"/>
                </a:ext>
              </a:extLst>
            </p:cNvPr>
            <p:cNvSpPr txBox="1"/>
            <p:nvPr/>
          </p:nvSpPr>
          <p:spPr>
            <a:xfrm>
              <a:off x="3909005" y="1466982"/>
              <a:ext cx="597444" cy="565203"/>
            </a:xfrm>
            <a:prstGeom prst="rect">
              <a:avLst/>
            </a:prstGeom>
            <a:noFill/>
          </p:spPr>
          <p:txBody>
            <a:bodyPr wrap="none" rtlCol="0" anchor="ctr">
              <a:spAutoFit/>
            </a:bodyPr>
            <a:lstStyle/>
            <a:p>
              <a:pPr algn="ctr"/>
              <a:r>
                <a:rPr lang="en-US" sz="3600" b="1" dirty="0">
                  <a:solidFill>
                    <a:schemeClr val="bg1"/>
                  </a:solidFill>
                  <a:cs typeface="Poppins" pitchFamily="2" charset="77"/>
                </a:rPr>
                <a:t>03</a:t>
              </a:r>
            </a:p>
          </p:txBody>
        </p:sp>
        <p:sp>
          <p:nvSpPr>
            <p:cNvPr id="16" name="Oval 15">
              <a:extLst>
                <a:ext uri="{FF2B5EF4-FFF2-40B4-BE49-F238E27FC236}">
                  <a16:creationId xmlns:a16="http://schemas.microsoft.com/office/drawing/2014/main" id="{A30DAE48-117F-42ED-B4B3-76E6BC4B7523}"/>
                </a:ext>
              </a:extLst>
            </p:cNvPr>
            <p:cNvSpPr>
              <a:spLocks noChangeAspect="1"/>
            </p:cNvSpPr>
            <p:nvPr/>
          </p:nvSpPr>
          <p:spPr>
            <a:xfrm>
              <a:off x="5320025" y="3574237"/>
              <a:ext cx="1706440" cy="1706436"/>
            </a:xfrm>
            <a:prstGeom prst="ellipse">
              <a:avLst/>
            </a:prstGeom>
            <a:solidFill>
              <a:schemeClr val="accent4">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7" name="Oval 16">
              <a:extLst>
                <a:ext uri="{FF2B5EF4-FFF2-40B4-BE49-F238E27FC236}">
                  <a16:creationId xmlns:a16="http://schemas.microsoft.com/office/drawing/2014/main" id="{F803D3B0-FE26-4846-848F-8080A74F9F3B}"/>
                </a:ext>
              </a:extLst>
            </p:cNvPr>
            <p:cNvSpPr/>
            <p:nvPr/>
          </p:nvSpPr>
          <p:spPr>
            <a:xfrm>
              <a:off x="5231110" y="3468614"/>
              <a:ext cx="645087" cy="645087"/>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000" dirty="0"/>
            </a:p>
          </p:txBody>
        </p:sp>
        <p:sp>
          <p:nvSpPr>
            <p:cNvPr id="18" name="TextBox 17">
              <a:extLst>
                <a:ext uri="{FF2B5EF4-FFF2-40B4-BE49-F238E27FC236}">
                  <a16:creationId xmlns:a16="http://schemas.microsoft.com/office/drawing/2014/main" id="{2A003126-21F5-4AEA-80A8-CCAF10F8D419}"/>
                </a:ext>
              </a:extLst>
            </p:cNvPr>
            <p:cNvSpPr txBox="1"/>
            <p:nvPr/>
          </p:nvSpPr>
          <p:spPr>
            <a:xfrm>
              <a:off x="5246522" y="3508560"/>
              <a:ext cx="614266" cy="565203"/>
            </a:xfrm>
            <a:prstGeom prst="rect">
              <a:avLst/>
            </a:prstGeom>
            <a:noFill/>
          </p:spPr>
          <p:txBody>
            <a:bodyPr wrap="none" rtlCol="0" anchor="ctr">
              <a:spAutoFit/>
            </a:bodyPr>
            <a:lstStyle/>
            <a:p>
              <a:pPr algn="ctr"/>
              <a:r>
                <a:rPr lang="en-US" sz="3600" b="1" dirty="0">
                  <a:solidFill>
                    <a:schemeClr val="bg1"/>
                  </a:solidFill>
                  <a:cs typeface="Poppins" pitchFamily="2" charset="77"/>
                </a:rPr>
                <a:t>04</a:t>
              </a:r>
            </a:p>
          </p:txBody>
        </p:sp>
        <p:sp>
          <p:nvSpPr>
            <p:cNvPr id="19" name="Oval 18">
              <a:extLst>
                <a:ext uri="{FF2B5EF4-FFF2-40B4-BE49-F238E27FC236}">
                  <a16:creationId xmlns:a16="http://schemas.microsoft.com/office/drawing/2014/main" id="{9FC581E4-67ED-4D2F-982E-8EF04BEEE734}"/>
                </a:ext>
              </a:extLst>
            </p:cNvPr>
            <p:cNvSpPr>
              <a:spLocks noChangeAspect="1"/>
            </p:cNvSpPr>
            <p:nvPr/>
          </p:nvSpPr>
          <p:spPr>
            <a:xfrm>
              <a:off x="6714548" y="1532821"/>
              <a:ext cx="1706441" cy="1706437"/>
            </a:xfrm>
            <a:prstGeom prst="ellipse">
              <a:avLst/>
            </a:prstGeom>
            <a:solidFill>
              <a:schemeClr val="accent5">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0" name="Oval 19">
              <a:extLst>
                <a:ext uri="{FF2B5EF4-FFF2-40B4-BE49-F238E27FC236}">
                  <a16:creationId xmlns:a16="http://schemas.microsoft.com/office/drawing/2014/main" id="{4EC66557-F48B-4BB1-9467-19EE9DF6AC48}"/>
                </a:ext>
              </a:extLst>
            </p:cNvPr>
            <p:cNvSpPr/>
            <p:nvPr/>
          </p:nvSpPr>
          <p:spPr>
            <a:xfrm>
              <a:off x="6714549" y="1427198"/>
              <a:ext cx="645087" cy="645087"/>
            </a:xfrm>
            <a:prstGeom prst="ellips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000" dirty="0"/>
            </a:p>
          </p:txBody>
        </p:sp>
        <p:sp>
          <p:nvSpPr>
            <p:cNvPr id="21" name="TextBox 20">
              <a:extLst>
                <a:ext uri="{FF2B5EF4-FFF2-40B4-BE49-F238E27FC236}">
                  <a16:creationId xmlns:a16="http://schemas.microsoft.com/office/drawing/2014/main" id="{6A9F0BDB-0D61-42BC-979E-97C2ED4BBF9D}"/>
                </a:ext>
              </a:extLst>
            </p:cNvPr>
            <p:cNvSpPr txBox="1"/>
            <p:nvPr/>
          </p:nvSpPr>
          <p:spPr>
            <a:xfrm>
              <a:off x="6734868" y="1467143"/>
              <a:ext cx="604453" cy="565203"/>
            </a:xfrm>
            <a:prstGeom prst="rect">
              <a:avLst/>
            </a:prstGeom>
            <a:noFill/>
          </p:spPr>
          <p:txBody>
            <a:bodyPr wrap="none" rtlCol="0" anchor="ctr">
              <a:spAutoFit/>
            </a:bodyPr>
            <a:lstStyle/>
            <a:p>
              <a:pPr algn="ctr"/>
              <a:r>
                <a:rPr lang="en-US" sz="3600" b="1" dirty="0">
                  <a:solidFill>
                    <a:schemeClr val="bg1"/>
                  </a:solidFill>
                  <a:cs typeface="Poppins" pitchFamily="2" charset="77"/>
                </a:rPr>
                <a:t>05</a:t>
              </a:r>
            </a:p>
          </p:txBody>
        </p:sp>
        <p:sp>
          <p:nvSpPr>
            <p:cNvPr id="22" name="Oval 21">
              <a:extLst>
                <a:ext uri="{FF2B5EF4-FFF2-40B4-BE49-F238E27FC236}">
                  <a16:creationId xmlns:a16="http://schemas.microsoft.com/office/drawing/2014/main" id="{C0A8A386-DE48-461F-A51B-15BD28682BED}"/>
                </a:ext>
              </a:extLst>
            </p:cNvPr>
            <p:cNvSpPr>
              <a:spLocks noChangeAspect="1"/>
            </p:cNvSpPr>
            <p:nvPr/>
          </p:nvSpPr>
          <p:spPr>
            <a:xfrm>
              <a:off x="8123824" y="3574237"/>
              <a:ext cx="1706441" cy="1706437"/>
            </a:xfrm>
            <a:prstGeom prst="ellipse">
              <a:avLst/>
            </a:prstGeom>
            <a:solidFill>
              <a:schemeClr val="accent6">
                <a:lumMod val="75000"/>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3" name="Oval 22">
              <a:extLst>
                <a:ext uri="{FF2B5EF4-FFF2-40B4-BE49-F238E27FC236}">
                  <a16:creationId xmlns:a16="http://schemas.microsoft.com/office/drawing/2014/main" id="{7E04AC85-546B-43B9-82D2-8AF4291218FB}"/>
                </a:ext>
              </a:extLst>
            </p:cNvPr>
            <p:cNvSpPr/>
            <p:nvPr/>
          </p:nvSpPr>
          <p:spPr>
            <a:xfrm>
              <a:off x="8123824" y="3468614"/>
              <a:ext cx="645087" cy="645087"/>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000" dirty="0"/>
            </a:p>
          </p:txBody>
        </p:sp>
        <p:sp>
          <p:nvSpPr>
            <p:cNvPr id="24" name="TextBox 23">
              <a:extLst>
                <a:ext uri="{FF2B5EF4-FFF2-40B4-BE49-F238E27FC236}">
                  <a16:creationId xmlns:a16="http://schemas.microsoft.com/office/drawing/2014/main" id="{FD3C153D-0016-468A-8A0C-8D746D34310E}"/>
                </a:ext>
              </a:extLst>
            </p:cNvPr>
            <p:cNvSpPr txBox="1"/>
            <p:nvPr/>
          </p:nvSpPr>
          <p:spPr>
            <a:xfrm>
              <a:off x="8150449" y="3508560"/>
              <a:ext cx="591837" cy="565203"/>
            </a:xfrm>
            <a:prstGeom prst="rect">
              <a:avLst/>
            </a:prstGeom>
            <a:noFill/>
          </p:spPr>
          <p:txBody>
            <a:bodyPr wrap="none" rtlCol="0" anchor="ctr">
              <a:spAutoFit/>
            </a:bodyPr>
            <a:lstStyle/>
            <a:p>
              <a:pPr algn="ctr"/>
              <a:r>
                <a:rPr lang="en-US" sz="3600" b="1" dirty="0">
                  <a:solidFill>
                    <a:schemeClr val="bg1"/>
                  </a:solidFill>
                  <a:cs typeface="Poppins" pitchFamily="2" charset="77"/>
                </a:rPr>
                <a:t>06</a:t>
              </a:r>
            </a:p>
          </p:txBody>
        </p:sp>
        <p:sp>
          <p:nvSpPr>
            <p:cNvPr id="25" name="TextBox 24">
              <a:extLst>
                <a:ext uri="{FF2B5EF4-FFF2-40B4-BE49-F238E27FC236}">
                  <a16:creationId xmlns:a16="http://schemas.microsoft.com/office/drawing/2014/main" id="{13A79ACD-E7B1-4776-AAB2-F8FE1A613A31}"/>
                </a:ext>
              </a:extLst>
            </p:cNvPr>
            <p:cNvSpPr txBox="1"/>
            <p:nvPr/>
          </p:nvSpPr>
          <p:spPr>
            <a:xfrm>
              <a:off x="1278135" y="2022693"/>
              <a:ext cx="1346422" cy="726690"/>
            </a:xfrm>
            <a:prstGeom prst="rect">
              <a:avLst/>
            </a:prstGeom>
            <a:noFill/>
          </p:spPr>
          <p:txBody>
            <a:bodyPr wrap="square" rtlCol="0" anchor="ctr">
              <a:spAutoFit/>
            </a:bodyPr>
            <a:lstStyle/>
            <a:p>
              <a:pPr algn="ctr"/>
              <a:r>
                <a:rPr lang="en-US" sz="1600" b="1" dirty="0">
                  <a:solidFill>
                    <a:schemeClr val="bg1"/>
                  </a:solidFill>
                  <a:ea typeface="Lato" panose="020F0502020204030203" pitchFamily="34" charset="0"/>
                  <a:cs typeface="Poppins" pitchFamily="2" charset="77"/>
                </a:rPr>
                <a:t>RAW MATERIALS &amp; MANUFACT.</a:t>
              </a:r>
            </a:p>
          </p:txBody>
        </p:sp>
        <p:sp>
          <p:nvSpPr>
            <p:cNvPr id="26" name="TextBox 25">
              <a:extLst>
                <a:ext uri="{FF2B5EF4-FFF2-40B4-BE49-F238E27FC236}">
                  <a16:creationId xmlns:a16="http://schemas.microsoft.com/office/drawing/2014/main" id="{4D286A8E-22ED-40EE-890B-75F7474CCAD1}"/>
                </a:ext>
              </a:extLst>
            </p:cNvPr>
            <p:cNvSpPr txBox="1"/>
            <p:nvPr/>
          </p:nvSpPr>
          <p:spPr>
            <a:xfrm>
              <a:off x="4078157" y="2238008"/>
              <a:ext cx="1346422" cy="296058"/>
            </a:xfrm>
            <a:prstGeom prst="rect">
              <a:avLst/>
            </a:prstGeom>
            <a:noFill/>
          </p:spPr>
          <p:txBody>
            <a:bodyPr wrap="square" rtlCol="0" anchor="ctr">
              <a:spAutoFit/>
            </a:bodyPr>
            <a:lstStyle/>
            <a:p>
              <a:pPr algn="ctr"/>
              <a:r>
                <a:rPr lang="en-US" sz="1600" b="1" dirty="0">
                  <a:solidFill>
                    <a:schemeClr val="bg1"/>
                  </a:solidFill>
                  <a:ea typeface="Lato" panose="020F0502020204030203" pitchFamily="34" charset="0"/>
                  <a:cs typeface="Poppins" pitchFamily="2" charset="77"/>
                </a:rPr>
                <a:t>SATISFACTION</a:t>
              </a:r>
            </a:p>
          </p:txBody>
        </p:sp>
        <p:sp>
          <p:nvSpPr>
            <p:cNvPr id="27" name="TextBox 26">
              <a:extLst>
                <a:ext uri="{FF2B5EF4-FFF2-40B4-BE49-F238E27FC236}">
                  <a16:creationId xmlns:a16="http://schemas.microsoft.com/office/drawing/2014/main" id="{E3179E3A-16D8-4051-B7BF-F921B3F6C4F4}"/>
                </a:ext>
              </a:extLst>
            </p:cNvPr>
            <p:cNvSpPr txBox="1"/>
            <p:nvPr/>
          </p:nvSpPr>
          <p:spPr>
            <a:xfrm>
              <a:off x="6894558" y="2238008"/>
              <a:ext cx="1346422" cy="296058"/>
            </a:xfrm>
            <a:prstGeom prst="rect">
              <a:avLst/>
            </a:prstGeom>
            <a:noFill/>
          </p:spPr>
          <p:txBody>
            <a:bodyPr wrap="square" rtlCol="0" anchor="ctr">
              <a:spAutoFit/>
            </a:bodyPr>
            <a:lstStyle/>
            <a:p>
              <a:pPr algn="ctr"/>
              <a:r>
                <a:rPr lang="en-US" sz="1600" b="1" dirty="0">
                  <a:solidFill>
                    <a:schemeClr val="bg1"/>
                  </a:solidFill>
                  <a:ea typeface="Lato" panose="020F0502020204030203" pitchFamily="34" charset="0"/>
                  <a:cs typeface="Poppins" pitchFamily="2" charset="77"/>
                </a:rPr>
                <a:t>CIRCULATION</a:t>
              </a:r>
            </a:p>
          </p:txBody>
        </p:sp>
        <p:sp>
          <p:nvSpPr>
            <p:cNvPr id="28" name="TextBox 27">
              <a:extLst>
                <a:ext uri="{FF2B5EF4-FFF2-40B4-BE49-F238E27FC236}">
                  <a16:creationId xmlns:a16="http://schemas.microsoft.com/office/drawing/2014/main" id="{2B4EB5D2-326A-40CA-BE3E-A93836A5B901}"/>
                </a:ext>
              </a:extLst>
            </p:cNvPr>
            <p:cNvSpPr txBox="1"/>
            <p:nvPr/>
          </p:nvSpPr>
          <p:spPr>
            <a:xfrm>
              <a:off x="8303833" y="4064111"/>
              <a:ext cx="1346422" cy="726690"/>
            </a:xfrm>
            <a:prstGeom prst="rect">
              <a:avLst/>
            </a:prstGeom>
            <a:noFill/>
          </p:spPr>
          <p:txBody>
            <a:bodyPr wrap="square" rtlCol="0" anchor="ctr">
              <a:spAutoFit/>
            </a:bodyPr>
            <a:lstStyle/>
            <a:p>
              <a:pPr algn="ctr"/>
              <a:r>
                <a:rPr lang="en-US" sz="1600" b="1" dirty="0">
                  <a:solidFill>
                    <a:schemeClr val="bg1"/>
                  </a:solidFill>
                  <a:ea typeface="Lato" panose="020F0502020204030203" pitchFamily="34" charset="0"/>
                  <a:cs typeface="Poppins" pitchFamily="2" charset="77"/>
                </a:rPr>
                <a:t>USE PHASE AND DISPOSAL</a:t>
              </a:r>
            </a:p>
          </p:txBody>
        </p:sp>
        <p:sp>
          <p:nvSpPr>
            <p:cNvPr id="29" name="TextBox 28">
              <a:extLst>
                <a:ext uri="{FF2B5EF4-FFF2-40B4-BE49-F238E27FC236}">
                  <a16:creationId xmlns:a16="http://schemas.microsoft.com/office/drawing/2014/main" id="{9AA76B83-87A7-4A54-AE24-1F996ABDF50D}"/>
                </a:ext>
              </a:extLst>
            </p:cNvPr>
            <p:cNvSpPr txBox="1"/>
            <p:nvPr/>
          </p:nvSpPr>
          <p:spPr>
            <a:xfrm>
              <a:off x="5500034" y="4171771"/>
              <a:ext cx="1346422" cy="511374"/>
            </a:xfrm>
            <a:prstGeom prst="rect">
              <a:avLst/>
            </a:prstGeom>
            <a:noFill/>
          </p:spPr>
          <p:txBody>
            <a:bodyPr wrap="square" rtlCol="0" anchor="ctr">
              <a:spAutoFit/>
            </a:bodyPr>
            <a:lstStyle/>
            <a:p>
              <a:pPr algn="ctr"/>
              <a:r>
                <a:rPr lang="en-US" sz="1600" b="1" dirty="0">
                  <a:solidFill>
                    <a:schemeClr val="bg1"/>
                  </a:solidFill>
                  <a:ea typeface="Lato" panose="020F0502020204030203" pitchFamily="34" charset="0"/>
                  <a:cs typeface="Poppins" pitchFamily="2" charset="77"/>
                </a:rPr>
                <a:t>CORPORATE FUNCTIONS</a:t>
              </a:r>
            </a:p>
          </p:txBody>
        </p:sp>
        <p:sp>
          <p:nvSpPr>
            <p:cNvPr id="30" name="TextBox 29">
              <a:extLst>
                <a:ext uri="{FF2B5EF4-FFF2-40B4-BE49-F238E27FC236}">
                  <a16:creationId xmlns:a16="http://schemas.microsoft.com/office/drawing/2014/main" id="{6D86F5C6-0518-4697-80BA-3A5844348E0D}"/>
                </a:ext>
              </a:extLst>
            </p:cNvPr>
            <p:cNvSpPr txBox="1"/>
            <p:nvPr/>
          </p:nvSpPr>
          <p:spPr>
            <a:xfrm>
              <a:off x="2670438" y="4279429"/>
              <a:ext cx="1346422" cy="296058"/>
            </a:xfrm>
            <a:prstGeom prst="rect">
              <a:avLst/>
            </a:prstGeom>
            <a:noFill/>
          </p:spPr>
          <p:txBody>
            <a:bodyPr wrap="square" rtlCol="0" anchor="ctr">
              <a:spAutoFit/>
            </a:bodyPr>
            <a:lstStyle/>
            <a:p>
              <a:pPr algn="ctr"/>
              <a:r>
                <a:rPr lang="en-US" sz="1600" b="1" dirty="0">
                  <a:solidFill>
                    <a:schemeClr val="bg1"/>
                  </a:solidFill>
                  <a:ea typeface="Lato" panose="020F0502020204030203" pitchFamily="34" charset="0"/>
                  <a:cs typeface="Poppins" pitchFamily="2" charset="77"/>
                </a:rPr>
                <a:t>TRANSPORT</a:t>
              </a:r>
            </a:p>
          </p:txBody>
        </p:sp>
        <p:cxnSp>
          <p:nvCxnSpPr>
            <p:cNvPr id="31" name="Straight Arrow Connector 30">
              <a:extLst>
                <a:ext uri="{FF2B5EF4-FFF2-40B4-BE49-F238E27FC236}">
                  <a16:creationId xmlns:a16="http://schemas.microsoft.com/office/drawing/2014/main" id="{53ED22E3-4B4C-4B2A-8DC3-A747DA52CFA5}"/>
                </a:ext>
              </a:extLst>
            </p:cNvPr>
            <p:cNvCxnSpPr/>
            <p:nvPr/>
          </p:nvCxnSpPr>
          <p:spPr>
            <a:xfrm>
              <a:off x="2624557" y="3044281"/>
              <a:ext cx="314478" cy="314478"/>
            </a:xfrm>
            <a:prstGeom prst="straightConnector1">
              <a:avLst/>
            </a:prstGeom>
            <a:ln w="50800">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E09CDBB-EB83-48C1-986E-6D6D19D4BEEF}"/>
                </a:ext>
              </a:extLst>
            </p:cNvPr>
            <p:cNvCxnSpPr/>
            <p:nvPr/>
          </p:nvCxnSpPr>
          <p:spPr>
            <a:xfrm>
              <a:off x="5447350" y="3044281"/>
              <a:ext cx="314478" cy="314478"/>
            </a:xfrm>
            <a:prstGeom prst="straightConnector1">
              <a:avLst/>
            </a:prstGeom>
            <a:ln w="50800">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495A6E5-00DD-4E8E-BBA2-E298817C1C3A}"/>
                </a:ext>
              </a:extLst>
            </p:cNvPr>
            <p:cNvCxnSpPr/>
            <p:nvPr/>
          </p:nvCxnSpPr>
          <p:spPr>
            <a:xfrm>
              <a:off x="8303834" y="3044281"/>
              <a:ext cx="314478" cy="314478"/>
            </a:xfrm>
            <a:prstGeom prst="straightConnector1">
              <a:avLst/>
            </a:prstGeom>
            <a:ln w="50800">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16DEEEE-0372-4DD2-8B8C-34F5457A3D0D}"/>
                </a:ext>
              </a:extLst>
            </p:cNvPr>
            <p:cNvCxnSpPr/>
            <p:nvPr/>
          </p:nvCxnSpPr>
          <p:spPr>
            <a:xfrm flipV="1">
              <a:off x="3914525" y="3238446"/>
              <a:ext cx="282344" cy="282344"/>
            </a:xfrm>
            <a:prstGeom prst="straightConnector1">
              <a:avLst/>
            </a:prstGeom>
            <a:ln w="50800">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7669D99-9E4F-4F34-BB4B-5D053DF05D5F}"/>
                </a:ext>
              </a:extLst>
            </p:cNvPr>
            <p:cNvCxnSpPr/>
            <p:nvPr/>
          </p:nvCxnSpPr>
          <p:spPr>
            <a:xfrm flipV="1">
              <a:off x="6738799" y="3238446"/>
              <a:ext cx="282344" cy="282344"/>
            </a:xfrm>
            <a:prstGeom prst="straightConnector1">
              <a:avLst/>
            </a:prstGeom>
            <a:ln w="50800">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277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00C62C-37E4-49F7-89FD-454220965E9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0D99D1D-2E83-45AE-9A8B-129BC6F1DB7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E7B58FF-7D2F-4585-9A57-BEAF2BFB97E9}"/>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997BF86F-898C-43C9-A4BF-0E361776427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787CCB6-610A-44C2-A11B-C81F375628AA}"/>
              </a:ext>
            </a:extLst>
          </p:cNvPr>
          <p:cNvSpPr>
            <a:spLocks noGrp="1"/>
          </p:cNvSpPr>
          <p:nvPr>
            <p:ph type="body" sz="quarter" idx="13"/>
          </p:nvPr>
        </p:nvSpPr>
        <p:spPr/>
        <p:txBody>
          <a:bodyPr/>
          <a:lstStyle/>
          <a:p>
            <a:endParaRPr lang="en-ZA"/>
          </a:p>
        </p:txBody>
      </p:sp>
      <p:sp>
        <p:nvSpPr>
          <p:cNvPr id="7" name="Right Arrow 28">
            <a:extLst>
              <a:ext uri="{FF2B5EF4-FFF2-40B4-BE49-F238E27FC236}">
                <a16:creationId xmlns:a16="http://schemas.microsoft.com/office/drawing/2014/main" id="{9E9464FF-C882-481C-B3F1-1C6AC07B5020}"/>
              </a:ext>
            </a:extLst>
          </p:cNvPr>
          <p:cNvSpPr/>
          <p:nvPr/>
        </p:nvSpPr>
        <p:spPr>
          <a:xfrm>
            <a:off x="3700313" y="2549743"/>
            <a:ext cx="521729" cy="64629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8" name="TextBox 7">
            <a:extLst>
              <a:ext uri="{FF2B5EF4-FFF2-40B4-BE49-F238E27FC236}">
                <a16:creationId xmlns:a16="http://schemas.microsoft.com/office/drawing/2014/main" id="{C7F0D8F9-2CB9-4945-9E6A-342F8B0A9818}"/>
              </a:ext>
            </a:extLst>
          </p:cNvPr>
          <p:cNvSpPr txBox="1"/>
          <p:nvPr/>
        </p:nvSpPr>
        <p:spPr>
          <a:xfrm>
            <a:off x="576329" y="2337080"/>
            <a:ext cx="3123982" cy="1126817"/>
          </a:xfrm>
          <a:prstGeom prst="rect">
            <a:avLst/>
          </a:prstGeom>
          <a:solidFill>
            <a:schemeClr val="accent1"/>
          </a:solidFill>
          <a:ln>
            <a:noFill/>
          </a:ln>
        </p:spPr>
        <p:txBody>
          <a:bodyPr wrap="square" lIns="204727" tIns="102364" rIns="204727" bIns="102364" rtlCol="0" anchor="ctr" anchorCtr="0">
            <a:noAutofit/>
          </a:bodyPr>
          <a:lstStyle/>
          <a:p>
            <a:pPr marL="481159"/>
            <a:endParaRPr lang="en-US" sz="1600" dirty="0">
              <a:solidFill>
                <a:srgbClr val="FFFFFF"/>
              </a:solidFill>
            </a:endParaRPr>
          </a:p>
        </p:txBody>
      </p:sp>
      <p:sp>
        <p:nvSpPr>
          <p:cNvPr id="9" name="TextBox 8">
            <a:extLst>
              <a:ext uri="{FF2B5EF4-FFF2-40B4-BE49-F238E27FC236}">
                <a16:creationId xmlns:a16="http://schemas.microsoft.com/office/drawing/2014/main" id="{5ED745F4-758B-40F8-8D17-289157A5A5B3}"/>
              </a:ext>
            </a:extLst>
          </p:cNvPr>
          <p:cNvSpPr txBox="1"/>
          <p:nvPr/>
        </p:nvSpPr>
        <p:spPr>
          <a:xfrm>
            <a:off x="4230452" y="2337080"/>
            <a:ext cx="3123982" cy="1126817"/>
          </a:xfrm>
          <a:prstGeom prst="rect">
            <a:avLst/>
          </a:prstGeom>
          <a:solidFill>
            <a:schemeClr val="accent2"/>
          </a:solidFill>
          <a:ln>
            <a:noFill/>
          </a:ln>
        </p:spPr>
        <p:txBody>
          <a:bodyPr wrap="square" lIns="204727" tIns="102364" rIns="204727" bIns="102364" rtlCol="0" anchor="ctr" anchorCtr="0">
            <a:noAutofit/>
          </a:bodyPr>
          <a:lstStyle/>
          <a:p>
            <a:pPr marL="481159"/>
            <a:endParaRPr lang="en-US" sz="1600" dirty="0">
              <a:solidFill>
                <a:srgbClr val="FFFFFF"/>
              </a:solidFill>
            </a:endParaRPr>
          </a:p>
        </p:txBody>
      </p:sp>
      <p:sp>
        <p:nvSpPr>
          <p:cNvPr id="10" name="Right Arrow 33">
            <a:extLst>
              <a:ext uri="{FF2B5EF4-FFF2-40B4-BE49-F238E27FC236}">
                <a16:creationId xmlns:a16="http://schemas.microsoft.com/office/drawing/2014/main" id="{49EDFF89-7AC8-48FA-9BE8-628CF9E21128}"/>
              </a:ext>
            </a:extLst>
          </p:cNvPr>
          <p:cNvSpPr/>
          <p:nvPr/>
        </p:nvSpPr>
        <p:spPr>
          <a:xfrm>
            <a:off x="7354436" y="2549743"/>
            <a:ext cx="521729" cy="64629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11" name="TextBox 10">
            <a:extLst>
              <a:ext uri="{FF2B5EF4-FFF2-40B4-BE49-F238E27FC236}">
                <a16:creationId xmlns:a16="http://schemas.microsoft.com/office/drawing/2014/main" id="{864AA575-C0EC-4508-A9BF-B69156E7C2DF}"/>
              </a:ext>
            </a:extLst>
          </p:cNvPr>
          <p:cNvSpPr txBox="1"/>
          <p:nvPr/>
        </p:nvSpPr>
        <p:spPr>
          <a:xfrm>
            <a:off x="7884574" y="2337080"/>
            <a:ext cx="3123982" cy="1126817"/>
          </a:xfrm>
          <a:prstGeom prst="rect">
            <a:avLst/>
          </a:prstGeom>
          <a:solidFill>
            <a:schemeClr val="accent3"/>
          </a:solidFill>
          <a:ln>
            <a:noFill/>
          </a:ln>
        </p:spPr>
        <p:txBody>
          <a:bodyPr wrap="square" lIns="204727" tIns="102364" rIns="204727" bIns="102364" rtlCol="0" anchor="ctr" anchorCtr="0">
            <a:noAutofit/>
          </a:bodyPr>
          <a:lstStyle/>
          <a:p>
            <a:pPr marL="481159"/>
            <a:endParaRPr lang="en-US" sz="1600" dirty="0">
              <a:solidFill>
                <a:srgbClr val="FFFFFF"/>
              </a:solidFill>
            </a:endParaRPr>
          </a:p>
        </p:txBody>
      </p:sp>
      <p:sp>
        <p:nvSpPr>
          <p:cNvPr id="12" name="TextBox 11">
            <a:extLst>
              <a:ext uri="{FF2B5EF4-FFF2-40B4-BE49-F238E27FC236}">
                <a16:creationId xmlns:a16="http://schemas.microsoft.com/office/drawing/2014/main" id="{F168093B-C9F4-4335-89A2-DE4543F7C43A}"/>
              </a:ext>
            </a:extLst>
          </p:cNvPr>
          <p:cNvSpPr txBox="1"/>
          <p:nvPr/>
        </p:nvSpPr>
        <p:spPr>
          <a:xfrm>
            <a:off x="7884574" y="4060679"/>
            <a:ext cx="3123982" cy="1126817"/>
          </a:xfrm>
          <a:prstGeom prst="rect">
            <a:avLst/>
          </a:prstGeom>
          <a:solidFill>
            <a:schemeClr val="accent4"/>
          </a:solidFill>
          <a:ln>
            <a:noFill/>
          </a:ln>
        </p:spPr>
        <p:txBody>
          <a:bodyPr wrap="square" lIns="204727" tIns="102364" rIns="204727" bIns="102364" rtlCol="0" anchor="ctr" anchorCtr="0">
            <a:noAutofit/>
          </a:bodyPr>
          <a:lstStyle/>
          <a:p>
            <a:pPr marL="481159"/>
            <a:endParaRPr lang="en-US" sz="1600" dirty="0">
              <a:solidFill>
                <a:srgbClr val="FFFFFF"/>
              </a:solidFill>
            </a:endParaRPr>
          </a:p>
        </p:txBody>
      </p:sp>
      <p:sp>
        <p:nvSpPr>
          <p:cNvPr id="13" name="TextBox 12">
            <a:extLst>
              <a:ext uri="{FF2B5EF4-FFF2-40B4-BE49-F238E27FC236}">
                <a16:creationId xmlns:a16="http://schemas.microsoft.com/office/drawing/2014/main" id="{7D8CFC74-0B04-4AAA-AFC3-AF11CCA6EDC1}"/>
              </a:ext>
            </a:extLst>
          </p:cNvPr>
          <p:cNvSpPr txBox="1"/>
          <p:nvPr/>
        </p:nvSpPr>
        <p:spPr>
          <a:xfrm>
            <a:off x="4228166" y="4060679"/>
            <a:ext cx="3123982" cy="1126817"/>
          </a:xfrm>
          <a:prstGeom prst="rect">
            <a:avLst/>
          </a:prstGeom>
          <a:solidFill>
            <a:schemeClr val="accent5"/>
          </a:solidFill>
          <a:ln>
            <a:noFill/>
          </a:ln>
        </p:spPr>
        <p:txBody>
          <a:bodyPr wrap="square" lIns="204727" tIns="102364" rIns="204727" bIns="102364" rtlCol="0" anchor="ctr" anchorCtr="0">
            <a:noAutofit/>
          </a:bodyPr>
          <a:lstStyle/>
          <a:p>
            <a:pPr marL="481159"/>
            <a:endParaRPr lang="en-US" sz="1600" dirty="0">
              <a:solidFill>
                <a:srgbClr val="FFFFFF"/>
              </a:solidFill>
            </a:endParaRPr>
          </a:p>
        </p:txBody>
      </p:sp>
      <p:sp>
        <p:nvSpPr>
          <p:cNvPr id="14" name="TextBox 13">
            <a:extLst>
              <a:ext uri="{FF2B5EF4-FFF2-40B4-BE49-F238E27FC236}">
                <a16:creationId xmlns:a16="http://schemas.microsoft.com/office/drawing/2014/main" id="{0AAFA811-8000-4FBA-848E-09F3B2A40B38}"/>
              </a:ext>
            </a:extLst>
          </p:cNvPr>
          <p:cNvSpPr txBox="1"/>
          <p:nvPr/>
        </p:nvSpPr>
        <p:spPr>
          <a:xfrm>
            <a:off x="571761" y="4060679"/>
            <a:ext cx="3123982" cy="1126817"/>
          </a:xfrm>
          <a:prstGeom prst="rect">
            <a:avLst/>
          </a:prstGeom>
          <a:solidFill>
            <a:schemeClr val="accent6"/>
          </a:solidFill>
          <a:ln>
            <a:noFill/>
          </a:ln>
        </p:spPr>
        <p:txBody>
          <a:bodyPr wrap="square" lIns="204727" tIns="102364" rIns="204727" bIns="102364" rtlCol="0" anchor="ctr" anchorCtr="0">
            <a:noAutofit/>
          </a:bodyPr>
          <a:lstStyle/>
          <a:p>
            <a:pPr marL="481159"/>
            <a:endParaRPr lang="en-US" sz="1600" dirty="0">
              <a:solidFill>
                <a:srgbClr val="FFFFFF"/>
              </a:solidFill>
            </a:endParaRPr>
          </a:p>
        </p:txBody>
      </p:sp>
      <p:sp>
        <p:nvSpPr>
          <p:cNvPr id="15" name="Right Arrow 38">
            <a:extLst>
              <a:ext uri="{FF2B5EF4-FFF2-40B4-BE49-F238E27FC236}">
                <a16:creationId xmlns:a16="http://schemas.microsoft.com/office/drawing/2014/main" id="{95A8B451-591A-44A6-BFE0-6C44596B24E7}"/>
              </a:ext>
            </a:extLst>
          </p:cNvPr>
          <p:cNvSpPr/>
          <p:nvPr/>
        </p:nvSpPr>
        <p:spPr>
          <a:xfrm rot="5400000">
            <a:off x="9133911" y="3416476"/>
            <a:ext cx="625306" cy="646291"/>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16" name="Right Arrow 39">
            <a:extLst>
              <a:ext uri="{FF2B5EF4-FFF2-40B4-BE49-F238E27FC236}">
                <a16:creationId xmlns:a16="http://schemas.microsoft.com/office/drawing/2014/main" id="{1AC96C8B-3653-4BC1-8AC3-F5577C2EFAAC}"/>
              </a:ext>
            </a:extLst>
          </p:cNvPr>
          <p:cNvSpPr/>
          <p:nvPr/>
        </p:nvSpPr>
        <p:spPr>
          <a:xfrm rot="10800000">
            <a:off x="7365905" y="4300941"/>
            <a:ext cx="521729" cy="646291"/>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17" name="Right Arrow 40">
            <a:extLst>
              <a:ext uri="{FF2B5EF4-FFF2-40B4-BE49-F238E27FC236}">
                <a16:creationId xmlns:a16="http://schemas.microsoft.com/office/drawing/2014/main" id="{65455979-B090-40BE-B350-8B425455C069}"/>
              </a:ext>
            </a:extLst>
          </p:cNvPr>
          <p:cNvSpPr/>
          <p:nvPr/>
        </p:nvSpPr>
        <p:spPr>
          <a:xfrm rot="10800000">
            <a:off x="3709498" y="4300941"/>
            <a:ext cx="521729" cy="646291"/>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0" name="TextBox 19">
            <a:extLst>
              <a:ext uri="{FF2B5EF4-FFF2-40B4-BE49-F238E27FC236}">
                <a16:creationId xmlns:a16="http://schemas.microsoft.com/office/drawing/2014/main" id="{45D41F03-13BF-4AE4-AEB4-3A57DE9BEF22}"/>
              </a:ext>
            </a:extLst>
          </p:cNvPr>
          <p:cNvSpPr txBox="1"/>
          <p:nvPr/>
        </p:nvSpPr>
        <p:spPr>
          <a:xfrm>
            <a:off x="9184393" y="4476985"/>
            <a:ext cx="1654620" cy="369332"/>
          </a:xfrm>
          <a:prstGeom prst="rect">
            <a:avLst/>
          </a:prstGeom>
          <a:noFill/>
        </p:spPr>
        <p:txBody>
          <a:bodyPr wrap="none" rtlCol="0" anchor="t" anchorCtr="0">
            <a:spAutoFit/>
          </a:bodyPr>
          <a:lstStyle/>
          <a:p>
            <a:r>
              <a:rPr lang="en-US" b="1" dirty="0">
                <a:solidFill>
                  <a:schemeClr val="bg1"/>
                </a:solidFill>
                <a:ea typeface="League Spartan" charset="0"/>
                <a:cs typeface="Poppins" pitchFamily="2" charset="77"/>
              </a:rPr>
              <a:t>DISTRIBUTION</a:t>
            </a:r>
          </a:p>
        </p:txBody>
      </p:sp>
      <p:sp>
        <p:nvSpPr>
          <p:cNvPr id="23" name="TextBox 22">
            <a:extLst>
              <a:ext uri="{FF2B5EF4-FFF2-40B4-BE49-F238E27FC236}">
                <a16:creationId xmlns:a16="http://schemas.microsoft.com/office/drawing/2014/main" id="{85E0F9AD-090C-45D8-BB03-FA14390354B2}"/>
              </a:ext>
            </a:extLst>
          </p:cNvPr>
          <p:cNvSpPr txBox="1"/>
          <p:nvPr/>
        </p:nvSpPr>
        <p:spPr>
          <a:xfrm>
            <a:off x="2106838" y="4476986"/>
            <a:ext cx="1399742" cy="369332"/>
          </a:xfrm>
          <a:prstGeom prst="rect">
            <a:avLst/>
          </a:prstGeom>
          <a:noFill/>
        </p:spPr>
        <p:txBody>
          <a:bodyPr wrap="none" rtlCol="0" anchor="t" anchorCtr="0">
            <a:spAutoFit/>
          </a:bodyPr>
          <a:lstStyle/>
          <a:p>
            <a:r>
              <a:rPr lang="en-US" b="1" dirty="0">
                <a:solidFill>
                  <a:schemeClr val="bg1"/>
                </a:solidFill>
                <a:ea typeface="League Spartan" charset="0"/>
                <a:cs typeface="Poppins" pitchFamily="2" charset="77"/>
              </a:rPr>
              <a:t>CONSUMER</a:t>
            </a:r>
          </a:p>
        </p:txBody>
      </p:sp>
      <p:sp>
        <p:nvSpPr>
          <p:cNvPr id="25" name="TextBox 24">
            <a:extLst>
              <a:ext uri="{FF2B5EF4-FFF2-40B4-BE49-F238E27FC236}">
                <a16:creationId xmlns:a16="http://schemas.microsoft.com/office/drawing/2014/main" id="{5E090236-CD8F-49B9-B0F3-C92842E3462A}"/>
              </a:ext>
            </a:extLst>
          </p:cNvPr>
          <p:cNvSpPr txBox="1"/>
          <p:nvPr/>
        </p:nvSpPr>
        <p:spPr>
          <a:xfrm>
            <a:off x="8953111" y="2753387"/>
            <a:ext cx="2034531" cy="369332"/>
          </a:xfrm>
          <a:prstGeom prst="rect">
            <a:avLst/>
          </a:prstGeom>
          <a:noFill/>
        </p:spPr>
        <p:txBody>
          <a:bodyPr wrap="none" rtlCol="0" anchor="t" anchorCtr="0">
            <a:spAutoFit/>
          </a:bodyPr>
          <a:lstStyle/>
          <a:p>
            <a:r>
              <a:rPr lang="en-US" b="1" dirty="0">
                <a:solidFill>
                  <a:schemeClr val="bg1"/>
                </a:solidFill>
                <a:ea typeface="League Spartan" charset="0"/>
                <a:cs typeface="Poppins" pitchFamily="2" charset="77"/>
              </a:rPr>
              <a:t>MANUFACTURING</a:t>
            </a:r>
          </a:p>
        </p:txBody>
      </p:sp>
      <p:sp>
        <p:nvSpPr>
          <p:cNvPr id="27" name="TextBox 26">
            <a:extLst>
              <a:ext uri="{FF2B5EF4-FFF2-40B4-BE49-F238E27FC236}">
                <a16:creationId xmlns:a16="http://schemas.microsoft.com/office/drawing/2014/main" id="{8B84D684-9A99-4028-AF07-C606F0A7B459}"/>
              </a:ext>
            </a:extLst>
          </p:cNvPr>
          <p:cNvSpPr txBox="1"/>
          <p:nvPr/>
        </p:nvSpPr>
        <p:spPr>
          <a:xfrm>
            <a:off x="5599765" y="2753387"/>
            <a:ext cx="1252266" cy="369332"/>
          </a:xfrm>
          <a:prstGeom prst="rect">
            <a:avLst/>
          </a:prstGeom>
          <a:noFill/>
        </p:spPr>
        <p:txBody>
          <a:bodyPr wrap="none" rtlCol="0" anchor="t" anchorCtr="0">
            <a:spAutoFit/>
          </a:bodyPr>
          <a:lstStyle/>
          <a:p>
            <a:r>
              <a:rPr lang="en-US" b="1" dirty="0">
                <a:solidFill>
                  <a:schemeClr val="bg1"/>
                </a:solidFill>
                <a:ea typeface="League Spartan" charset="0"/>
                <a:cs typeface="Poppins" pitchFamily="2" charset="77"/>
              </a:rPr>
              <a:t>SUPPLIER</a:t>
            </a:r>
          </a:p>
        </p:txBody>
      </p:sp>
      <p:sp>
        <p:nvSpPr>
          <p:cNvPr id="29" name="TextBox 28">
            <a:extLst>
              <a:ext uri="{FF2B5EF4-FFF2-40B4-BE49-F238E27FC236}">
                <a16:creationId xmlns:a16="http://schemas.microsoft.com/office/drawing/2014/main" id="{E666CFDE-9A35-4C73-A7F8-05AB23CD91F7}"/>
              </a:ext>
            </a:extLst>
          </p:cNvPr>
          <p:cNvSpPr txBox="1"/>
          <p:nvPr/>
        </p:nvSpPr>
        <p:spPr>
          <a:xfrm>
            <a:off x="5587763" y="4476986"/>
            <a:ext cx="1348446" cy="369332"/>
          </a:xfrm>
          <a:prstGeom prst="rect">
            <a:avLst/>
          </a:prstGeom>
          <a:noFill/>
        </p:spPr>
        <p:txBody>
          <a:bodyPr wrap="none" rtlCol="0" anchor="t" anchorCtr="0">
            <a:spAutoFit/>
          </a:bodyPr>
          <a:lstStyle/>
          <a:p>
            <a:r>
              <a:rPr lang="en-US" b="1" dirty="0">
                <a:solidFill>
                  <a:schemeClr val="bg1"/>
                </a:solidFill>
                <a:ea typeface="League Spartan" charset="0"/>
                <a:cs typeface="Poppins" pitchFamily="2" charset="77"/>
              </a:rPr>
              <a:t>CUSTOMER</a:t>
            </a:r>
          </a:p>
        </p:txBody>
      </p:sp>
      <p:sp>
        <p:nvSpPr>
          <p:cNvPr id="30" name="TextBox 29">
            <a:extLst>
              <a:ext uri="{FF2B5EF4-FFF2-40B4-BE49-F238E27FC236}">
                <a16:creationId xmlns:a16="http://schemas.microsoft.com/office/drawing/2014/main" id="{8ADA8AE0-C03E-4005-94ED-1FFA91149635}"/>
              </a:ext>
            </a:extLst>
          </p:cNvPr>
          <p:cNvSpPr txBox="1"/>
          <p:nvPr/>
        </p:nvSpPr>
        <p:spPr>
          <a:xfrm>
            <a:off x="1654018" y="2700601"/>
            <a:ext cx="1936749" cy="369332"/>
          </a:xfrm>
          <a:prstGeom prst="rect">
            <a:avLst/>
          </a:prstGeom>
          <a:noFill/>
        </p:spPr>
        <p:txBody>
          <a:bodyPr wrap="none" rtlCol="0" anchor="t" anchorCtr="0">
            <a:spAutoFit/>
          </a:bodyPr>
          <a:lstStyle/>
          <a:p>
            <a:r>
              <a:rPr lang="en-US" b="1" dirty="0">
                <a:solidFill>
                  <a:schemeClr val="bg1"/>
                </a:solidFill>
                <a:ea typeface="League Spartan" charset="0"/>
                <a:cs typeface="Poppins" pitchFamily="2" charset="77"/>
              </a:rPr>
              <a:t>RAW MATERIALS</a:t>
            </a:r>
          </a:p>
        </p:txBody>
      </p:sp>
      <p:pic>
        <p:nvPicPr>
          <p:cNvPr id="32" name="Graphic 31" descr="Store">
            <a:extLst>
              <a:ext uri="{FF2B5EF4-FFF2-40B4-BE49-F238E27FC236}">
                <a16:creationId xmlns:a16="http://schemas.microsoft.com/office/drawing/2014/main" id="{9D1C1606-04C3-4C6E-BF7B-DB5D061AB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4642" y="4135982"/>
            <a:ext cx="993429" cy="993429"/>
          </a:xfrm>
          <a:prstGeom prst="rect">
            <a:avLst/>
          </a:prstGeom>
        </p:spPr>
      </p:pic>
      <p:pic>
        <p:nvPicPr>
          <p:cNvPr id="33" name="Graphic 32" descr="City">
            <a:extLst>
              <a:ext uri="{FF2B5EF4-FFF2-40B4-BE49-F238E27FC236}">
                <a16:creationId xmlns:a16="http://schemas.microsoft.com/office/drawing/2014/main" id="{07F74A82-C79E-4906-B5F1-E4838B991E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12022" y="2423740"/>
            <a:ext cx="993429" cy="993429"/>
          </a:xfrm>
          <a:prstGeom prst="rect">
            <a:avLst/>
          </a:prstGeom>
        </p:spPr>
      </p:pic>
      <p:pic>
        <p:nvPicPr>
          <p:cNvPr id="34" name="Graphic 33" descr="Factory">
            <a:extLst>
              <a:ext uri="{FF2B5EF4-FFF2-40B4-BE49-F238E27FC236}">
                <a16:creationId xmlns:a16="http://schemas.microsoft.com/office/drawing/2014/main" id="{94FF4C2D-9087-4410-8B24-58D7368ABF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83918" y="2374803"/>
            <a:ext cx="993429" cy="993429"/>
          </a:xfrm>
          <a:prstGeom prst="rect">
            <a:avLst/>
          </a:prstGeom>
        </p:spPr>
      </p:pic>
      <p:pic>
        <p:nvPicPr>
          <p:cNvPr id="35" name="Graphic 34" descr="Open hand with plant">
            <a:extLst>
              <a:ext uri="{FF2B5EF4-FFF2-40B4-BE49-F238E27FC236}">
                <a16:creationId xmlns:a16="http://schemas.microsoft.com/office/drawing/2014/main" id="{4822E01A-65F3-4E10-A603-344BAF6078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6729" y="2403773"/>
            <a:ext cx="993429" cy="993429"/>
          </a:xfrm>
          <a:prstGeom prst="rect">
            <a:avLst/>
          </a:prstGeom>
        </p:spPr>
      </p:pic>
      <p:pic>
        <p:nvPicPr>
          <p:cNvPr id="36" name="Graphic 35" descr="Group">
            <a:extLst>
              <a:ext uri="{FF2B5EF4-FFF2-40B4-BE49-F238E27FC236}">
                <a16:creationId xmlns:a16="http://schemas.microsoft.com/office/drawing/2014/main" id="{2AA70175-896C-4FF4-9B7C-C21DA8AF5AF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1883" y="3984082"/>
            <a:ext cx="1275459" cy="1275459"/>
          </a:xfrm>
          <a:prstGeom prst="rect">
            <a:avLst/>
          </a:prstGeom>
        </p:spPr>
      </p:pic>
      <p:pic>
        <p:nvPicPr>
          <p:cNvPr id="37" name="Graphic 36" descr="Truck">
            <a:extLst>
              <a:ext uri="{FF2B5EF4-FFF2-40B4-BE49-F238E27FC236}">
                <a16:creationId xmlns:a16="http://schemas.microsoft.com/office/drawing/2014/main" id="{AB03040D-0784-45F2-BA64-A32A3EA1EC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29225" y="4125096"/>
            <a:ext cx="993429" cy="993429"/>
          </a:xfrm>
          <a:prstGeom prst="rect">
            <a:avLst/>
          </a:prstGeom>
        </p:spPr>
      </p:pic>
    </p:spTree>
    <p:extLst>
      <p:ext uri="{BB962C8B-B14F-4D97-AF65-F5344CB8AC3E}">
        <p14:creationId xmlns:p14="http://schemas.microsoft.com/office/powerpoint/2010/main" val="29287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supply chain, business, startup, presentation, infographics, free, editable template, template, pitch, graphs, charts, diagrams, tables, data, slides, layout, concept, idea, inspiration, download, Google Slides"/>
  <p:tag name="DESCRIPTION" val="Use one of the Supply Chain presentation template's editable diagrams to illustrate the network of all the individuals, organisations, resources, activities and technology involved in the creation and eventual sale of a product."/>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835</Words>
  <Application>Microsoft Office PowerPoint</Application>
  <PresentationFormat>Widescreen</PresentationFormat>
  <Paragraphs>136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Bahnschrift</vt:lpstr>
      <vt:lpstr>Bahnschrift SemiBold</vt:lpstr>
      <vt:lpstr>Calibri</vt:lpstr>
      <vt:lpstr>Lato Light</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220</cp:revision>
  <dcterms:created xsi:type="dcterms:W3CDTF">2020-04-19T22:46:17Z</dcterms:created>
  <dcterms:modified xsi:type="dcterms:W3CDTF">2020-05-15T13:15:06Z</dcterms:modified>
  <cp:category>Products and Services</cp:category>
</cp:coreProperties>
</file>