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4"/>
  </p:notesMasterIdLst>
  <p:sldIdLst>
    <p:sldId id="277" r:id="rId2"/>
    <p:sldId id="278" r:id="rId3"/>
    <p:sldId id="279" r:id="rId4"/>
    <p:sldId id="256" r:id="rId5"/>
    <p:sldId id="283" r:id="rId6"/>
    <p:sldId id="284" r:id="rId7"/>
    <p:sldId id="285" r:id="rId8"/>
    <p:sldId id="290" r:id="rId9"/>
    <p:sldId id="286" r:id="rId10"/>
    <p:sldId id="287" r:id="rId11"/>
    <p:sldId id="288" r:id="rId12"/>
    <p:sldId id="289" r:id="rId13"/>
    <p:sldId id="291" r:id="rId14"/>
    <p:sldId id="292" r:id="rId15"/>
    <p:sldId id="293" r:id="rId16"/>
    <p:sldId id="294" r:id="rId17"/>
    <p:sldId id="295" r:id="rId18"/>
    <p:sldId id="296" r:id="rId19"/>
    <p:sldId id="297" r:id="rId20"/>
    <p:sldId id="298" r:id="rId21"/>
    <p:sldId id="281" r:id="rId22"/>
    <p:sldId id="282"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8BE64B-30D1-4442-BC33-B6CDB49C37F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78C316-F63D-48A2-9D48-7A27967DF7B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BC6648C-C41E-4DFB-8243-E86B19270CB1}"/>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C2277C41-A061-49FA-9E1A-54E089D0572A}"/>
              </a:ext>
            </a:extLst>
          </p:cNvPr>
          <p:cNvSpPr>
            <a:spLocks noGrp="1"/>
          </p:cNvSpPr>
          <p:nvPr>
            <p:ph type="title"/>
          </p:nvPr>
        </p:nvSpPr>
        <p:spPr/>
        <p:txBody>
          <a:bodyPr/>
          <a:lstStyle/>
          <a:p>
            <a:r>
              <a:rPr lang="en-ZA" dirty="0"/>
              <a:t>Maslow’s Hierarchy of Needs</a:t>
            </a:r>
          </a:p>
        </p:txBody>
      </p:sp>
      <p:sp>
        <p:nvSpPr>
          <p:cNvPr id="6" name="Text Placeholder 5">
            <a:extLst>
              <a:ext uri="{FF2B5EF4-FFF2-40B4-BE49-F238E27FC236}">
                <a16:creationId xmlns:a16="http://schemas.microsoft.com/office/drawing/2014/main" id="{D4D0F303-D136-4D54-B114-FAA0E66D1EEC}"/>
              </a:ext>
            </a:extLst>
          </p:cNvPr>
          <p:cNvSpPr>
            <a:spLocks noGrp="1"/>
          </p:cNvSpPr>
          <p:nvPr>
            <p:ph type="body" sz="quarter" idx="13"/>
          </p:nvPr>
        </p:nvSpPr>
        <p:spPr/>
        <p:txBody>
          <a:bodyPr/>
          <a:lstStyle/>
          <a:p>
            <a:endParaRPr lang="en-ZA"/>
          </a:p>
        </p:txBody>
      </p:sp>
      <p:sp>
        <p:nvSpPr>
          <p:cNvPr id="7" name="Freeform 24">
            <a:extLst>
              <a:ext uri="{FF2B5EF4-FFF2-40B4-BE49-F238E27FC236}">
                <a16:creationId xmlns:a16="http://schemas.microsoft.com/office/drawing/2014/main" id="{B5403B1F-83AD-4427-9DC8-653981E10C34}"/>
              </a:ext>
            </a:extLst>
          </p:cNvPr>
          <p:cNvSpPr/>
          <p:nvPr/>
        </p:nvSpPr>
        <p:spPr>
          <a:xfrm>
            <a:off x="2951047" y="1770147"/>
            <a:ext cx="1662781" cy="1370889"/>
          </a:xfrm>
          <a:custGeom>
            <a:avLst/>
            <a:gdLst>
              <a:gd name="connsiteX0" fmla="*/ 1976665 w 3954101"/>
              <a:gd name="connsiteY0" fmla="*/ 0 h 3259979"/>
              <a:gd name="connsiteX1" fmla="*/ 2962774 w 3954101"/>
              <a:gd name="connsiteY1" fmla="*/ 1629990 h 3259979"/>
              <a:gd name="connsiteX2" fmla="*/ 2965574 w 3954101"/>
              <a:gd name="connsiteY2" fmla="*/ 1629990 h 3259979"/>
              <a:gd name="connsiteX3" fmla="*/ 3954101 w 3954101"/>
              <a:gd name="connsiteY3" fmla="*/ 3259979 h 3259979"/>
              <a:gd name="connsiteX4" fmla="*/ 0 w 3954101"/>
              <a:gd name="connsiteY4" fmla="*/ 3259979 h 3259979"/>
              <a:gd name="connsiteX5" fmla="*/ 988527 w 3954101"/>
              <a:gd name="connsiteY5" fmla="*/ 1629990 h 3259979"/>
              <a:gd name="connsiteX6" fmla="*/ 990556 w 3954101"/>
              <a:gd name="connsiteY6" fmla="*/ 1629990 h 325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4101" h="3259979">
                <a:moveTo>
                  <a:pt x="1976665" y="0"/>
                </a:moveTo>
                <a:lnTo>
                  <a:pt x="2962774" y="1629990"/>
                </a:lnTo>
                <a:lnTo>
                  <a:pt x="2965574" y="1629990"/>
                </a:lnTo>
                <a:lnTo>
                  <a:pt x="3954101" y="3259979"/>
                </a:lnTo>
                <a:lnTo>
                  <a:pt x="0" y="3259979"/>
                </a:lnTo>
                <a:lnTo>
                  <a:pt x="988527" y="1629990"/>
                </a:lnTo>
                <a:lnTo>
                  <a:pt x="990556" y="162999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6" tIns="35446" rIns="35446" bIns="35446" numCol="1" spcCol="1270" anchor="ctr" anchorCtr="0">
            <a:noAutofit/>
          </a:bodyPr>
          <a:lstStyle/>
          <a:p>
            <a:pPr algn="ctr" defTabSz="1240555">
              <a:lnSpc>
                <a:spcPct val="90000"/>
              </a:lnSpc>
              <a:spcBef>
                <a:spcPct val="0"/>
              </a:spcBef>
              <a:spcAft>
                <a:spcPct val="35000"/>
              </a:spcAft>
            </a:pPr>
            <a:endParaRPr lang="en-US" sz="2791" dirty="0"/>
          </a:p>
        </p:txBody>
      </p:sp>
      <p:sp>
        <p:nvSpPr>
          <p:cNvPr id="8" name="Freeform 77">
            <a:extLst>
              <a:ext uri="{FF2B5EF4-FFF2-40B4-BE49-F238E27FC236}">
                <a16:creationId xmlns:a16="http://schemas.microsoft.com/office/drawing/2014/main" id="{AF32E556-92B2-40B2-AC59-86C07D86D040}"/>
              </a:ext>
            </a:extLst>
          </p:cNvPr>
          <p:cNvSpPr/>
          <p:nvPr/>
        </p:nvSpPr>
        <p:spPr>
          <a:xfrm>
            <a:off x="2462251" y="3230983"/>
            <a:ext cx="2627613" cy="674307"/>
          </a:xfrm>
          <a:custGeom>
            <a:avLst/>
            <a:gdLst>
              <a:gd name="connsiteX0" fmla="*/ 0 w 5931152"/>
              <a:gd name="connsiteY0" fmla="*/ 1681654 h 1681654"/>
              <a:gd name="connsiteX1" fmla="*/ 988527 w 5931152"/>
              <a:gd name="connsiteY1" fmla="*/ 0 h 1681654"/>
              <a:gd name="connsiteX2" fmla="*/ 4942625 w 5931152"/>
              <a:gd name="connsiteY2" fmla="*/ 0 h 1681654"/>
              <a:gd name="connsiteX3" fmla="*/ 5931152 w 5931152"/>
              <a:gd name="connsiteY3" fmla="*/ 1681654 h 1681654"/>
              <a:gd name="connsiteX4" fmla="*/ 0 w 5931152"/>
              <a:gd name="connsiteY4" fmla="*/ 1681654 h 1681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1152" h="1681654">
                <a:moveTo>
                  <a:pt x="0" y="1681654"/>
                </a:moveTo>
                <a:lnTo>
                  <a:pt x="988527" y="0"/>
                </a:lnTo>
                <a:lnTo>
                  <a:pt x="4942625" y="0"/>
                </a:lnTo>
                <a:lnTo>
                  <a:pt x="5931152" y="1681654"/>
                </a:lnTo>
                <a:lnTo>
                  <a:pt x="0" y="1681654"/>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6403" tIns="36571" rIns="496404" bIns="36571" numCol="1" spcCol="1270" anchor="ctr" anchorCtr="0">
            <a:noAutofit/>
          </a:bodyPr>
          <a:lstStyle/>
          <a:p>
            <a:pPr algn="ctr" defTabSz="1279938">
              <a:spcBef>
                <a:spcPct val="0"/>
              </a:spcBef>
              <a:spcAft>
                <a:spcPct val="35000"/>
              </a:spcAft>
            </a:pPr>
            <a:endParaRPr lang="en-US" sz="3200" dirty="0"/>
          </a:p>
        </p:txBody>
      </p:sp>
      <p:sp>
        <p:nvSpPr>
          <p:cNvPr id="9" name="Freeform 78">
            <a:extLst>
              <a:ext uri="{FF2B5EF4-FFF2-40B4-BE49-F238E27FC236}">
                <a16:creationId xmlns:a16="http://schemas.microsoft.com/office/drawing/2014/main" id="{BAF6CE06-4723-454C-B35D-2EF311EBFC90}"/>
              </a:ext>
            </a:extLst>
          </p:cNvPr>
          <p:cNvSpPr/>
          <p:nvPr/>
        </p:nvSpPr>
        <p:spPr>
          <a:xfrm>
            <a:off x="2024316" y="3995237"/>
            <a:ext cx="3503484" cy="680918"/>
          </a:xfrm>
          <a:custGeom>
            <a:avLst/>
            <a:gdLst>
              <a:gd name="connsiteX0" fmla="*/ 0 w 7908203"/>
              <a:gd name="connsiteY0" fmla="*/ 1681654 h 1681654"/>
              <a:gd name="connsiteX1" fmla="*/ 988527 w 7908203"/>
              <a:gd name="connsiteY1" fmla="*/ 0 h 1681654"/>
              <a:gd name="connsiteX2" fmla="*/ 6919676 w 7908203"/>
              <a:gd name="connsiteY2" fmla="*/ 0 h 1681654"/>
              <a:gd name="connsiteX3" fmla="*/ 7908203 w 7908203"/>
              <a:gd name="connsiteY3" fmla="*/ 1681654 h 1681654"/>
              <a:gd name="connsiteX4" fmla="*/ 0 w 7908203"/>
              <a:gd name="connsiteY4" fmla="*/ 1681654 h 1681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8203" h="1681654">
                <a:moveTo>
                  <a:pt x="0" y="1681654"/>
                </a:moveTo>
                <a:lnTo>
                  <a:pt x="988527" y="0"/>
                </a:lnTo>
                <a:lnTo>
                  <a:pt x="6919676" y="0"/>
                </a:lnTo>
                <a:lnTo>
                  <a:pt x="7908203" y="1681654"/>
                </a:lnTo>
                <a:lnTo>
                  <a:pt x="0" y="1681654"/>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9681" tIns="36571" rIns="649681" bIns="36571" numCol="1" spcCol="1270" anchor="ctr" anchorCtr="0">
            <a:noAutofit/>
          </a:bodyPr>
          <a:lstStyle/>
          <a:p>
            <a:pPr algn="ctr" defTabSz="1279938">
              <a:spcBef>
                <a:spcPct val="0"/>
              </a:spcBef>
              <a:spcAft>
                <a:spcPct val="35000"/>
              </a:spcAft>
            </a:pPr>
            <a:endParaRPr lang="en-US" sz="3200" dirty="0"/>
          </a:p>
        </p:txBody>
      </p:sp>
      <p:sp>
        <p:nvSpPr>
          <p:cNvPr id="10" name="Freeform 79">
            <a:extLst>
              <a:ext uri="{FF2B5EF4-FFF2-40B4-BE49-F238E27FC236}">
                <a16:creationId xmlns:a16="http://schemas.microsoft.com/office/drawing/2014/main" id="{12238BBB-1081-42F3-ACAC-691191BD20C9}"/>
              </a:ext>
            </a:extLst>
          </p:cNvPr>
          <p:cNvSpPr/>
          <p:nvPr/>
        </p:nvSpPr>
        <p:spPr>
          <a:xfrm>
            <a:off x="1586380" y="4766102"/>
            <a:ext cx="4379355" cy="688287"/>
          </a:xfrm>
          <a:custGeom>
            <a:avLst/>
            <a:gdLst>
              <a:gd name="connsiteX0" fmla="*/ 0 w 9885254"/>
              <a:gd name="connsiteY0" fmla="*/ 1681654 h 1681654"/>
              <a:gd name="connsiteX1" fmla="*/ 988527 w 9885254"/>
              <a:gd name="connsiteY1" fmla="*/ 0 h 1681654"/>
              <a:gd name="connsiteX2" fmla="*/ 8896727 w 9885254"/>
              <a:gd name="connsiteY2" fmla="*/ 0 h 1681654"/>
              <a:gd name="connsiteX3" fmla="*/ 9885254 w 9885254"/>
              <a:gd name="connsiteY3" fmla="*/ 1681654 h 1681654"/>
              <a:gd name="connsiteX4" fmla="*/ 0 w 9885254"/>
              <a:gd name="connsiteY4" fmla="*/ 1681654 h 1681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5254" h="1681654">
                <a:moveTo>
                  <a:pt x="0" y="1681654"/>
                </a:moveTo>
                <a:lnTo>
                  <a:pt x="988527" y="0"/>
                </a:lnTo>
                <a:lnTo>
                  <a:pt x="8896727" y="0"/>
                </a:lnTo>
                <a:lnTo>
                  <a:pt x="9885254" y="1681654"/>
                </a:lnTo>
                <a:lnTo>
                  <a:pt x="0" y="1681654"/>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2958" tIns="36571" rIns="802959" bIns="36571" numCol="1" spcCol="1270" anchor="ctr" anchorCtr="0">
            <a:noAutofit/>
          </a:bodyPr>
          <a:lstStyle/>
          <a:p>
            <a:pPr algn="ctr" defTabSz="1279938">
              <a:spcBef>
                <a:spcPct val="0"/>
              </a:spcBef>
              <a:spcAft>
                <a:spcPct val="35000"/>
              </a:spcAft>
            </a:pPr>
            <a:endParaRPr lang="en-US" sz="3200"/>
          </a:p>
        </p:txBody>
      </p:sp>
      <p:sp>
        <p:nvSpPr>
          <p:cNvPr id="11" name="Freeform 80">
            <a:extLst>
              <a:ext uri="{FF2B5EF4-FFF2-40B4-BE49-F238E27FC236}">
                <a16:creationId xmlns:a16="http://schemas.microsoft.com/office/drawing/2014/main" id="{BB5882AF-2F38-426A-BCC6-12D085549C98}"/>
              </a:ext>
            </a:extLst>
          </p:cNvPr>
          <p:cNvSpPr/>
          <p:nvPr/>
        </p:nvSpPr>
        <p:spPr>
          <a:xfrm>
            <a:off x="1148445" y="5544337"/>
            <a:ext cx="5255227" cy="622497"/>
          </a:xfrm>
          <a:custGeom>
            <a:avLst/>
            <a:gdLst>
              <a:gd name="connsiteX0" fmla="*/ 0 w 11862305"/>
              <a:gd name="connsiteY0" fmla="*/ 1681654 h 1681654"/>
              <a:gd name="connsiteX1" fmla="*/ 988527 w 11862305"/>
              <a:gd name="connsiteY1" fmla="*/ 0 h 1681654"/>
              <a:gd name="connsiteX2" fmla="*/ 10873778 w 11862305"/>
              <a:gd name="connsiteY2" fmla="*/ 0 h 1681654"/>
              <a:gd name="connsiteX3" fmla="*/ 11862305 w 11862305"/>
              <a:gd name="connsiteY3" fmla="*/ 1681654 h 1681654"/>
              <a:gd name="connsiteX4" fmla="*/ 0 w 11862305"/>
              <a:gd name="connsiteY4" fmla="*/ 1681654 h 1681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2305" h="1681654">
                <a:moveTo>
                  <a:pt x="0" y="1681654"/>
                </a:moveTo>
                <a:lnTo>
                  <a:pt x="988527" y="0"/>
                </a:lnTo>
                <a:lnTo>
                  <a:pt x="10873778" y="0"/>
                </a:lnTo>
                <a:lnTo>
                  <a:pt x="11862305" y="1681654"/>
                </a:lnTo>
                <a:lnTo>
                  <a:pt x="0" y="1681654"/>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956236" tIns="36571" rIns="956236" bIns="36571" numCol="1" spcCol="1270" anchor="ctr" anchorCtr="0">
            <a:noAutofit/>
          </a:bodyPr>
          <a:lstStyle/>
          <a:p>
            <a:pPr algn="ctr" defTabSz="1279938">
              <a:lnSpc>
                <a:spcPct val="90000"/>
              </a:lnSpc>
              <a:spcBef>
                <a:spcPct val="0"/>
              </a:spcBef>
              <a:spcAft>
                <a:spcPct val="35000"/>
              </a:spcAft>
            </a:pPr>
            <a:endParaRPr lang="en-US" sz="2880"/>
          </a:p>
        </p:txBody>
      </p:sp>
      <p:sp>
        <p:nvSpPr>
          <p:cNvPr id="12" name="TextBox 11">
            <a:extLst>
              <a:ext uri="{FF2B5EF4-FFF2-40B4-BE49-F238E27FC236}">
                <a16:creationId xmlns:a16="http://schemas.microsoft.com/office/drawing/2014/main" id="{9B07ED8D-9166-43CA-8450-E37CC583F548}"/>
              </a:ext>
            </a:extLst>
          </p:cNvPr>
          <p:cNvSpPr txBox="1"/>
          <p:nvPr/>
        </p:nvSpPr>
        <p:spPr>
          <a:xfrm>
            <a:off x="3091152" y="2494836"/>
            <a:ext cx="1377300" cy="584775"/>
          </a:xfrm>
          <a:prstGeom prst="rect">
            <a:avLst/>
          </a:prstGeom>
          <a:noFill/>
        </p:spPr>
        <p:txBody>
          <a:bodyPr wrap="none" rtlCol="0" anchor="b" anchorCtr="0">
            <a:spAutoFit/>
          </a:bodyPr>
          <a:lstStyle/>
          <a:p>
            <a:pPr algn="ctr"/>
            <a:r>
              <a:rPr lang="en-US" sz="1600" b="1" dirty="0">
                <a:solidFill>
                  <a:schemeClr val="bg1"/>
                </a:solidFill>
                <a:ea typeface="League Spartan" charset="0"/>
                <a:cs typeface="Poppins" pitchFamily="2" charset="77"/>
              </a:rPr>
              <a:t>Self-</a:t>
            </a:r>
          </a:p>
          <a:p>
            <a:pPr algn="ctr"/>
            <a:r>
              <a:rPr lang="en-US" sz="1600" b="1" dirty="0">
                <a:solidFill>
                  <a:schemeClr val="bg1"/>
                </a:solidFill>
                <a:ea typeface="League Spartan" charset="0"/>
                <a:cs typeface="Poppins" pitchFamily="2" charset="77"/>
              </a:rPr>
              <a:t>Actualization</a:t>
            </a:r>
          </a:p>
        </p:txBody>
      </p:sp>
      <p:sp>
        <p:nvSpPr>
          <p:cNvPr id="13" name="TextBox 12">
            <a:extLst>
              <a:ext uri="{FF2B5EF4-FFF2-40B4-BE49-F238E27FC236}">
                <a16:creationId xmlns:a16="http://schemas.microsoft.com/office/drawing/2014/main" id="{E3B76757-69DE-484E-ACB4-18180EAC8850}"/>
              </a:ext>
            </a:extLst>
          </p:cNvPr>
          <p:cNvSpPr txBox="1"/>
          <p:nvPr/>
        </p:nvSpPr>
        <p:spPr>
          <a:xfrm>
            <a:off x="3325509" y="3440839"/>
            <a:ext cx="878767" cy="346185"/>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Esteem</a:t>
            </a:r>
          </a:p>
        </p:txBody>
      </p:sp>
      <p:sp>
        <p:nvSpPr>
          <p:cNvPr id="14" name="TextBox 13">
            <a:extLst>
              <a:ext uri="{FF2B5EF4-FFF2-40B4-BE49-F238E27FC236}">
                <a16:creationId xmlns:a16="http://schemas.microsoft.com/office/drawing/2014/main" id="{8BBF44F9-4C2C-4895-8694-B35B3A31C254}"/>
              </a:ext>
            </a:extLst>
          </p:cNvPr>
          <p:cNvSpPr txBox="1"/>
          <p:nvPr/>
        </p:nvSpPr>
        <p:spPr>
          <a:xfrm>
            <a:off x="2918347" y="4210245"/>
            <a:ext cx="1693092" cy="346185"/>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Love / Belonging</a:t>
            </a:r>
          </a:p>
        </p:txBody>
      </p:sp>
      <p:sp>
        <p:nvSpPr>
          <p:cNvPr id="15" name="TextBox 14">
            <a:extLst>
              <a:ext uri="{FF2B5EF4-FFF2-40B4-BE49-F238E27FC236}">
                <a16:creationId xmlns:a16="http://schemas.microsoft.com/office/drawing/2014/main" id="{2A30E84C-2D8F-4722-87CC-01402DBFE574}"/>
              </a:ext>
            </a:extLst>
          </p:cNvPr>
          <p:cNvSpPr txBox="1"/>
          <p:nvPr/>
        </p:nvSpPr>
        <p:spPr>
          <a:xfrm>
            <a:off x="3383218" y="4985851"/>
            <a:ext cx="763351" cy="346185"/>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Safety</a:t>
            </a:r>
          </a:p>
        </p:txBody>
      </p:sp>
      <p:sp>
        <p:nvSpPr>
          <p:cNvPr id="16" name="TextBox 15">
            <a:extLst>
              <a:ext uri="{FF2B5EF4-FFF2-40B4-BE49-F238E27FC236}">
                <a16:creationId xmlns:a16="http://schemas.microsoft.com/office/drawing/2014/main" id="{A68E559F-70DE-4AD0-A7C6-09ACC8B39ACD}"/>
              </a:ext>
            </a:extLst>
          </p:cNvPr>
          <p:cNvSpPr txBox="1"/>
          <p:nvPr/>
        </p:nvSpPr>
        <p:spPr>
          <a:xfrm>
            <a:off x="3064220" y="5670999"/>
            <a:ext cx="1401346" cy="346185"/>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Physiological</a:t>
            </a:r>
          </a:p>
        </p:txBody>
      </p:sp>
      <p:sp>
        <p:nvSpPr>
          <p:cNvPr id="21" name="Subtitle 2">
            <a:extLst>
              <a:ext uri="{FF2B5EF4-FFF2-40B4-BE49-F238E27FC236}">
                <a16:creationId xmlns:a16="http://schemas.microsoft.com/office/drawing/2014/main" id="{C9B5A96C-6302-4CF9-8D84-E405B6ED868E}"/>
              </a:ext>
            </a:extLst>
          </p:cNvPr>
          <p:cNvSpPr txBox="1">
            <a:spLocks/>
          </p:cNvSpPr>
          <p:nvPr/>
        </p:nvSpPr>
        <p:spPr>
          <a:xfrm>
            <a:off x="6415586" y="5589876"/>
            <a:ext cx="4022892" cy="471793"/>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266"/>
              </a:spcBef>
            </a:pPr>
            <a:r>
              <a:rPr lang="en-US" sz="1400" dirty="0">
                <a:solidFill>
                  <a:schemeClr val="tx1"/>
                </a:solidFill>
                <a:latin typeface="+mn-lt"/>
                <a:ea typeface="Lato Light" panose="020F0502020204030203" pitchFamily="34" charset="0"/>
                <a:cs typeface="Mukta ExtraLight" panose="020B0000000000000000" pitchFamily="34" charset="77"/>
              </a:rPr>
              <a:t>Breathing, food, water, sex, sleep, homeostasis, excretion.</a:t>
            </a:r>
          </a:p>
        </p:txBody>
      </p:sp>
      <p:sp>
        <p:nvSpPr>
          <p:cNvPr id="22" name="Subtitle 2">
            <a:extLst>
              <a:ext uri="{FF2B5EF4-FFF2-40B4-BE49-F238E27FC236}">
                <a16:creationId xmlns:a16="http://schemas.microsoft.com/office/drawing/2014/main" id="{0219556A-B7EB-4C7A-AD4B-A6476D0D85B9}"/>
              </a:ext>
            </a:extLst>
          </p:cNvPr>
          <p:cNvSpPr txBox="1">
            <a:spLocks/>
          </p:cNvSpPr>
          <p:nvPr/>
        </p:nvSpPr>
        <p:spPr>
          <a:xfrm>
            <a:off x="5986987" y="4850727"/>
            <a:ext cx="4022892" cy="471793"/>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266"/>
              </a:spcBef>
            </a:pPr>
            <a:r>
              <a:rPr lang="en-US" sz="1400" dirty="0">
                <a:solidFill>
                  <a:schemeClr val="tx1"/>
                </a:solidFill>
                <a:latin typeface="+mn-lt"/>
                <a:ea typeface="Lato Light" panose="020F0502020204030203" pitchFamily="34" charset="0"/>
                <a:cs typeface="Mukta ExtraLight" panose="020B0000000000000000" pitchFamily="34" charset="77"/>
              </a:rPr>
              <a:t>Security of: body, employment, resources, morality, family, health, property.</a:t>
            </a:r>
          </a:p>
        </p:txBody>
      </p:sp>
      <p:sp>
        <p:nvSpPr>
          <p:cNvPr id="23" name="Subtitle 2">
            <a:extLst>
              <a:ext uri="{FF2B5EF4-FFF2-40B4-BE49-F238E27FC236}">
                <a16:creationId xmlns:a16="http://schemas.microsoft.com/office/drawing/2014/main" id="{9E97299A-C231-4BCB-A27D-24A81EF369CE}"/>
              </a:ext>
            </a:extLst>
          </p:cNvPr>
          <p:cNvSpPr txBox="1">
            <a:spLocks/>
          </p:cNvSpPr>
          <p:nvPr/>
        </p:nvSpPr>
        <p:spPr>
          <a:xfrm>
            <a:off x="5558389" y="4188489"/>
            <a:ext cx="4022892" cy="256349"/>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266"/>
              </a:spcBef>
            </a:pPr>
            <a:r>
              <a:rPr lang="en-US" sz="1400" dirty="0">
                <a:solidFill>
                  <a:schemeClr val="tx1"/>
                </a:solidFill>
                <a:latin typeface="+mn-lt"/>
                <a:ea typeface="Lato Light" panose="020F0502020204030203" pitchFamily="34" charset="0"/>
                <a:cs typeface="Mukta ExtraLight" panose="020B0000000000000000" pitchFamily="34" charset="77"/>
              </a:rPr>
              <a:t>Friendship, partnership, family, sexual intimacy.</a:t>
            </a:r>
          </a:p>
        </p:txBody>
      </p:sp>
      <p:sp>
        <p:nvSpPr>
          <p:cNvPr id="24" name="Subtitle 2">
            <a:extLst>
              <a:ext uri="{FF2B5EF4-FFF2-40B4-BE49-F238E27FC236}">
                <a16:creationId xmlns:a16="http://schemas.microsoft.com/office/drawing/2014/main" id="{222E0901-3517-4202-A6A8-176FAF5872B0}"/>
              </a:ext>
            </a:extLst>
          </p:cNvPr>
          <p:cNvSpPr txBox="1">
            <a:spLocks/>
          </p:cNvSpPr>
          <p:nvPr/>
        </p:nvSpPr>
        <p:spPr>
          <a:xfrm>
            <a:off x="5129791" y="3311359"/>
            <a:ext cx="4022892" cy="471793"/>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266"/>
              </a:spcBef>
            </a:pPr>
            <a:r>
              <a:rPr lang="en-US" sz="1400" dirty="0">
                <a:solidFill>
                  <a:schemeClr val="tx1"/>
                </a:solidFill>
                <a:latin typeface="+mn-lt"/>
                <a:ea typeface="Lato Light" panose="020F0502020204030203" pitchFamily="34" charset="0"/>
                <a:cs typeface="Mukta ExtraLight" panose="020B0000000000000000" pitchFamily="34" charset="77"/>
              </a:rPr>
              <a:t>Self-esteem, confidence and achievement, respect of others.</a:t>
            </a:r>
          </a:p>
        </p:txBody>
      </p:sp>
      <p:sp>
        <p:nvSpPr>
          <p:cNvPr id="25" name="Subtitle 2">
            <a:extLst>
              <a:ext uri="{FF2B5EF4-FFF2-40B4-BE49-F238E27FC236}">
                <a16:creationId xmlns:a16="http://schemas.microsoft.com/office/drawing/2014/main" id="{72FC9089-8AB5-49F6-B84D-E2941FF83645}"/>
              </a:ext>
            </a:extLst>
          </p:cNvPr>
          <p:cNvSpPr txBox="1">
            <a:spLocks/>
          </p:cNvSpPr>
          <p:nvPr/>
        </p:nvSpPr>
        <p:spPr>
          <a:xfrm>
            <a:off x="4701192" y="2570994"/>
            <a:ext cx="4022892" cy="471793"/>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266"/>
              </a:spcBef>
            </a:pPr>
            <a:r>
              <a:rPr lang="en-US" sz="1400" dirty="0">
                <a:solidFill>
                  <a:schemeClr val="tx1"/>
                </a:solidFill>
                <a:latin typeface="+mn-lt"/>
                <a:ea typeface="Lato Light" panose="020F0502020204030203" pitchFamily="34" charset="0"/>
                <a:cs typeface="Mukta ExtraLight" panose="020B0000000000000000" pitchFamily="34" charset="77"/>
              </a:rPr>
              <a:t>Morality, idealism, creativity, spontaneity, problem solving.</a:t>
            </a:r>
          </a:p>
        </p:txBody>
      </p:sp>
    </p:spTree>
    <p:extLst>
      <p:ext uri="{BB962C8B-B14F-4D97-AF65-F5344CB8AC3E}">
        <p14:creationId xmlns:p14="http://schemas.microsoft.com/office/powerpoint/2010/main" val="136477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1346A5-CF93-47A7-B8C0-F7EBFFC78C3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7BEB8D6-CD3E-474A-AA59-BD7AFD9DE1E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7D025FA-EA0F-4C28-AB46-12DB5E09E88A}"/>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7E8B06D1-11FE-485A-BBA4-55B512423ABF}"/>
              </a:ext>
            </a:extLst>
          </p:cNvPr>
          <p:cNvSpPr>
            <a:spLocks noGrp="1"/>
          </p:cNvSpPr>
          <p:nvPr>
            <p:ph type="title"/>
          </p:nvPr>
        </p:nvSpPr>
        <p:spPr/>
        <p:txBody>
          <a:bodyPr/>
          <a:lstStyle/>
          <a:p>
            <a:r>
              <a:rPr lang="en-ZA" dirty="0"/>
              <a:t>Human Resources Responsibilities</a:t>
            </a:r>
          </a:p>
        </p:txBody>
      </p:sp>
      <p:sp>
        <p:nvSpPr>
          <p:cNvPr id="6" name="Text Placeholder 5">
            <a:extLst>
              <a:ext uri="{FF2B5EF4-FFF2-40B4-BE49-F238E27FC236}">
                <a16:creationId xmlns:a16="http://schemas.microsoft.com/office/drawing/2014/main" id="{4D97ED17-0CF3-41A5-8683-5572B7A14630}"/>
              </a:ext>
            </a:extLst>
          </p:cNvPr>
          <p:cNvSpPr>
            <a:spLocks noGrp="1"/>
          </p:cNvSpPr>
          <p:nvPr>
            <p:ph type="body" sz="quarter" idx="13"/>
          </p:nvPr>
        </p:nvSpPr>
        <p:spPr/>
        <p:txBody>
          <a:bodyPr/>
          <a:lstStyle/>
          <a:p>
            <a:endParaRPr lang="en-ZA"/>
          </a:p>
        </p:txBody>
      </p:sp>
      <p:sp>
        <p:nvSpPr>
          <p:cNvPr id="7" name="Oval 6">
            <a:extLst>
              <a:ext uri="{FF2B5EF4-FFF2-40B4-BE49-F238E27FC236}">
                <a16:creationId xmlns:a16="http://schemas.microsoft.com/office/drawing/2014/main" id="{BC417427-EA8E-4418-BA1A-7A41D17DBA2C}"/>
              </a:ext>
            </a:extLst>
          </p:cNvPr>
          <p:cNvSpPr/>
          <p:nvPr/>
        </p:nvSpPr>
        <p:spPr>
          <a:xfrm>
            <a:off x="3917232" y="2099984"/>
            <a:ext cx="3308199" cy="330819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useBgFill="1">
        <p:nvSpPr>
          <p:cNvPr id="8" name="Oval 7">
            <a:extLst>
              <a:ext uri="{FF2B5EF4-FFF2-40B4-BE49-F238E27FC236}">
                <a16:creationId xmlns:a16="http://schemas.microsoft.com/office/drawing/2014/main" id="{BD56C477-F23B-452B-82A8-46D3E380E015}"/>
              </a:ext>
            </a:extLst>
          </p:cNvPr>
          <p:cNvSpPr/>
          <p:nvPr/>
        </p:nvSpPr>
        <p:spPr>
          <a:xfrm>
            <a:off x="4497640" y="2680393"/>
            <a:ext cx="2147382" cy="21473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9" name="Oval 8">
            <a:extLst>
              <a:ext uri="{FF2B5EF4-FFF2-40B4-BE49-F238E27FC236}">
                <a16:creationId xmlns:a16="http://schemas.microsoft.com/office/drawing/2014/main" id="{E5F4460C-2E21-4A76-8D3F-6795CCB62622}"/>
              </a:ext>
            </a:extLst>
          </p:cNvPr>
          <p:cNvSpPr/>
          <p:nvPr/>
        </p:nvSpPr>
        <p:spPr>
          <a:xfrm>
            <a:off x="4595237" y="2777990"/>
            <a:ext cx="1952189" cy="19521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0" name="TextBox 9">
            <a:extLst>
              <a:ext uri="{FF2B5EF4-FFF2-40B4-BE49-F238E27FC236}">
                <a16:creationId xmlns:a16="http://schemas.microsoft.com/office/drawing/2014/main" id="{BCA6347B-F3FE-40A1-83E2-B1031633C02D}"/>
              </a:ext>
            </a:extLst>
          </p:cNvPr>
          <p:cNvSpPr txBox="1"/>
          <p:nvPr/>
        </p:nvSpPr>
        <p:spPr>
          <a:xfrm>
            <a:off x="4609369" y="3338585"/>
            <a:ext cx="1923925" cy="830997"/>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CORE</a:t>
            </a:r>
          </a:p>
          <a:p>
            <a:pPr algn="ctr"/>
            <a:r>
              <a:rPr lang="en-US" sz="1600" b="1" dirty="0">
                <a:solidFill>
                  <a:schemeClr val="bg1"/>
                </a:solidFill>
                <a:ea typeface="League Spartan" charset="0"/>
                <a:cs typeface="Poppins" pitchFamily="2" charset="77"/>
              </a:rPr>
              <a:t>RESPONSIBILITIES</a:t>
            </a:r>
          </a:p>
          <a:p>
            <a:pPr algn="ctr"/>
            <a:r>
              <a:rPr lang="en-US" sz="1600" b="1" dirty="0">
                <a:solidFill>
                  <a:schemeClr val="bg1"/>
                </a:solidFill>
                <a:ea typeface="League Spartan" charset="0"/>
                <a:cs typeface="Poppins" pitchFamily="2" charset="77"/>
              </a:rPr>
              <a:t>OF HRM</a:t>
            </a:r>
          </a:p>
        </p:txBody>
      </p:sp>
      <p:sp>
        <p:nvSpPr>
          <p:cNvPr id="11" name="Up Arrow 11">
            <a:extLst>
              <a:ext uri="{FF2B5EF4-FFF2-40B4-BE49-F238E27FC236}">
                <a16:creationId xmlns:a16="http://schemas.microsoft.com/office/drawing/2014/main" id="{F6076CA5-8251-4187-9C98-943225257C20}"/>
              </a:ext>
            </a:extLst>
          </p:cNvPr>
          <p:cNvSpPr/>
          <p:nvPr/>
        </p:nvSpPr>
        <p:spPr>
          <a:xfrm>
            <a:off x="5368783" y="4730178"/>
            <a:ext cx="405097" cy="509260"/>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2" name="Up Arrow 12">
            <a:extLst>
              <a:ext uri="{FF2B5EF4-FFF2-40B4-BE49-F238E27FC236}">
                <a16:creationId xmlns:a16="http://schemas.microsoft.com/office/drawing/2014/main" id="{63D277E0-B32A-4671-9B77-D2B1D1724062}"/>
              </a:ext>
            </a:extLst>
          </p:cNvPr>
          <p:cNvSpPr/>
          <p:nvPr/>
        </p:nvSpPr>
        <p:spPr>
          <a:xfrm rot="13500000">
            <a:off x="6140587" y="2538281"/>
            <a:ext cx="405097" cy="509260"/>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3" name="Up Arrow 13">
            <a:extLst>
              <a:ext uri="{FF2B5EF4-FFF2-40B4-BE49-F238E27FC236}">
                <a16:creationId xmlns:a16="http://schemas.microsoft.com/office/drawing/2014/main" id="{64AE61E4-9371-42AF-B7AB-DB9673F81596}"/>
              </a:ext>
            </a:extLst>
          </p:cNvPr>
          <p:cNvSpPr/>
          <p:nvPr/>
        </p:nvSpPr>
        <p:spPr>
          <a:xfrm rot="8100000">
            <a:off x="4596978" y="2538281"/>
            <a:ext cx="405097" cy="509260"/>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4" name="Up Arrow 14">
            <a:extLst>
              <a:ext uri="{FF2B5EF4-FFF2-40B4-BE49-F238E27FC236}">
                <a16:creationId xmlns:a16="http://schemas.microsoft.com/office/drawing/2014/main" id="{23B37359-8B8F-40B4-AF0A-CD376DE558C0}"/>
              </a:ext>
            </a:extLst>
          </p:cNvPr>
          <p:cNvSpPr/>
          <p:nvPr/>
        </p:nvSpPr>
        <p:spPr>
          <a:xfrm rot="3600000">
            <a:off x="4243874" y="3928992"/>
            <a:ext cx="405097" cy="509260"/>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5" name="Up Arrow 15">
            <a:extLst>
              <a:ext uri="{FF2B5EF4-FFF2-40B4-BE49-F238E27FC236}">
                <a16:creationId xmlns:a16="http://schemas.microsoft.com/office/drawing/2014/main" id="{E7417BE5-7D1C-4A86-B424-32F5706319E5}"/>
              </a:ext>
            </a:extLst>
          </p:cNvPr>
          <p:cNvSpPr/>
          <p:nvPr/>
        </p:nvSpPr>
        <p:spPr>
          <a:xfrm rot="18000000">
            <a:off x="6493106" y="3928992"/>
            <a:ext cx="405097" cy="509260"/>
          </a:xfrm>
          <a:prstGeom prst="up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6" name="TextBox 15">
            <a:extLst>
              <a:ext uri="{FF2B5EF4-FFF2-40B4-BE49-F238E27FC236}">
                <a16:creationId xmlns:a16="http://schemas.microsoft.com/office/drawing/2014/main" id="{CDE36D7B-9B6B-4F31-A294-55DBAC1FBACE}"/>
              </a:ext>
            </a:extLst>
          </p:cNvPr>
          <p:cNvSpPr txBox="1"/>
          <p:nvPr/>
        </p:nvSpPr>
        <p:spPr>
          <a:xfrm>
            <a:off x="4421199" y="5563555"/>
            <a:ext cx="2300267" cy="528734"/>
          </a:xfrm>
          <a:prstGeom prst="rect">
            <a:avLst/>
          </a:prstGeom>
          <a:noFill/>
        </p:spPr>
        <p:txBody>
          <a:bodyPr wrap="square" rtlCol="0" anchor="ctr" anchorCtr="0">
            <a:spAutoFit/>
          </a:bodyPr>
          <a:lstStyle/>
          <a:p>
            <a:pPr algn="ctr"/>
            <a:r>
              <a:rPr lang="en-US" sz="1418" b="1" dirty="0">
                <a:solidFill>
                  <a:schemeClr val="tx2"/>
                </a:solidFill>
                <a:ea typeface="League Spartan" charset="0"/>
                <a:cs typeface="Poppins" pitchFamily="2" charset="77"/>
              </a:rPr>
              <a:t>Employee compensation</a:t>
            </a:r>
          </a:p>
          <a:p>
            <a:pPr algn="ctr"/>
            <a:r>
              <a:rPr lang="en-US" sz="1418" b="1" dirty="0">
                <a:solidFill>
                  <a:schemeClr val="tx2"/>
                </a:solidFill>
                <a:ea typeface="League Spartan" charset="0"/>
                <a:cs typeface="Poppins" pitchFamily="2" charset="77"/>
              </a:rPr>
              <a:t>and benefits</a:t>
            </a:r>
          </a:p>
        </p:txBody>
      </p:sp>
      <p:sp>
        <p:nvSpPr>
          <p:cNvPr id="17" name="TextBox 16">
            <a:extLst>
              <a:ext uri="{FF2B5EF4-FFF2-40B4-BE49-F238E27FC236}">
                <a16:creationId xmlns:a16="http://schemas.microsoft.com/office/drawing/2014/main" id="{AE255782-9544-452E-8DBB-C600C6BD0698}"/>
              </a:ext>
            </a:extLst>
          </p:cNvPr>
          <p:cNvSpPr txBox="1"/>
          <p:nvPr/>
        </p:nvSpPr>
        <p:spPr>
          <a:xfrm>
            <a:off x="7432831" y="4227197"/>
            <a:ext cx="2300267" cy="528734"/>
          </a:xfrm>
          <a:prstGeom prst="rect">
            <a:avLst/>
          </a:prstGeom>
          <a:noFill/>
        </p:spPr>
        <p:txBody>
          <a:bodyPr wrap="square" rtlCol="0" anchor="ctr" anchorCtr="0">
            <a:spAutoFit/>
          </a:bodyPr>
          <a:lstStyle/>
          <a:p>
            <a:pPr algn="ctr"/>
            <a:r>
              <a:rPr lang="en-US" sz="1418" b="1" dirty="0">
                <a:solidFill>
                  <a:schemeClr val="tx2"/>
                </a:solidFill>
                <a:ea typeface="League Spartan" charset="0"/>
                <a:cs typeface="Poppins" pitchFamily="2" charset="77"/>
              </a:rPr>
              <a:t>Employee training and performance evaluation</a:t>
            </a:r>
          </a:p>
        </p:txBody>
      </p:sp>
      <p:sp>
        <p:nvSpPr>
          <p:cNvPr id="18" name="TextBox 17">
            <a:extLst>
              <a:ext uri="{FF2B5EF4-FFF2-40B4-BE49-F238E27FC236}">
                <a16:creationId xmlns:a16="http://schemas.microsoft.com/office/drawing/2014/main" id="{79080698-A070-4A09-B9FE-E48068D94106}"/>
              </a:ext>
            </a:extLst>
          </p:cNvPr>
          <p:cNvSpPr txBox="1"/>
          <p:nvPr/>
        </p:nvSpPr>
        <p:spPr>
          <a:xfrm>
            <a:off x="1457189" y="4227197"/>
            <a:ext cx="2300267" cy="528734"/>
          </a:xfrm>
          <a:prstGeom prst="rect">
            <a:avLst/>
          </a:prstGeom>
          <a:noFill/>
        </p:spPr>
        <p:txBody>
          <a:bodyPr wrap="square" rtlCol="0" anchor="ctr" anchorCtr="0">
            <a:spAutoFit/>
          </a:bodyPr>
          <a:lstStyle/>
          <a:p>
            <a:pPr algn="ctr"/>
            <a:r>
              <a:rPr lang="en-US" sz="1418" b="1" dirty="0">
                <a:solidFill>
                  <a:schemeClr val="tx2"/>
                </a:solidFill>
                <a:ea typeface="League Spartan" charset="0"/>
                <a:cs typeface="Poppins" pitchFamily="2" charset="77"/>
              </a:rPr>
              <a:t>Employee compensation</a:t>
            </a:r>
          </a:p>
          <a:p>
            <a:pPr algn="ctr"/>
            <a:r>
              <a:rPr lang="en-US" sz="1418" b="1" dirty="0">
                <a:solidFill>
                  <a:schemeClr val="tx2"/>
                </a:solidFill>
                <a:ea typeface="League Spartan" charset="0"/>
                <a:cs typeface="Poppins" pitchFamily="2" charset="77"/>
              </a:rPr>
              <a:t>and benefits</a:t>
            </a:r>
          </a:p>
        </p:txBody>
      </p:sp>
      <p:sp>
        <p:nvSpPr>
          <p:cNvPr id="19" name="TextBox 18">
            <a:extLst>
              <a:ext uri="{FF2B5EF4-FFF2-40B4-BE49-F238E27FC236}">
                <a16:creationId xmlns:a16="http://schemas.microsoft.com/office/drawing/2014/main" id="{1597903E-B050-45D1-A55C-DD3750235553}"/>
              </a:ext>
            </a:extLst>
          </p:cNvPr>
          <p:cNvSpPr txBox="1"/>
          <p:nvPr/>
        </p:nvSpPr>
        <p:spPr>
          <a:xfrm>
            <a:off x="1976171" y="2075756"/>
            <a:ext cx="2300267" cy="310534"/>
          </a:xfrm>
          <a:prstGeom prst="rect">
            <a:avLst/>
          </a:prstGeom>
          <a:noFill/>
        </p:spPr>
        <p:txBody>
          <a:bodyPr wrap="square" rtlCol="0" anchor="ctr" anchorCtr="0">
            <a:spAutoFit/>
          </a:bodyPr>
          <a:lstStyle/>
          <a:p>
            <a:pPr algn="ctr"/>
            <a:r>
              <a:rPr lang="en-US" sz="1418" b="1" dirty="0">
                <a:solidFill>
                  <a:schemeClr val="tx2"/>
                </a:solidFill>
                <a:ea typeface="League Spartan" charset="0"/>
                <a:cs typeface="Poppins" pitchFamily="2" charset="77"/>
              </a:rPr>
              <a:t>Planning for staffing needs</a:t>
            </a:r>
          </a:p>
        </p:txBody>
      </p:sp>
      <p:sp>
        <p:nvSpPr>
          <p:cNvPr id="20" name="TextBox 19">
            <a:extLst>
              <a:ext uri="{FF2B5EF4-FFF2-40B4-BE49-F238E27FC236}">
                <a16:creationId xmlns:a16="http://schemas.microsoft.com/office/drawing/2014/main" id="{466576EB-D2B5-4168-A61C-72A742352DF9}"/>
              </a:ext>
            </a:extLst>
          </p:cNvPr>
          <p:cNvSpPr txBox="1"/>
          <p:nvPr/>
        </p:nvSpPr>
        <p:spPr>
          <a:xfrm>
            <a:off x="6866224" y="1966656"/>
            <a:ext cx="2300267" cy="528734"/>
          </a:xfrm>
          <a:prstGeom prst="rect">
            <a:avLst/>
          </a:prstGeom>
          <a:noFill/>
        </p:spPr>
        <p:txBody>
          <a:bodyPr wrap="square" rtlCol="0" anchor="ctr" anchorCtr="0">
            <a:spAutoFit/>
          </a:bodyPr>
          <a:lstStyle/>
          <a:p>
            <a:pPr algn="ctr"/>
            <a:r>
              <a:rPr lang="en-US" sz="1418" b="1" dirty="0">
                <a:solidFill>
                  <a:schemeClr val="tx2"/>
                </a:solidFill>
                <a:ea typeface="League Spartan" charset="0"/>
                <a:cs typeface="Poppins" pitchFamily="2" charset="77"/>
              </a:rPr>
              <a:t>Employee recruitment and selection</a:t>
            </a:r>
          </a:p>
        </p:txBody>
      </p:sp>
    </p:spTree>
    <p:extLst>
      <p:ext uri="{BB962C8B-B14F-4D97-AF65-F5344CB8AC3E}">
        <p14:creationId xmlns:p14="http://schemas.microsoft.com/office/powerpoint/2010/main" val="211707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9BF82-8D9B-46ED-BF45-D6DCE27A211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2D70CB6-BD7A-4262-99C7-2F31A8BB571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DEFB68C-7D23-4FD1-9F9F-3BB1C68F6B64}"/>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B0A9DD5A-7024-4F2E-A3B2-95A5E7C11A3F}"/>
              </a:ext>
            </a:extLst>
          </p:cNvPr>
          <p:cNvSpPr>
            <a:spLocks noGrp="1"/>
          </p:cNvSpPr>
          <p:nvPr>
            <p:ph type="title"/>
          </p:nvPr>
        </p:nvSpPr>
        <p:spPr/>
        <p:txBody>
          <a:bodyPr/>
          <a:lstStyle/>
          <a:p>
            <a:r>
              <a:rPr lang="en-ZA" dirty="0"/>
              <a:t>Tuckman’s Model</a:t>
            </a:r>
          </a:p>
        </p:txBody>
      </p:sp>
      <p:sp>
        <p:nvSpPr>
          <p:cNvPr id="6" name="Text Placeholder 5">
            <a:extLst>
              <a:ext uri="{FF2B5EF4-FFF2-40B4-BE49-F238E27FC236}">
                <a16:creationId xmlns:a16="http://schemas.microsoft.com/office/drawing/2014/main" id="{C5930997-DC59-4A4F-9C58-1710B3C35D1F}"/>
              </a:ext>
            </a:extLst>
          </p:cNvPr>
          <p:cNvSpPr>
            <a:spLocks noGrp="1"/>
          </p:cNvSpPr>
          <p:nvPr>
            <p:ph type="body" sz="quarter" idx="13"/>
          </p:nvPr>
        </p:nvSpPr>
        <p:spPr/>
        <p:txBody>
          <a:bodyPr/>
          <a:lstStyle/>
          <a:p>
            <a:endParaRPr lang="en-ZA"/>
          </a:p>
        </p:txBody>
      </p:sp>
      <p:sp>
        <p:nvSpPr>
          <p:cNvPr id="7" name="Pentagon 6">
            <a:extLst>
              <a:ext uri="{FF2B5EF4-FFF2-40B4-BE49-F238E27FC236}">
                <a16:creationId xmlns:a16="http://schemas.microsoft.com/office/drawing/2014/main" id="{32E90BC5-E0D0-42BF-AF4F-C64352BA5317}"/>
              </a:ext>
            </a:extLst>
          </p:cNvPr>
          <p:cNvSpPr/>
          <p:nvPr/>
        </p:nvSpPr>
        <p:spPr>
          <a:xfrm>
            <a:off x="1283354" y="1886468"/>
            <a:ext cx="2487406" cy="89121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8" name="Chevron 7">
            <a:extLst>
              <a:ext uri="{FF2B5EF4-FFF2-40B4-BE49-F238E27FC236}">
                <a16:creationId xmlns:a16="http://schemas.microsoft.com/office/drawing/2014/main" id="{19436C6F-CE5E-4684-BEAE-894A15A64559}"/>
              </a:ext>
            </a:extLst>
          </p:cNvPr>
          <p:cNvSpPr/>
          <p:nvPr/>
        </p:nvSpPr>
        <p:spPr>
          <a:xfrm>
            <a:off x="3604970" y="1886468"/>
            <a:ext cx="2487406" cy="89121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9" name="Chevron 8">
            <a:extLst>
              <a:ext uri="{FF2B5EF4-FFF2-40B4-BE49-F238E27FC236}">
                <a16:creationId xmlns:a16="http://schemas.microsoft.com/office/drawing/2014/main" id="{175D174E-2EBD-4931-B29D-E38FBC46C839}"/>
              </a:ext>
            </a:extLst>
          </p:cNvPr>
          <p:cNvSpPr/>
          <p:nvPr/>
        </p:nvSpPr>
        <p:spPr>
          <a:xfrm>
            <a:off x="5926586" y="1886468"/>
            <a:ext cx="2487406" cy="89121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0" name="Chevron 9">
            <a:extLst>
              <a:ext uri="{FF2B5EF4-FFF2-40B4-BE49-F238E27FC236}">
                <a16:creationId xmlns:a16="http://schemas.microsoft.com/office/drawing/2014/main" id="{54867B2A-58C1-4CCA-AA8C-C1B0507DC3D1}"/>
              </a:ext>
            </a:extLst>
          </p:cNvPr>
          <p:cNvSpPr/>
          <p:nvPr/>
        </p:nvSpPr>
        <p:spPr>
          <a:xfrm>
            <a:off x="8248202" y="1886468"/>
            <a:ext cx="2487406" cy="891212"/>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1" name="Rectangle 10">
            <a:extLst>
              <a:ext uri="{FF2B5EF4-FFF2-40B4-BE49-F238E27FC236}">
                <a16:creationId xmlns:a16="http://schemas.microsoft.com/office/drawing/2014/main" id="{3CAD9036-9E1D-4EB0-AAC3-1A6793B47A62}"/>
              </a:ext>
            </a:extLst>
          </p:cNvPr>
          <p:cNvSpPr/>
          <p:nvPr/>
        </p:nvSpPr>
        <p:spPr>
          <a:xfrm>
            <a:off x="1283354" y="2922309"/>
            <a:ext cx="2026890" cy="995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2" name="Rectangle 11">
            <a:extLst>
              <a:ext uri="{FF2B5EF4-FFF2-40B4-BE49-F238E27FC236}">
                <a16:creationId xmlns:a16="http://schemas.microsoft.com/office/drawing/2014/main" id="{C4C34EC8-FA26-4B14-ACC6-1933F9FADBDC}"/>
              </a:ext>
            </a:extLst>
          </p:cNvPr>
          <p:cNvSpPr/>
          <p:nvPr/>
        </p:nvSpPr>
        <p:spPr>
          <a:xfrm>
            <a:off x="1283354" y="4062830"/>
            <a:ext cx="2026890" cy="995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3" name="Rectangle 12">
            <a:extLst>
              <a:ext uri="{FF2B5EF4-FFF2-40B4-BE49-F238E27FC236}">
                <a16:creationId xmlns:a16="http://schemas.microsoft.com/office/drawing/2014/main" id="{5F687E26-AA93-471B-B18C-4DFB4059DBA7}"/>
              </a:ext>
            </a:extLst>
          </p:cNvPr>
          <p:cNvSpPr/>
          <p:nvPr/>
        </p:nvSpPr>
        <p:spPr>
          <a:xfrm>
            <a:off x="1283354" y="5203350"/>
            <a:ext cx="2026890" cy="995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4" name="Rectangle 13">
            <a:extLst>
              <a:ext uri="{FF2B5EF4-FFF2-40B4-BE49-F238E27FC236}">
                <a16:creationId xmlns:a16="http://schemas.microsoft.com/office/drawing/2014/main" id="{073F1B6A-22D9-4CEB-B5E0-6D5D4D231BA3}"/>
              </a:ext>
            </a:extLst>
          </p:cNvPr>
          <p:cNvSpPr/>
          <p:nvPr/>
        </p:nvSpPr>
        <p:spPr>
          <a:xfrm>
            <a:off x="3604970" y="2922309"/>
            <a:ext cx="2026890" cy="995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5" name="Rectangle 14">
            <a:extLst>
              <a:ext uri="{FF2B5EF4-FFF2-40B4-BE49-F238E27FC236}">
                <a16:creationId xmlns:a16="http://schemas.microsoft.com/office/drawing/2014/main" id="{7EA15BEA-6F03-4F0C-BCF9-334E09FAA283}"/>
              </a:ext>
            </a:extLst>
          </p:cNvPr>
          <p:cNvSpPr/>
          <p:nvPr/>
        </p:nvSpPr>
        <p:spPr>
          <a:xfrm>
            <a:off x="3604970" y="4062830"/>
            <a:ext cx="2026890" cy="995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6" name="Rectangle 15">
            <a:extLst>
              <a:ext uri="{FF2B5EF4-FFF2-40B4-BE49-F238E27FC236}">
                <a16:creationId xmlns:a16="http://schemas.microsoft.com/office/drawing/2014/main" id="{B97F9DCE-D1C3-499E-A126-19710D7F372E}"/>
              </a:ext>
            </a:extLst>
          </p:cNvPr>
          <p:cNvSpPr/>
          <p:nvPr/>
        </p:nvSpPr>
        <p:spPr>
          <a:xfrm>
            <a:off x="3604970" y="5203350"/>
            <a:ext cx="2026890" cy="995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7" name="Rectangle 16">
            <a:extLst>
              <a:ext uri="{FF2B5EF4-FFF2-40B4-BE49-F238E27FC236}">
                <a16:creationId xmlns:a16="http://schemas.microsoft.com/office/drawing/2014/main" id="{D671D449-93DA-4AFE-AE17-992128FE5214}"/>
              </a:ext>
            </a:extLst>
          </p:cNvPr>
          <p:cNvSpPr/>
          <p:nvPr/>
        </p:nvSpPr>
        <p:spPr>
          <a:xfrm>
            <a:off x="5926586" y="2922309"/>
            <a:ext cx="2026890" cy="995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8" name="Rectangle 17">
            <a:extLst>
              <a:ext uri="{FF2B5EF4-FFF2-40B4-BE49-F238E27FC236}">
                <a16:creationId xmlns:a16="http://schemas.microsoft.com/office/drawing/2014/main" id="{CC9863D2-682D-47D8-A35E-4BAD8C5DC633}"/>
              </a:ext>
            </a:extLst>
          </p:cNvPr>
          <p:cNvSpPr/>
          <p:nvPr/>
        </p:nvSpPr>
        <p:spPr>
          <a:xfrm>
            <a:off x="5926586" y="4062830"/>
            <a:ext cx="2026890" cy="995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9" name="Rectangle 18">
            <a:extLst>
              <a:ext uri="{FF2B5EF4-FFF2-40B4-BE49-F238E27FC236}">
                <a16:creationId xmlns:a16="http://schemas.microsoft.com/office/drawing/2014/main" id="{30BE66B9-076D-48E2-8C39-1A9F5F92955B}"/>
              </a:ext>
            </a:extLst>
          </p:cNvPr>
          <p:cNvSpPr/>
          <p:nvPr/>
        </p:nvSpPr>
        <p:spPr>
          <a:xfrm>
            <a:off x="5926586" y="5203350"/>
            <a:ext cx="2026890" cy="995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0" name="Rectangle 19">
            <a:extLst>
              <a:ext uri="{FF2B5EF4-FFF2-40B4-BE49-F238E27FC236}">
                <a16:creationId xmlns:a16="http://schemas.microsoft.com/office/drawing/2014/main" id="{7A6FA6C2-6B27-4483-A401-4AAE6DCAA878}"/>
              </a:ext>
            </a:extLst>
          </p:cNvPr>
          <p:cNvSpPr/>
          <p:nvPr/>
        </p:nvSpPr>
        <p:spPr>
          <a:xfrm>
            <a:off x="8248202" y="2922309"/>
            <a:ext cx="2026890" cy="995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1" name="Rectangle 20">
            <a:extLst>
              <a:ext uri="{FF2B5EF4-FFF2-40B4-BE49-F238E27FC236}">
                <a16:creationId xmlns:a16="http://schemas.microsoft.com/office/drawing/2014/main" id="{10686164-BED5-4D6B-9128-413F4B1BD36C}"/>
              </a:ext>
            </a:extLst>
          </p:cNvPr>
          <p:cNvSpPr/>
          <p:nvPr/>
        </p:nvSpPr>
        <p:spPr>
          <a:xfrm>
            <a:off x="8248202" y="4062830"/>
            <a:ext cx="2026890" cy="995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2" name="Rectangle 21">
            <a:extLst>
              <a:ext uri="{FF2B5EF4-FFF2-40B4-BE49-F238E27FC236}">
                <a16:creationId xmlns:a16="http://schemas.microsoft.com/office/drawing/2014/main" id="{53FA0CC3-FDE9-4416-897C-44FF836827D4}"/>
              </a:ext>
            </a:extLst>
          </p:cNvPr>
          <p:cNvSpPr/>
          <p:nvPr/>
        </p:nvSpPr>
        <p:spPr>
          <a:xfrm>
            <a:off x="8248202" y="5203350"/>
            <a:ext cx="2026890" cy="995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3" name="TextBox 22">
            <a:extLst>
              <a:ext uri="{FF2B5EF4-FFF2-40B4-BE49-F238E27FC236}">
                <a16:creationId xmlns:a16="http://schemas.microsoft.com/office/drawing/2014/main" id="{B201BCAF-E015-4514-A5D9-DC4EFD0656F4}"/>
              </a:ext>
            </a:extLst>
          </p:cNvPr>
          <p:cNvSpPr txBox="1"/>
          <p:nvPr/>
        </p:nvSpPr>
        <p:spPr>
          <a:xfrm>
            <a:off x="1914211" y="2158982"/>
            <a:ext cx="1059906" cy="346185"/>
          </a:xfrm>
          <a:prstGeom prst="rect">
            <a:avLst/>
          </a:prstGeom>
          <a:noFill/>
        </p:spPr>
        <p:txBody>
          <a:bodyPr wrap="none" rtlCol="0" anchor="ctr" anchorCtr="0">
            <a:spAutoFit/>
          </a:bodyPr>
          <a:lstStyle/>
          <a:p>
            <a:pPr algn="ctr">
              <a:lnSpc>
                <a:spcPts val="2215"/>
              </a:lnSpc>
            </a:pPr>
            <a:r>
              <a:rPr lang="en-US" sz="1600" b="1" dirty="0">
                <a:solidFill>
                  <a:schemeClr val="bg1"/>
                </a:solidFill>
                <a:ea typeface="League Spartan" charset="0"/>
                <a:cs typeface="Poppins" pitchFamily="2" charset="77"/>
              </a:rPr>
              <a:t>FORMING</a:t>
            </a:r>
          </a:p>
        </p:txBody>
      </p:sp>
      <p:sp>
        <p:nvSpPr>
          <p:cNvPr id="24" name="TextBox 23">
            <a:extLst>
              <a:ext uri="{FF2B5EF4-FFF2-40B4-BE49-F238E27FC236}">
                <a16:creationId xmlns:a16="http://schemas.microsoft.com/office/drawing/2014/main" id="{6CEA4ECA-55E8-4C20-A0FA-9FD47266F749}"/>
              </a:ext>
            </a:extLst>
          </p:cNvPr>
          <p:cNvSpPr txBox="1"/>
          <p:nvPr/>
        </p:nvSpPr>
        <p:spPr>
          <a:xfrm>
            <a:off x="4261964" y="2158982"/>
            <a:ext cx="1170513" cy="346185"/>
          </a:xfrm>
          <a:prstGeom prst="rect">
            <a:avLst/>
          </a:prstGeom>
          <a:noFill/>
        </p:spPr>
        <p:txBody>
          <a:bodyPr wrap="none" rtlCol="0" anchor="ctr" anchorCtr="0">
            <a:spAutoFit/>
          </a:bodyPr>
          <a:lstStyle/>
          <a:p>
            <a:pPr algn="ctr">
              <a:lnSpc>
                <a:spcPts val="2215"/>
              </a:lnSpc>
            </a:pPr>
            <a:r>
              <a:rPr lang="en-US" sz="1600" b="1" dirty="0">
                <a:solidFill>
                  <a:schemeClr val="bg1"/>
                </a:solidFill>
                <a:ea typeface="League Spartan" charset="0"/>
                <a:cs typeface="Poppins" pitchFamily="2" charset="77"/>
              </a:rPr>
              <a:t>STORMING</a:t>
            </a:r>
          </a:p>
        </p:txBody>
      </p:sp>
      <p:sp>
        <p:nvSpPr>
          <p:cNvPr id="25" name="TextBox 24">
            <a:extLst>
              <a:ext uri="{FF2B5EF4-FFF2-40B4-BE49-F238E27FC236}">
                <a16:creationId xmlns:a16="http://schemas.microsoft.com/office/drawing/2014/main" id="{241D675B-2220-4D80-A549-CF8E65306CC1}"/>
              </a:ext>
            </a:extLst>
          </p:cNvPr>
          <p:cNvSpPr txBox="1"/>
          <p:nvPr/>
        </p:nvSpPr>
        <p:spPr>
          <a:xfrm>
            <a:off x="6625909" y="2158982"/>
            <a:ext cx="1088761" cy="346185"/>
          </a:xfrm>
          <a:prstGeom prst="rect">
            <a:avLst/>
          </a:prstGeom>
          <a:noFill/>
        </p:spPr>
        <p:txBody>
          <a:bodyPr wrap="none" rtlCol="0" anchor="ctr" anchorCtr="0">
            <a:spAutoFit/>
          </a:bodyPr>
          <a:lstStyle/>
          <a:p>
            <a:pPr algn="ctr">
              <a:lnSpc>
                <a:spcPts val="2215"/>
              </a:lnSpc>
            </a:pPr>
            <a:r>
              <a:rPr lang="en-US" sz="1600" b="1" dirty="0">
                <a:solidFill>
                  <a:schemeClr val="bg1"/>
                </a:solidFill>
                <a:ea typeface="League Spartan" charset="0"/>
                <a:cs typeface="Poppins" pitchFamily="2" charset="77"/>
              </a:rPr>
              <a:t>NORMING</a:t>
            </a:r>
          </a:p>
        </p:txBody>
      </p:sp>
      <p:sp>
        <p:nvSpPr>
          <p:cNvPr id="26" name="TextBox 25">
            <a:extLst>
              <a:ext uri="{FF2B5EF4-FFF2-40B4-BE49-F238E27FC236}">
                <a16:creationId xmlns:a16="http://schemas.microsoft.com/office/drawing/2014/main" id="{661AC828-1243-410F-BA87-3891781D6AC2}"/>
              </a:ext>
            </a:extLst>
          </p:cNvPr>
          <p:cNvSpPr txBox="1"/>
          <p:nvPr/>
        </p:nvSpPr>
        <p:spPr>
          <a:xfrm>
            <a:off x="8771045" y="2158982"/>
            <a:ext cx="1444626" cy="346185"/>
          </a:xfrm>
          <a:prstGeom prst="rect">
            <a:avLst/>
          </a:prstGeom>
          <a:noFill/>
        </p:spPr>
        <p:txBody>
          <a:bodyPr wrap="none" rtlCol="0" anchor="ctr" anchorCtr="0">
            <a:spAutoFit/>
          </a:bodyPr>
          <a:lstStyle/>
          <a:p>
            <a:pPr algn="ctr">
              <a:lnSpc>
                <a:spcPts val="2215"/>
              </a:lnSpc>
            </a:pPr>
            <a:r>
              <a:rPr lang="en-US" sz="1600" b="1" dirty="0">
                <a:solidFill>
                  <a:schemeClr val="bg1"/>
                </a:solidFill>
                <a:ea typeface="League Spartan" charset="0"/>
                <a:cs typeface="Poppins" pitchFamily="2" charset="77"/>
              </a:rPr>
              <a:t>PERFORMING</a:t>
            </a:r>
          </a:p>
        </p:txBody>
      </p:sp>
      <p:sp>
        <p:nvSpPr>
          <p:cNvPr id="27" name="Subtitle 2">
            <a:extLst>
              <a:ext uri="{FF2B5EF4-FFF2-40B4-BE49-F238E27FC236}">
                <a16:creationId xmlns:a16="http://schemas.microsoft.com/office/drawing/2014/main" id="{B6258E48-C05B-479E-9C33-7051619031F1}"/>
              </a:ext>
            </a:extLst>
          </p:cNvPr>
          <p:cNvSpPr txBox="1">
            <a:spLocks/>
          </p:cNvSpPr>
          <p:nvPr/>
        </p:nvSpPr>
        <p:spPr>
          <a:xfrm>
            <a:off x="1415429" y="3205742"/>
            <a:ext cx="1762739"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spcBef>
                <a:spcPts val="266"/>
              </a:spcBef>
            </a:pPr>
            <a:r>
              <a:rPr lang="en-US" sz="1063" dirty="0">
                <a:solidFill>
                  <a:schemeClr val="tx1"/>
                </a:solidFill>
                <a:latin typeface="+mn-lt"/>
                <a:ea typeface="Lato Light" panose="020F0502020204030203" pitchFamily="34" charset="0"/>
                <a:cs typeface="Mukta ExtraLight" panose="020B0000000000000000" pitchFamily="34" charset="77"/>
              </a:rPr>
              <a:t>Team members meet each other</a:t>
            </a:r>
          </a:p>
        </p:txBody>
      </p:sp>
      <p:sp>
        <p:nvSpPr>
          <p:cNvPr id="28" name="Subtitle 2">
            <a:extLst>
              <a:ext uri="{FF2B5EF4-FFF2-40B4-BE49-F238E27FC236}">
                <a16:creationId xmlns:a16="http://schemas.microsoft.com/office/drawing/2014/main" id="{4ACDB163-7E63-4078-A26C-306B5D1AE1AE}"/>
              </a:ext>
            </a:extLst>
          </p:cNvPr>
          <p:cNvSpPr txBox="1">
            <a:spLocks/>
          </p:cNvSpPr>
          <p:nvPr/>
        </p:nvSpPr>
        <p:spPr>
          <a:xfrm>
            <a:off x="1415429" y="4346262"/>
            <a:ext cx="1762739"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spcBef>
                <a:spcPts val="266"/>
              </a:spcBef>
            </a:pPr>
            <a:r>
              <a:rPr lang="en-US" sz="1063" dirty="0">
                <a:solidFill>
                  <a:schemeClr val="tx1"/>
                </a:solidFill>
                <a:latin typeface="+mn-lt"/>
                <a:ea typeface="Lato Light" panose="020F0502020204030203" pitchFamily="34" charset="0"/>
                <a:cs typeface="Mukta ExtraLight" panose="020B0000000000000000" pitchFamily="34" charset="77"/>
              </a:rPr>
              <a:t>Team members learn about the task</a:t>
            </a:r>
          </a:p>
        </p:txBody>
      </p:sp>
      <p:sp>
        <p:nvSpPr>
          <p:cNvPr id="29" name="Subtitle 2">
            <a:extLst>
              <a:ext uri="{FF2B5EF4-FFF2-40B4-BE49-F238E27FC236}">
                <a16:creationId xmlns:a16="http://schemas.microsoft.com/office/drawing/2014/main" id="{A22606B5-595B-4AFC-8449-6A6FDFAED137}"/>
              </a:ext>
            </a:extLst>
          </p:cNvPr>
          <p:cNvSpPr txBox="1">
            <a:spLocks/>
          </p:cNvSpPr>
          <p:nvPr/>
        </p:nvSpPr>
        <p:spPr>
          <a:xfrm>
            <a:off x="1415429" y="5486782"/>
            <a:ext cx="1762739"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spcBef>
                <a:spcPts val="266"/>
              </a:spcBef>
            </a:pPr>
            <a:r>
              <a:rPr lang="en-US" sz="1063" dirty="0">
                <a:solidFill>
                  <a:schemeClr val="tx1"/>
                </a:solidFill>
                <a:latin typeface="+mn-lt"/>
                <a:ea typeface="Lato Light" panose="020F0502020204030203" pitchFamily="34" charset="0"/>
                <a:cs typeface="Mukta ExtraLight" panose="020B0000000000000000" pitchFamily="34" charset="77"/>
              </a:rPr>
              <a:t>All team members learn what their roles will be</a:t>
            </a:r>
          </a:p>
        </p:txBody>
      </p:sp>
      <p:sp>
        <p:nvSpPr>
          <p:cNvPr id="30" name="Subtitle 2">
            <a:extLst>
              <a:ext uri="{FF2B5EF4-FFF2-40B4-BE49-F238E27FC236}">
                <a16:creationId xmlns:a16="http://schemas.microsoft.com/office/drawing/2014/main" id="{35555FC2-81A2-493B-9290-6A469012208F}"/>
              </a:ext>
            </a:extLst>
          </p:cNvPr>
          <p:cNvSpPr txBox="1">
            <a:spLocks/>
          </p:cNvSpPr>
          <p:nvPr/>
        </p:nvSpPr>
        <p:spPr>
          <a:xfrm>
            <a:off x="3734843" y="3205742"/>
            <a:ext cx="1762739"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spcBef>
                <a:spcPts val="266"/>
              </a:spcBef>
            </a:pPr>
            <a:r>
              <a:rPr lang="en-US" sz="1063" dirty="0">
                <a:solidFill>
                  <a:schemeClr val="tx1"/>
                </a:solidFill>
                <a:latin typeface="+mn-lt"/>
                <a:ea typeface="Lato Light" panose="020F0502020204030203" pitchFamily="34" charset="0"/>
                <a:cs typeface="Mukta ExtraLight" panose="020B0000000000000000" pitchFamily="34" charset="77"/>
              </a:rPr>
              <a:t>Team members learn how to work together</a:t>
            </a:r>
          </a:p>
        </p:txBody>
      </p:sp>
      <p:sp>
        <p:nvSpPr>
          <p:cNvPr id="31" name="Subtitle 2">
            <a:extLst>
              <a:ext uri="{FF2B5EF4-FFF2-40B4-BE49-F238E27FC236}">
                <a16:creationId xmlns:a16="http://schemas.microsoft.com/office/drawing/2014/main" id="{FF58D5A7-7787-4021-939C-8E154EA44454}"/>
              </a:ext>
            </a:extLst>
          </p:cNvPr>
          <p:cNvSpPr txBox="1">
            <a:spLocks/>
          </p:cNvSpPr>
          <p:nvPr/>
        </p:nvSpPr>
        <p:spPr>
          <a:xfrm>
            <a:off x="3734843" y="4346262"/>
            <a:ext cx="1762739"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spcBef>
                <a:spcPts val="266"/>
              </a:spcBef>
            </a:pPr>
            <a:r>
              <a:rPr lang="en-US" sz="1063" dirty="0">
                <a:solidFill>
                  <a:schemeClr val="tx1"/>
                </a:solidFill>
                <a:latin typeface="+mn-lt"/>
                <a:ea typeface="Lato Light" panose="020F0502020204030203" pitchFamily="34" charset="0"/>
                <a:cs typeface="Mukta ExtraLight" panose="020B0000000000000000" pitchFamily="34" charset="77"/>
              </a:rPr>
              <a:t>Team members learn about the other members</a:t>
            </a:r>
          </a:p>
        </p:txBody>
      </p:sp>
      <p:sp>
        <p:nvSpPr>
          <p:cNvPr id="32" name="Subtitle 2">
            <a:extLst>
              <a:ext uri="{FF2B5EF4-FFF2-40B4-BE49-F238E27FC236}">
                <a16:creationId xmlns:a16="http://schemas.microsoft.com/office/drawing/2014/main" id="{A43C6C20-4A36-4706-9880-521C14398A85}"/>
              </a:ext>
            </a:extLst>
          </p:cNvPr>
          <p:cNvSpPr txBox="1">
            <a:spLocks/>
          </p:cNvSpPr>
          <p:nvPr/>
        </p:nvSpPr>
        <p:spPr>
          <a:xfrm>
            <a:off x="3734843" y="5589374"/>
            <a:ext cx="1762739" cy="223841"/>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spcBef>
                <a:spcPts val="266"/>
              </a:spcBef>
            </a:pPr>
            <a:r>
              <a:rPr lang="en-US" sz="1063" dirty="0">
                <a:solidFill>
                  <a:schemeClr val="tx1"/>
                </a:solidFill>
                <a:latin typeface="+mn-lt"/>
                <a:ea typeface="Lato Light" panose="020F0502020204030203" pitchFamily="34" charset="0"/>
                <a:cs typeface="Mukta ExtraLight" panose="020B0000000000000000" pitchFamily="34" charset="77"/>
              </a:rPr>
              <a:t>Leader focuses the team</a:t>
            </a:r>
          </a:p>
        </p:txBody>
      </p:sp>
      <p:sp>
        <p:nvSpPr>
          <p:cNvPr id="33" name="Subtitle 2">
            <a:extLst>
              <a:ext uri="{FF2B5EF4-FFF2-40B4-BE49-F238E27FC236}">
                <a16:creationId xmlns:a16="http://schemas.microsoft.com/office/drawing/2014/main" id="{EAD11261-98BC-4B6B-8B10-DC6B060E26D1}"/>
              </a:ext>
            </a:extLst>
          </p:cNvPr>
          <p:cNvSpPr txBox="1">
            <a:spLocks/>
          </p:cNvSpPr>
          <p:nvPr/>
        </p:nvSpPr>
        <p:spPr>
          <a:xfrm>
            <a:off x="6057083" y="3205742"/>
            <a:ext cx="1762739"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spcBef>
                <a:spcPts val="266"/>
              </a:spcBef>
            </a:pPr>
            <a:r>
              <a:rPr lang="en-US" sz="1063" dirty="0">
                <a:solidFill>
                  <a:schemeClr val="tx1"/>
                </a:solidFill>
                <a:latin typeface="+mn-lt"/>
                <a:ea typeface="Lato Light" panose="020F0502020204030203" pitchFamily="34" charset="0"/>
                <a:cs typeface="Mukta ExtraLight" panose="020B0000000000000000" pitchFamily="34" charset="77"/>
              </a:rPr>
              <a:t>Team starts to work and act together</a:t>
            </a:r>
          </a:p>
        </p:txBody>
      </p:sp>
      <p:sp>
        <p:nvSpPr>
          <p:cNvPr id="34" name="Subtitle 2">
            <a:extLst>
              <a:ext uri="{FF2B5EF4-FFF2-40B4-BE49-F238E27FC236}">
                <a16:creationId xmlns:a16="http://schemas.microsoft.com/office/drawing/2014/main" id="{101FB097-0503-4F4E-86D3-CFEC093BEBD4}"/>
              </a:ext>
            </a:extLst>
          </p:cNvPr>
          <p:cNvSpPr txBox="1">
            <a:spLocks/>
          </p:cNvSpPr>
          <p:nvPr/>
        </p:nvSpPr>
        <p:spPr>
          <a:xfrm>
            <a:off x="6057083" y="4346262"/>
            <a:ext cx="1762739"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spcBef>
                <a:spcPts val="266"/>
              </a:spcBef>
            </a:pPr>
            <a:r>
              <a:rPr lang="en-US" sz="1063" dirty="0">
                <a:solidFill>
                  <a:schemeClr val="tx1"/>
                </a:solidFill>
                <a:latin typeface="+mn-lt"/>
                <a:ea typeface="Lato Light" panose="020F0502020204030203" pitchFamily="34" charset="0"/>
                <a:cs typeface="Mukta ExtraLight" panose="020B0000000000000000" pitchFamily="34" charset="77"/>
              </a:rPr>
              <a:t>Roles evolve into helping the team succeed</a:t>
            </a:r>
          </a:p>
        </p:txBody>
      </p:sp>
      <p:sp>
        <p:nvSpPr>
          <p:cNvPr id="35" name="Subtitle 2">
            <a:extLst>
              <a:ext uri="{FF2B5EF4-FFF2-40B4-BE49-F238E27FC236}">
                <a16:creationId xmlns:a16="http://schemas.microsoft.com/office/drawing/2014/main" id="{26945DD7-5CE3-4322-AD06-7FEF1EA24FDA}"/>
              </a:ext>
            </a:extLst>
          </p:cNvPr>
          <p:cNvSpPr txBox="1">
            <a:spLocks/>
          </p:cNvSpPr>
          <p:nvPr/>
        </p:nvSpPr>
        <p:spPr>
          <a:xfrm>
            <a:off x="6057083" y="5486782"/>
            <a:ext cx="1762739"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spcBef>
                <a:spcPts val="266"/>
              </a:spcBef>
            </a:pPr>
            <a:r>
              <a:rPr lang="en-US" sz="1063" dirty="0">
                <a:solidFill>
                  <a:schemeClr val="tx1"/>
                </a:solidFill>
                <a:latin typeface="+mn-lt"/>
                <a:ea typeface="Lato Light" panose="020F0502020204030203" pitchFamily="34" charset="0"/>
                <a:cs typeface="Mukta ExtraLight" panose="020B0000000000000000" pitchFamily="34" charset="77"/>
              </a:rPr>
              <a:t>Team members are more likely to express opinions</a:t>
            </a:r>
          </a:p>
        </p:txBody>
      </p:sp>
      <p:sp>
        <p:nvSpPr>
          <p:cNvPr id="36" name="Subtitle 2">
            <a:extLst>
              <a:ext uri="{FF2B5EF4-FFF2-40B4-BE49-F238E27FC236}">
                <a16:creationId xmlns:a16="http://schemas.microsoft.com/office/drawing/2014/main" id="{9DFE46A6-8F01-46CE-B9D5-75B416E58A24}"/>
              </a:ext>
            </a:extLst>
          </p:cNvPr>
          <p:cNvSpPr txBox="1">
            <a:spLocks/>
          </p:cNvSpPr>
          <p:nvPr/>
        </p:nvSpPr>
        <p:spPr>
          <a:xfrm>
            <a:off x="8379323" y="3205742"/>
            <a:ext cx="1762739"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spcBef>
                <a:spcPts val="266"/>
              </a:spcBef>
            </a:pPr>
            <a:r>
              <a:rPr lang="en-US" sz="1063" dirty="0">
                <a:solidFill>
                  <a:schemeClr val="tx1"/>
                </a:solidFill>
                <a:latin typeface="+mn-lt"/>
                <a:ea typeface="Lato Light" panose="020F0502020204030203" pitchFamily="34" charset="0"/>
                <a:cs typeface="Mukta ExtraLight" panose="020B0000000000000000" pitchFamily="34" charset="77"/>
              </a:rPr>
              <a:t>Team members work hard toward goal</a:t>
            </a:r>
          </a:p>
        </p:txBody>
      </p:sp>
      <p:sp>
        <p:nvSpPr>
          <p:cNvPr id="37" name="Subtitle 2">
            <a:extLst>
              <a:ext uri="{FF2B5EF4-FFF2-40B4-BE49-F238E27FC236}">
                <a16:creationId xmlns:a16="http://schemas.microsoft.com/office/drawing/2014/main" id="{5EADE33C-5AB3-41C8-82DB-4D6730E6BC43}"/>
              </a:ext>
            </a:extLst>
          </p:cNvPr>
          <p:cNvSpPr txBox="1">
            <a:spLocks/>
          </p:cNvSpPr>
          <p:nvPr/>
        </p:nvSpPr>
        <p:spPr>
          <a:xfrm>
            <a:off x="8379323" y="4346262"/>
            <a:ext cx="1762739"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spcBef>
                <a:spcPts val="266"/>
              </a:spcBef>
            </a:pPr>
            <a:r>
              <a:rPr lang="en-US" sz="1063" dirty="0">
                <a:solidFill>
                  <a:schemeClr val="tx1"/>
                </a:solidFill>
                <a:latin typeface="+mn-lt"/>
                <a:ea typeface="Lato Light" panose="020F0502020204030203" pitchFamily="34" charset="0"/>
                <a:cs typeface="Mukta ExtraLight" panose="020B0000000000000000" pitchFamily="34" charset="77"/>
              </a:rPr>
              <a:t>Members are flexible and help each other</a:t>
            </a:r>
          </a:p>
        </p:txBody>
      </p:sp>
      <p:sp>
        <p:nvSpPr>
          <p:cNvPr id="38" name="Subtitle 2">
            <a:extLst>
              <a:ext uri="{FF2B5EF4-FFF2-40B4-BE49-F238E27FC236}">
                <a16:creationId xmlns:a16="http://schemas.microsoft.com/office/drawing/2014/main" id="{0BD47D4F-D67F-4BAB-8243-A9DBC332351A}"/>
              </a:ext>
            </a:extLst>
          </p:cNvPr>
          <p:cNvSpPr txBox="1">
            <a:spLocks/>
          </p:cNvSpPr>
          <p:nvPr/>
        </p:nvSpPr>
        <p:spPr>
          <a:xfrm>
            <a:off x="8379323" y="5486782"/>
            <a:ext cx="1762739" cy="429025"/>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spcBef>
                <a:spcPts val="266"/>
              </a:spcBef>
            </a:pPr>
            <a:r>
              <a:rPr lang="en-US" sz="1063" dirty="0">
                <a:solidFill>
                  <a:schemeClr val="tx1"/>
                </a:solidFill>
                <a:latin typeface="+mn-lt"/>
                <a:ea typeface="Lato Light" panose="020F0502020204030203" pitchFamily="34" charset="0"/>
                <a:cs typeface="Mukta ExtraLight" panose="020B0000000000000000" pitchFamily="34" charset="77"/>
              </a:rPr>
              <a:t>Leader’s role is blurred – everyone is focused</a:t>
            </a:r>
          </a:p>
        </p:txBody>
      </p:sp>
    </p:spTree>
    <p:extLst>
      <p:ext uri="{BB962C8B-B14F-4D97-AF65-F5344CB8AC3E}">
        <p14:creationId xmlns:p14="http://schemas.microsoft.com/office/powerpoint/2010/main" val="191552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1F6AF7-4326-4E8B-BA1D-44881AC8949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81A91C5-18DD-4B01-97E2-3BC0FF18683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A3193E5-A551-41E0-B78C-E4BFCB73F30B}"/>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5A9A552A-3D71-4243-A652-23EE8BED31B2}"/>
              </a:ext>
            </a:extLst>
          </p:cNvPr>
          <p:cNvSpPr>
            <a:spLocks noGrp="1"/>
          </p:cNvSpPr>
          <p:nvPr>
            <p:ph type="title"/>
          </p:nvPr>
        </p:nvSpPr>
        <p:spPr/>
        <p:txBody>
          <a:bodyPr/>
          <a:lstStyle/>
          <a:p>
            <a:r>
              <a:rPr lang="en-ZA" dirty="0"/>
              <a:t>Herzberg’s Theory of Motivation</a:t>
            </a:r>
          </a:p>
        </p:txBody>
      </p:sp>
      <p:sp>
        <p:nvSpPr>
          <p:cNvPr id="6" name="Text Placeholder 5">
            <a:extLst>
              <a:ext uri="{FF2B5EF4-FFF2-40B4-BE49-F238E27FC236}">
                <a16:creationId xmlns:a16="http://schemas.microsoft.com/office/drawing/2014/main" id="{237D7E24-A831-4831-8260-AEABBDB6A4DD}"/>
              </a:ext>
            </a:extLst>
          </p:cNvPr>
          <p:cNvSpPr>
            <a:spLocks noGrp="1"/>
          </p:cNvSpPr>
          <p:nvPr>
            <p:ph type="body" sz="quarter" idx="13"/>
          </p:nvPr>
        </p:nvSpPr>
        <p:spPr/>
        <p:txBody>
          <a:bodyPr/>
          <a:lstStyle/>
          <a:p>
            <a:endParaRPr lang="en-ZA"/>
          </a:p>
        </p:txBody>
      </p:sp>
      <p:grpSp>
        <p:nvGrpSpPr>
          <p:cNvPr id="15" name="Group 14">
            <a:extLst>
              <a:ext uri="{FF2B5EF4-FFF2-40B4-BE49-F238E27FC236}">
                <a16:creationId xmlns:a16="http://schemas.microsoft.com/office/drawing/2014/main" id="{3C73503A-74D1-466F-B11E-EBC7B9A72E7C}"/>
              </a:ext>
            </a:extLst>
          </p:cNvPr>
          <p:cNvGrpSpPr/>
          <p:nvPr/>
        </p:nvGrpSpPr>
        <p:grpSpPr>
          <a:xfrm>
            <a:off x="0" y="1973024"/>
            <a:ext cx="11583326" cy="3753221"/>
            <a:chOff x="0" y="2332509"/>
            <a:chExt cx="10799762" cy="3499331"/>
          </a:xfrm>
        </p:grpSpPr>
        <p:sp>
          <p:nvSpPr>
            <p:cNvPr id="7" name="Rectangle 6">
              <a:extLst>
                <a:ext uri="{FF2B5EF4-FFF2-40B4-BE49-F238E27FC236}">
                  <a16:creationId xmlns:a16="http://schemas.microsoft.com/office/drawing/2014/main" id="{5839A67A-0CDB-4CB0-AB69-58D8B22C1CB0}"/>
                </a:ext>
              </a:extLst>
            </p:cNvPr>
            <p:cNvSpPr/>
            <p:nvPr/>
          </p:nvSpPr>
          <p:spPr>
            <a:xfrm>
              <a:off x="0" y="2332510"/>
              <a:ext cx="5399881" cy="64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EB103BBC-40FD-46CF-9852-F59983EB2322}"/>
                </a:ext>
              </a:extLst>
            </p:cNvPr>
            <p:cNvSpPr/>
            <p:nvPr/>
          </p:nvSpPr>
          <p:spPr>
            <a:xfrm>
              <a:off x="5399881" y="2332510"/>
              <a:ext cx="5399881" cy="64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0" name="Straight Connector 9">
              <a:extLst>
                <a:ext uri="{FF2B5EF4-FFF2-40B4-BE49-F238E27FC236}">
                  <a16:creationId xmlns:a16="http://schemas.microsoft.com/office/drawing/2014/main" id="{DC01AF29-6138-4147-8050-F57F5AE14835}"/>
                </a:ext>
              </a:extLst>
            </p:cNvPr>
            <p:cNvCxnSpPr>
              <a:cxnSpLocks/>
            </p:cNvCxnSpPr>
            <p:nvPr/>
          </p:nvCxnSpPr>
          <p:spPr>
            <a:xfrm flipV="1">
              <a:off x="5399881" y="2332509"/>
              <a:ext cx="0" cy="3499331"/>
            </a:xfrm>
            <a:prstGeom prst="line">
              <a:avLst/>
            </a:prstGeom>
            <a:ln w="381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496593B-C256-4DE2-8433-49CAB22CA3C2}"/>
                </a:ext>
              </a:extLst>
            </p:cNvPr>
            <p:cNvSpPr txBox="1"/>
            <p:nvPr/>
          </p:nvSpPr>
          <p:spPr>
            <a:xfrm>
              <a:off x="1585595" y="2479646"/>
              <a:ext cx="2228697" cy="349130"/>
            </a:xfrm>
            <a:prstGeom prst="rect">
              <a:avLst/>
            </a:prstGeom>
            <a:noFill/>
          </p:spPr>
          <p:txBody>
            <a:bodyPr wrap="none" rtlCol="0" anchor="ctr" anchorCtr="0">
              <a:spAutoFit/>
            </a:bodyPr>
            <a:lstStyle/>
            <a:p>
              <a:pPr algn="ctr">
                <a:lnSpc>
                  <a:spcPts val="2215"/>
                </a:lnSpc>
              </a:pPr>
              <a:r>
                <a:rPr lang="en-US" sz="2400" b="1" dirty="0">
                  <a:solidFill>
                    <a:schemeClr val="bg1"/>
                  </a:solidFill>
                  <a:ea typeface="League Spartan" charset="0"/>
                  <a:cs typeface="Poppins" pitchFamily="2" charset="77"/>
                </a:rPr>
                <a:t>Hygiene Factors</a:t>
              </a:r>
            </a:p>
          </p:txBody>
        </p:sp>
        <p:sp>
          <p:nvSpPr>
            <p:cNvPr id="12" name="TextBox 11">
              <a:extLst>
                <a:ext uri="{FF2B5EF4-FFF2-40B4-BE49-F238E27FC236}">
                  <a16:creationId xmlns:a16="http://schemas.microsoft.com/office/drawing/2014/main" id="{FC849AD7-2163-4B96-BACA-2E2B459D5661}"/>
                </a:ext>
              </a:extLst>
            </p:cNvPr>
            <p:cNvSpPr txBox="1"/>
            <p:nvPr/>
          </p:nvSpPr>
          <p:spPr>
            <a:xfrm>
              <a:off x="6718695" y="2479646"/>
              <a:ext cx="2762259" cy="349130"/>
            </a:xfrm>
            <a:prstGeom prst="rect">
              <a:avLst/>
            </a:prstGeom>
            <a:noFill/>
          </p:spPr>
          <p:txBody>
            <a:bodyPr wrap="none" rtlCol="0" anchor="ctr" anchorCtr="0">
              <a:spAutoFit/>
            </a:bodyPr>
            <a:lstStyle/>
            <a:p>
              <a:pPr algn="ctr">
                <a:lnSpc>
                  <a:spcPts val="2215"/>
                </a:lnSpc>
              </a:pPr>
              <a:r>
                <a:rPr lang="en-US" sz="2400" b="1" dirty="0">
                  <a:solidFill>
                    <a:schemeClr val="bg1"/>
                  </a:solidFill>
                  <a:ea typeface="League Spartan" charset="0"/>
                  <a:cs typeface="Poppins" pitchFamily="2" charset="77"/>
                </a:rPr>
                <a:t>Motivational Factors</a:t>
              </a:r>
            </a:p>
          </p:txBody>
        </p:sp>
        <p:sp>
          <p:nvSpPr>
            <p:cNvPr id="13" name="Subtitle 2">
              <a:extLst>
                <a:ext uri="{FF2B5EF4-FFF2-40B4-BE49-F238E27FC236}">
                  <a16:creationId xmlns:a16="http://schemas.microsoft.com/office/drawing/2014/main" id="{F4E8608E-11C1-4AFD-988E-8E1CF8B58C7C}"/>
                </a:ext>
              </a:extLst>
            </p:cNvPr>
            <p:cNvSpPr txBox="1">
              <a:spLocks/>
            </p:cNvSpPr>
            <p:nvPr/>
          </p:nvSpPr>
          <p:spPr>
            <a:xfrm>
              <a:off x="676800" y="3195082"/>
              <a:ext cx="3535153" cy="258123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51905" indent="-151905" algn="l">
                <a:lnSpc>
                  <a:spcPct val="150000"/>
                </a:lnSpc>
                <a:spcBef>
                  <a:spcPts val="266"/>
                </a:spcBef>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Interpersonal relationships, supervisors, peers and subordinates</a:t>
              </a:r>
            </a:p>
            <a:p>
              <a:pPr marL="151905" indent="-151905" algn="l">
                <a:lnSpc>
                  <a:spcPct val="150000"/>
                </a:lnSpc>
                <a:spcBef>
                  <a:spcPts val="266"/>
                </a:spcBef>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Technical supervision</a:t>
              </a:r>
            </a:p>
            <a:p>
              <a:pPr marL="151905" indent="-151905" algn="l">
                <a:lnSpc>
                  <a:spcPct val="150000"/>
                </a:lnSpc>
                <a:spcBef>
                  <a:spcPts val="266"/>
                </a:spcBef>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Company policy administration</a:t>
              </a:r>
            </a:p>
            <a:p>
              <a:pPr marL="151905" indent="-151905" algn="l">
                <a:lnSpc>
                  <a:spcPct val="150000"/>
                </a:lnSpc>
                <a:spcBef>
                  <a:spcPts val="266"/>
                </a:spcBef>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Job security</a:t>
              </a:r>
            </a:p>
            <a:p>
              <a:pPr marL="151905" indent="-151905" algn="l">
                <a:lnSpc>
                  <a:spcPct val="150000"/>
                </a:lnSpc>
                <a:spcBef>
                  <a:spcPts val="266"/>
                </a:spcBef>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Working conditions</a:t>
              </a:r>
            </a:p>
            <a:p>
              <a:pPr marL="151905" indent="-151905" algn="l">
                <a:lnSpc>
                  <a:spcPct val="150000"/>
                </a:lnSpc>
                <a:spcBef>
                  <a:spcPts val="266"/>
                </a:spcBef>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Salary / personal life</a:t>
              </a:r>
            </a:p>
          </p:txBody>
        </p:sp>
        <p:sp>
          <p:nvSpPr>
            <p:cNvPr id="14" name="Subtitle 2">
              <a:extLst>
                <a:ext uri="{FF2B5EF4-FFF2-40B4-BE49-F238E27FC236}">
                  <a16:creationId xmlns:a16="http://schemas.microsoft.com/office/drawing/2014/main" id="{944B588E-4126-4D30-B273-8EA3EBAA4F7C}"/>
                </a:ext>
              </a:extLst>
            </p:cNvPr>
            <p:cNvSpPr txBox="1">
              <a:spLocks/>
            </p:cNvSpPr>
            <p:nvPr/>
          </p:nvSpPr>
          <p:spPr>
            <a:xfrm>
              <a:off x="6416290" y="3195082"/>
              <a:ext cx="3535153" cy="223688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51905" indent="-151905" algn="r">
                <a:lnSpc>
                  <a:spcPct val="150000"/>
                </a:lnSpc>
                <a:spcBef>
                  <a:spcPts val="266"/>
                </a:spcBef>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Work itself</a:t>
              </a:r>
            </a:p>
            <a:p>
              <a:pPr marL="151905" indent="-151905" algn="r">
                <a:lnSpc>
                  <a:spcPct val="150000"/>
                </a:lnSpc>
                <a:spcBef>
                  <a:spcPts val="266"/>
                </a:spcBef>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Achievement</a:t>
              </a:r>
            </a:p>
            <a:p>
              <a:pPr marL="151905" indent="-151905" algn="r">
                <a:lnSpc>
                  <a:spcPct val="150000"/>
                </a:lnSpc>
                <a:spcBef>
                  <a:spcPts val="266"/>
                </a:spcBef>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Possibility of growth</a:t>
              </a:r>
            </a:p>
            <a:p>
              <a:pPr marL="151905" indent="-151905" algn="r">
                <a:lnSpc>
                  <a:spcPct val="150000"/>
                </a:lnSpc>
                <a:spcBef>
                  <a:spcPts val="266"/>
                </a:spcBef>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Responsibility</a:t>
              </a:r>
            </a:p>
            <a:p>
              <a:pPr marL="151905" indent="-151905" algn="r">
                <a:lnSpc>
                  <a:spcPct val="150000"/>
                </a:lnSpc>
                <a:spcBef>
                  <a:spcPts val="266"/>
                </a:spcBef>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Advancement / Recognition</a:t>
              </a:r>
            </a:p>
            <a:p>
              <a:pPr marL="151905" indent="-151905" algn="r">
                <a:lnSpc>
                  <a:spcPct val="150000"/>
                </a:lnSpc>
                <a:spcBef>
                  <a:spcPts val="266"/>
                </a:spcBef>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Status</a:t>
              </a:r>
            </a:p>
          </p:txBody>
        </p:sp>
      </p:grpSp>
      <p:pic>
        <p:nvPicPr>
          <p:cNvPr id="16" name="Graphic 15">
            <a:extLst>
              <a:ext uri="{FF2B5EF4-FFF2-40B4-BE49-F238E27FC236}">
                <a16:creationId xmlns:a16="http://schemas.microsoft.com/office/drawing/2014/main" id="{4597FE27-A964-461A-9458-E42BB80EF3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3716" y="3086100"/>
            <a:ext cx="5213783" cy="3475855"/>
          </a:xfrm>
          <a:prstGeom prst="rect">
            <a:avLst/>
          </a:prstGeom>
        </p:spPr>
      </p:pic>
    </p:spTree>
    <p:extLst>
      <p:ext uri="{BB962C8B-B14F-4D97-AF65-F5344CB8AC3E}">
        <p14:creationId xmlns:p14="http://schemas.microsoft.com/office/powerpoint/2010/main" val="40315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993A34-171F-4EF4-9130-EA3CF6159C5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F5A5BF2-D20B-4302-8EE4-9FB86CDE034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2314FE7-C8AF-4A3B-BDEC-9038A1CADAAE}"/>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FA8AFF55-B5DD-4603-8B83-9BA72BF6E953}"/>
              </a:ext>
            </a:extLst>
          </p:cNvPr>
          <p:cNvSpPr>
            <a:spLocks noGrp="1"/>
          </p:cNvSpPr>
          <p:nvPr>
            <p:ph type="title"/>
          </p:nvPr>
        </p:nvSpPr>
        <p:spPr/>
        <p:txBody>
          <a:bodyPr/>
          <a:lstStyle/>
          <a:p>
            <a:r>
              <a:rPr lang="en-ZA" dirty="0"/>
              <a:t>HR Competency Model</a:t>
            </a:r>
          </a:p>
        </p:txBody>
      </p:sp>
      <p:sp>
        <p:nvSpPr>
          <p:cNvPr id="6" name="Text Placeholder 5">
            <a:extLst>
              <a:ext uri="{FF2B5EF4-FFF2-40B4-BE49-F238E27FC236}">
                <a16:creationId xmlns:a16="http://schemas.microsoft.com/office/drawing/2014/main" id="{69CD50DA-AA6E-4619-AAD4-38B0034E6F0C}"/>
              </a:ext>
            </a:extLst>
          </p:cNvPr>
          <p:cNvSpPr>
            <a:spLocks noGrp="1"/>
          </p:cNvSpPr>
          <p:nvPr>
            <p:ph type="body" sz="quarter" idx="13"/>
          </p:nvPr>
        </p:nvSpPr>
        <p:spPr/>
        <p:txBody>
          <a:bodyPr/>
          <a:lstStyle/>
          <a:p>
            <a:endParaRPr lang="en-ZA"/>
          </a:p>
        </p:txBody>
      </p:sp>
      <p:grpSp>
        <p:nvGrpSpPr>
          <p:cNvPr id="45" name="Group 44">
            <a:extLst>
              <a:ext uri="{FF2B5EF4-FFF2-40B4-BE49-F238E27FC236}">
                <a16:creationId xmlns:a16="http://schemas.microsoft.com/office/drawing/2014/main" id="{547CF54A-C1BB-42E2-9F6D-AD1AD153076E}"/>
              </a:ext>
            </a:extLst>
          </p:cNvPr>
          <p:cNvGrpSpPr/>
          <p:nvPr/>
        </p:nvGrpSpPr>
        <p:grpSpPr>
          <a:xfrm>
            <a:off x="5462985" y="179613"/>
            <a:ext cx="5956129" cy="5955463"/>
            <a:chOff x="5504304" y="640269"/>
            <a:chExt cx="5125597" cy="5125024"/>
          </a:xfrm>
        </p:grpSpPr>
        <p:sp>
          <p:nvSpPr>
            <p:cNvPr id="8" name="Freeform 35">
              <a:extLst>
                <a:ext uri="{FF2B5EF4-FFF2-40B4-BE49-F238E27FC236}">
                  <a16:creationId xmlns:a16="http://schemas.microsoft.com/office/drawing/2014/main" id="{B381E169-1189-43D5-8AC4-0859F52184EC}"/>
                </a:ext>
              </a:extLst>
            </p:cNvPr>
            <p:cNvSpPr/>
            <p:nvPr/>
          </p:nvSpPr>
          <p:spPr>
            <a:xfrm>
              <a:off x="8089761" y="640269"/>
              <a:ext cx="1601402" cy="1653195"/>
            </a:xfrm>
            <a:custGeom>
              <a:avLst/>
              <a:gdLst>
                <a:gd name="connsiteX0" fmla="*/ 0 w 3231311"/>
                <a:gd name="connsiteY0" fmla="*/ 0 h 3335820"/>
                <a:gd name="connsiteX1" fmla="*/ 220390 w 3231311"/>
                <a:gd name="connsiteY1" fmla="*/ 5573 h 3335820"/>
                <a:gd name="connsiteX2" fmla="*/ 3048303 w 3231311"/>
                <a:gd name="connsiteY2" fmla="*/ 1026182 h 3335820"/>
                <a:gd name="connsiteX3" fmla="*/ 3231311 w 3231311"/>
                <a:gd name="connsiteY3" fmla="*/ 1169998 h 3335820"/>
                <a:gd name="connsiteX4" fmla="*/ 1408440 w 3231311"/>
                <a:gd name="connsiteY4" fmla="*/ 3335820 h 3335820"/>
                <a:gd name="connsiteX5" fmla="*/ 1263913 w 3231311"/>
                <a:gd name="connsiteY5" fmla="*/ 3227746 h 3335820"/>
                <a:gd name="connsiteX6" fmla="*/ 193772 w 3231311"/>
                <a:gd name="connsiteY6" fmla="*/ 2839801 h 3335820"/>
                <a:gd name="connsiteX7" fmla="*/ 0 w 3231311"/>
                <a:gd name="connsiteY7" fmla="*/ 2830017 h 3335820"/>
                <a:gd name="connsiteX8" fmla="*/ 0 w 3231311"/>
                <a:gd name="connsiteY8" fmla="*/ 0 h 333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1311" h="3335820">
                  <a:moveTo>
                    <a:pt x="0" y="0"/>
                  </a:moveTo>
                  <a:lnTo>
                    <a:pt x="220390" y="5573"/>
                  </a:lnTo>
                  <a:cubicBezTo>
                    <a:pt x="1278061" y="59186"/>
                    <a:pt x="2251891" y="430582"/>
                    <a:pt x="3048303" y="1026182"/>
                  </a:cubicBezTo>
                  <a:lnTo>
                    <a:pt x="3231311" y="1169998"/>
                  </a:lnTo>
                  <a:lnTo>
                    <a:pt x="1408440" y="3335820"/>
                  </a:lnTo>
                  <a:lnTo>
                    <a:pt x="1263913" y="3227746"/>
                  </a:lnTo>
                  <a:cubicBezTo>
                    <a:pt x="952378" y="3017277"/>
                    <a:pt x="587488" y="2879786"/>
                    <a:pt x="193772" y="2839801"/>
                  </a:cubicBezTo>
                  <a:lnTo>
                    <a:pt x="0" y="2830017"/>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9" name="Freeform 34">
              <a:extLst>
                <a:ext uri="{FF2B5EF4-FFF2-40B4-BE49-F238E27FC236}">
                  <a16:creationId xmlns:a16="http://schemas.microsoft.com/office/drawing/2014/main" id="{8E95B0ED-A82C-4270-BFE0-C43A2B2EDD90}"/>
                </a:ext>
              </a:extLst>
            </p:cNvPr>
            <p:cNvSpPr/>
            <p:nvPr/>
          </p:nvSpPr>
          <p:spPr>
            <a:xfrm>
              <a:off x="6439405" y="640842"/>
              <a:ext cx="1582381" cy="1656727"/>
            </a:xfrm>
            <a:custGeom>
              <a:avLst/>
              <a:gdLst>
                <a:gd name="connsiteX0" fmla="*/ 3192931 w 3192931"/>
                <a:gd name="connsiteY0" fmla="*/ 0 h 3342948"/>
                <a:gd name="connsiteX1" fmla="*/ 3192931 w 3192931"/>
                <a:gd name="connsiteY1" fmla="*/ 2831169 h 3342948"/>
                <a:gd name="connsiteX2" fmla="*/ 3044879 w 3192931"/>
                <a:gd name="connsiteY2" fmla="*/ 2838645 h 3342948"/>
                <a:gd name="connsiteX3" fmla="*/ 1974738 w 3192931"/>
                <a:gd name="connsiteY3" fmla="*/ 3226590 h 3342948"/>
                <a:gd name="connsiteX4" fmla="*/ 1819134 w 3192931"/>
                <a:gd name="connsiteY4" fmla="*/ 3342948 h 3342948"/>
                <a:gd name="connsiteX5" fmla="*/ 0 w 3192931"/>
                <a:gd name="connsiteY5" fmla="*/ 1174610 h 3342948"/>
                <a:gd name="connsiteX6" fmla="*/ 190348 w 3192931"/>
                <a:gd name="connsiteY6" fmla="*/ 1025026 h 3342948"/>
                <a:gd name="connsiteX7" fmla="*/ 3018261 w 3192931"/>
                <a:gd name="connsiteY7" fmla="*/ 4417 h 3342948"/>
                <a:gd name="connsiteX8" fmla="*/ 3192931 w 3192931"/>
                <a:gd name="connsiteY8" fmla="*/ 0 h 334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2931" h="3342948">
                  <a:moveTo>
                    <a:pt x="3192931" y="0"/>
                  </a:moveTo>
                  <a:lnTo>
                    <a:pt x="3192931" y="2831169"/>
                  </a:lnTo>
                  <a:lnTo>
                    <a:pt x="3044879" y="2838645"/>
                  </a:lnTo>
                  <a:cubicBezTo>
                    <a:pt x="2651163" y="2878630"/>
                    <a:pt x="2286273" y="3016121"/>
                    <a:pt x="1974738" y="3226590"/>
                  </a:cubicBezTo>
                  <a:lnTo>
                    <a:pt x="1819134" y="3342948"/>
                  </a:lnTo>
                  <a:lnTo>
                    <a:pt x="0" y="1174610"/>
                  </a:lnTo>
                  <a:lnTo>
                    <a:pt x="190348" y="1025026"/>
                  </a:lnTo>
                  <a:cubicBezTo>
                    <a:pt x="986760" y="429426"/>
                    <a:pt x="1960590" y="58030"/>
                    <a:pt x="3018261" y="4417"/>
                  </a:cubicBezTo>
                  <a:lnTo>
                    <a:pt x="319293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0" name="Freeform 31">
              <a:extLst>
                <a:ext uri="{FF2B5EF4-FFF2-40B4-BE49-F238E27FC236}">
                  <a16:creationId xmlns:a16="http://schemas.microsoft.com/office/drawing/2014/main" id="{A06FBDD3-BCCC-4DF7-8C0A-0402B01ADD14}"/>
                </a:ext>
              </a:extLst>
            </p:cNvPr>
            <p:cNvSpPr/>
            <p:nvPr/>
          </p:nvSpPr>
          <p:spPr>
            <a:xfrm>
              <a:off x="8839470" y="1264333"/>
              <a:ext cx="1745063" cy="1702919"/>
            </a:xfrm>
            <a:custGeom>
              <a:avLst/>
              <a:gdLst>
                <a:gd name="connsiteX0" fmla="*/ 1822713 w 3521192"/>
                <a:gd name="connsiteY0" fmla="*/ 0 h 3436154"/>
                <a:gd name="connsiteX1" fmla="*/ 1918526 w 3521192"/>
                <a:gd name="connsiteY1" fmla="*/ 82996 h 3436154"/>
                <a:gd name="connsiteX2" fmla="*/ 3507674 w 3521192"/>
                <a:gd name="connsiteY2" fmla="*/ 2868646 h 3436154"/>
                <a:gd name="connsiteX3" fmla="*/ 3521192 w 3521192"/>
                <a:gd name="connsiteY3" fmla="*/ 2944348 h 3436154"/>
                <a:gd name="connsiteX4" fmla="*/ 735613 w 3521192"/>
                <a:gd name="connsiteY4" fmla="*/ 3436154 h 3436154"/>
                <a:gd name="connsiteX5" fmla="*/ 678563 w 3521192"/>
                <a:gd name="connsiteY5" fmla="*/ 3214282 h 3436154"/>
                <a:gd name="connsiteX6" fmla="*/ 97811 w 3521192"/>
                <a:gd name="connsiteY6" fmla="*/ 2254531 h 3436154"/>
                <a:gd name="connsiteX7" fmla="*/ 0 w 3521192"/>
                <a:gd name="connsiteY7" fmla="*/ 2165634 h 3436154"/>
                <a:gd name="connsiteX8" fmla="*/ 1822713 w 3521192"/>
                <a:gd name="connsiteY8" fmla="*/ 0 h 343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1192" h="3436154">
                  <a:moveTo>
                    <a:pt x="1822713" y="0"/>
                  </a:moveTo>
                  <a:lnTo>
                    <a:pt x="1918526" y="82996"/>
                  </a:lnTo>
                  <a:cubicBezTo>
                    <a:pt x="2714423" y="806378"/>
                    <a:pt x="3283796" y="1774586"/>
                    <a:pt x="3507674" y="2868646"/>
                  </a:cubicBezTo>
                  <a:lnTo>
                    <a:pt x="3521192" y="2944348"/>
                  </a:lnTo>
                  <a:lnTo>
                    <a:pt x="735613" y="3436154"/>
                  </a:lnTo>
                  <a:lnTo>
                    <a:pt x="678563" y="3214282"/>
                  </a:lnTo>
                  <a:cubicBezTo>
                    <a:pt x="564498" y="2847552"/>
                    <a:pt x="362738" y="2519459"/>
                    <a:pt x="97811" y="2254531"/>
                  </a:cubicBezTo>
                  <a:lnTo>
                    <a:pt x="0" y="2165634"/>
                  </a:lnTo>
                  <a:lnTo>
                    <a:pt x="182271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1" name="Freeform 30">
              <a:extLst>
                <a:ext uri="{FF2B5EF4-FFF2-40B4-BE49-F238E27FC236}">
                  <a16:creationId xmlns:a16="http://schemas.microsoft.com/office/drawing/2014/main" id="{AAD19762-BD1E-4917-A4E3-FFE1F90BD5B9}"/>
                </a:ext>
              </a:extLst>
            </p:cNvPr>
            <p:cNvSpPr/>
            <p:nvPr/>
          </p:nvSpPr>
          <p:spPr>
            <a:xfrm>
              <a:off x="5549542" y="1267361"/>
              <a:ext cx="1740124" cy="1701267"/>
            </a:xfrm>
            <a:custGeom>
              <a:avLst/>
              <a:gdLst>
                <a:gd name="connsiteX0" fmla="*/ 1691688 w 3511226"/>
                <a:gd name="connsiteY0" fmla="*/ 0 h 3432820"/>
                <a:gd name="connsiteX1" fmla="*/ 3511226 w 3511226"/>
                <a:gd name="connsiteY1" fmla="*/ 2168820 h 3432820"/>
                <a:gd name="connsiteX2" fmla="*/ 3423644 w 3511226"/>
                <a:gd name="connsiteY2" fmla="*/ 2248420 h 3432820"/>
                <a:gd name="connsiteX3" fmla="*/ 2785172 w 3511226"/>
                <a:gd name="connsiteY3" fmla="*/ 3432650 h 3432820"/>
                <a:gd name="connsiteX4" fmla="*/ 2785146 w 3511226"/>
                <a:gd name="connsiteY4" fmla="*/ 3432820 h 3432820"/>
                <a:gd name="connsiteX5" fmla="*/ 0 w 3511226"/>
                <a:gd name="connsiteY5" fmla="*/ 2939707 h 3432820"/>
                <a:gd name="connsiteX6" fmla="*/ 13781 w 3511226"/>
                <a:gd name="connsiteY6" fmla="*/ 2862535 h 3432820"/>
                <a:gd name="connsiteX7" fmla="*/ 1602928 w 3511226"/>
                <a:gd name="connsiteY7" fmla="*/ 76885 h 3432820"/>
                <a:gd name="connsiteX8" fmla="*/ 1691688 w 3511226"/>
                <a:gd name="connsiteY8" fmla="*/ 0 h 343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1226" h="3432820">
                  <a:moveTo>
                    <a:pt x="1691688" y="0"/>
                  </a:moveTo>
                  <a:lnTo>
                    <a:pt x="3511226" y="2168820"/>
                  </a:lnTo>
                  <a:lnTo>
                    <a:pt x="3423644" y="2248420"/>
                  </a:lnTo>
                  <a:cubicBezTo>
                    <a:pt x="3105732" y="2566333"/>
                    <a:pt x="2878779" y="2975205"/>
                    <a:pt x="2785172" y="3432650"/>
                  </a:cubicBezTo>
                  <a:lnTo>
                    <a:pt x="2785146" y="3432820"/>
                  </a:lnTo>
                  <a:lnTo>
                    <a:pt x="0" y="2939707"/>
                  </a:lnTo>
                  <a:lnTo>
                    <a:pt x="13781" y="2862535"/>
                  </a:lnTo>
                  <a:cubicBezTo>
                    <a:pt x="237658" y="1768475"/>
                    <a:pt x="807032" y="800267"/>
                    <a:pt x="1602928" y="76885"/>
                  </a:cubicBezTo>
                  <a:lnTo>
                    <a:pt x="169168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2" name="Freeform 26">
              <a:extLst>
                <a:ext uri="{FF2B5EF4-FFF2-40B4-BE49-F238E27FC236}">
                  <a16:creationId xmlns:a16="http://schemas.microsoft.com/office/drawing/2014/main" id="{9BB6788E-883A-4B26-987F-3CD683172728}"/>
                </a:ext>
              </a:extLst>
            </p:cNvPr>
            <p:cNvSpPr/>
            <p:nvPr/>
          </p:nvSpPr>
          <p:spPr>
            <a:xfrm>
              <a:off x="9086361" y="2790435"/>
              <a:ext cx="1543540" cy="1668749"/>
            </a:xfrm>
            <a:custGeom>
              <a:avLst/>
              <a:gdLst>
                <a:gd name="connsiteX0" fmla="*/ 3047131 w 3114559"/>
                <a:gd name="connsiteY0" fmla="*/ 0 h 3367205"/>
                <a:gd name="connsiteX1" fmla="*/ 3054975 w 3114559"/>
                <a:gd name="connsiteY1" fmla="*/ 43929 h 3367205"/>
                <a:gd name="connsiteX2" fmla="*/ 3114559 w 3114559"/>
                <a:gd name="connsiteY2" fmla="*/ 831455 h 3367205"/>
                <a:gd name="connsiteX3" fmla="*/ 2490421 w 3114559"/>
                <a:gd name="connsiteY3" fmla="*/ 3296366 h 3367205"/>
                <a:gd name="connsiteX4" fmla="*/ 2449689 w 3114559"/>
                <a:gd name="connsiteY4" fmla="*/ 3367205 h 3367205"/>
                <a:gd name="connsiteX5" fmla="*/ 0 w 3114559"/>
                <a:gd name="connsiteY5" fmla="*/ 1952877 h 3367205"/>
                <a:gd name="connsiteX6" fmla="*/ 2986 w 3114559"/>
                <a:gd name="connsiteY6" fmla="*/ 1947961 h 3367205"/>
                <a:gd name="connsiteX7" fmla="*/ 285696 w 3114559"/>
                <a:gd name="connsiteY7" fmla="*/ 831455 h 3367205"/>
                <a:gd name="connsiteX8" fmla="*/ 273603 w 3114559"/>
                <a:gd name="connsiteY8" fmla="*/ 591963 h 3367205"/>
                <a:gd name="connsiteX9" fmla="*/ 258402 w 3114559"/>
                <a:gd name="connsiteY9" fmla="*/ 492362 h 3367205"/>
                <a:gd name="connsiteX10" fmla="*/ 3047131 w 3114559"/>
                <a:gd name="connsiteY10" fmla="*/ 0 h 336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4559" h="3367205">
                  <a:moveTo>
                    <a:pt x="3047131" y="0"/>
                  </a:moveTo>
                  <a:lnTo>
                    <a:pt x="3054975" y="43929"/>
                  </a:lnTo>
                  <a:cubicBezTo>
                    <a:pt x="3094211" y="300711"/>
                    <a:pt x="3114559" y="563707"/>
                    <a:pt x="3114559" y="831455"/>
                  </a:cubicBezTo>
                  <a:cubicBezTo>
                    <a:pt x="3114559" y="1723951"/>
                    <a:pt x="2888463" y="2563638"/>
                    <a:pt x="2490421" y="3296366"/>
                  </a:cubicBezTo>
                  <a:lnTo>
                    <a:pt x="2449689" y="3367205"/>
                  </a:lnTo>
                  <a:lnTo>
                    <a:pt x="0" y="1952877"/>
                  </a:lnTo>
                  <a:lnTo>
                    <a:pt x="2986" y="1947961"/>
                  </a:lnTo>
                  <a:cubicBezTo>
                    <a:pt x="183283" y="1616065"/>
                    <a:pt x="285696" y="1235720"/>
                    <a:pt x="285696" y="831455"/>
                  </a:cubicBezTo>
                  <a:cubicBezTo>
                    <a:pt x="285696" y="750602"/>
                    <a:pt x="281599" y="670706"/>
                    <a:pt x="273603" y="591963"/>
                  </a:cubicBezTo>
                  <a:lnTo>
                    <a:pt x="258402" y="492362"/>
                  </a:lnTo>
                  <a:lnTo>
                    <a:pt x="3047131"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3" name="Freeform 25">
              <a:extLst>
                <a:ext uri="{FF2B5EF4-FFF2-40B4-BE49-F238E27FC236}">
                  <a16:creationId xmlns:a16="http://schemas.microsoft.com/office/drawing/2014/main" id="{2122D23C-E899-44DF-8BC2-6002DE5266DE}"/>
                </a:ext>
              </a:extLst>
            </p:cNvPr>
            <p:cNvSpPr/>
            <p:nvPr/>
          </p:nvSpPr>
          <p:spPr>
            <a:xfrm>
              <a:off x="5504304" y="2791163"/>
              <a:ext cx="1538371" cy="1658200"/>
            </a:xfrm>
            <a:custGeom>
              <a:avLst/>
              <a:gdLst>
                <a:gd name="connsiteX0" fmla="*/ 67167 w 3104128"/>
                <a:gd name="connsiteY0" fmla="*/ 0 h 3345920"/>
                <a:gd name="connsiteX1" fmla="*/ 2855727 w 3104128"/>
                <a:gd name="connsiteY1" fmla="*/ 493719 h 3345920"/>
                <a:gd name="connsiteX2" fmla="*/ 2840957 w 3104128"/>
                <a:gd name="connsiteY2" fmla="*/ 590494 h 3345920"/>
                <a:gd name="connsiteX3" fmla="*/ 2828864 w 3104128"/>
                <a:gd name="connsiteY3" fmla="*/ 829986 h 3345920"/>
                <a:gd name="connsiteX4" fmla="*/ 3012938 w 3104128"/>
                <a:gd name="connsiteY4" fmla="*/ 1741736 h 3345920"/>
                <a:gd name="connsiteX5" fmla="*/ 3104128 w 3104128"/>
                <a:gd name="connsiteY5" fmla="*/ 1931035 h 3345920"/>
                <a:gd name="connsiteX6" fmla="*/ 653476 w 3104128"/>
                <a:gd name="connsiteY6" fmla="*/ 3345920 h 3345920"/>
                <a:gd name="connsiteX7" fmla="*/ 624138 w 3104128"/>
                <a:gd name="connsiteY7" fmla="*/ 3294897 h 3345920"/>
                <a:gd name="connsiteX8" fmla="*/ 0 w 3104128"/>
                <a:gd name="connsiteY8" fmla="*/ 829986 h 3345920"/>
                <a:gd name="connsiteX9" fmla="*/ 59584 w 3104128"/>
                <a:gd name="connsiteY9" fmla="*/ 42460 h 3345920"/>
                <a:gd name="connsiteX10" fmla="*/ 67167 w 3104128"/>
                <a:gd name="connsiteY10" fmla="*/ 0 h 33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4128" h="3345920">
                  <a:moveTo>
                    <a:pt x="67167" y="0"/>
                  </a:moveTo>
                  <a:lnTo>
                    <a:pt x="2855727" y="493719"/>
                  </a:lnTo>
                  <a:lnTo>
                    <a:pt x="2840957" y="590494"/>
                  </a:lnTo>
                  <a:cubicBezTo>
                    <a:pt x="2832961" y="669237"/>
                    <a:pt x="2828864" y="749133"/>
                    <a:pt x="2828864" y="829986"/>
                  </a:cubicBezTo>
                  <a:cubicBezTo>
                    <a:pt x="2828864" y="1153398"/>
                    <a:pt x="2894408" y="1461501"/>
                    <a:pt x="3012938" y="1741736"/>
                  </a:cubicBezTo>
                  <a:lnTo>
                    <a:pt x="3104128" y="1931035"/>
                  </a:lnTo>
                  <a:lnTo>
                    <a:pt x="653476" y="3345920"/>
                  </a:lnTo>
                  <a:lnTo>
                    <a:pt x="624138" y="3294897"/>
                  </a:lnTo>
                  <a:cubicBezTo>
                    <a:pt x="226097" y="2562169"/>
                    <a:pt x="0" y="1722482"/>
                    <a:pt x="0" y="829986"/>
                  </a:cubicBezTo>
                  <a:cubicBezTo>
                    <a:pt x="0" y="562238"/>
                    <a:pt x="20349" y="299242"/>
                    <a:pt x="59584" y="42460"/>
                  </a:cubicBezTo>
                  <a:lnTo>
                    <a:pt x="6716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4" name="Freeform 24">
              <a:extLst>
                <a:ext uri="{FF2B5EF4-FFF2-40B4-BE49-F238E27FC236}">
                  <a16:creationId xmlns:a16="http://schemas.microsoft.com/office/drawing/2014/main" id="{1F33D241-3B62-4F8B-AE8F-AFDDAF1A7E2A}"/>
                </a:ext>
              </a:extLst>
            </p:cNvPr>
            <p:cNvSpPr/>
            <p:nvPr/>
          </p:nvSpPr>
          <p:spPr>
            <a:xfrm>
              <a:off x="5862042" y="3806683"/>
              <a:ext cx="1766738" cy="1788665"/>
            </a:xfrm>
            <a:custGeom>
              <a:avLst/>
              <a:gdLst>
                <a:gd name="connsiteX0" fmla="*/ 2452076 w 3564928"/>
                <a:gd name="connsiteY0" fmla="*/ 0 h 3609173"/>
                <a:gd name="connsiteX1" fmla="*/ 2507057 w 3564928"/>
                <a:gd name="connsiteY1" fmla="*/ 90501 h 3609173"/>
                <a:gd name="connsiteX2" fmla="*/ 3537625 w 3564928"/>
                <a:gd name="connsiteY2" fmla="*/ 939150 h 3609173"/>
                <a:gd name="connsiteX3" fmla="*/ 3564928 w 3564928"/>
                <a:gd name="connsiteY3" fmla="*/ 949143 h 3609173"/>
                <a:gd name="connsiteX4" fmla="*/ 2597464 w 3564928"/>
                <a:gd name="connsiteY4" fmla="*/ 3609173 h 3609173"/>
                <a:gd name="connsiteX5" fmla="*/ 2436503 w 3564928"/>
                <a:gd name="connsiteY5" fmla="*/ 3545708 h 3609173"/>
                <a:gd name="connsiteX6" fmla="*/ 26810 w 3564928"/>
                <a:gd name="connsiteY6" fmla="*/ 1462334 h 3609173"/>
                <a:gd name="connsiteX7" fmla="*/ 0 w 3564928"/>
                <a:gd name="connsiteY7" fmla="*/ 1415707 h 3609173"/>
                <a:gd name="connsiteX8" fmla="*/ 2452076 w 3564928"/>
                <a:gd name="connsiteY8" fmla="*/ 0 h 360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4928" h="3609173">
                  <a:moveTo>
                    <a:pt x="2452076" y="0"/>
                  </a:moveTo>
                  <a:lnTo>
                    <a:pt x="2507057" y="90501"/>
                  </a:lnTo>
                  <a:cubicBezTo>
                    <a:pt x="2759620" y="464344"/>
                    <a:pt x="3117271" y="761355"/>
                    <a:pt x="3537625" y="939150"/>
                  </a:cubicBezTo>
                  <a:lnTo>
                    <a:pt x="3564928" y="949143"/>
                  </a:lnTo>
                  <a:lnTo>
                    <a:pt x="2597464" y="3609173"/>
                  </a:lnTo>
                  <a:lnTo>
                    <a:pt x="2436503" y="3545708"/>
                  </a:lnTo>
                  <a:cubicBezTo>
                    <a:pt x="1431154" y="3120481"/>
                    <a:pt x="588265" y="2386365"/>
                    <a:pt x="26810" y="1462334"/>
                  </a:cubicBezTo>
                  <a:lnTo>
                    <a:pt x="0" y="1415707"/>
                  </a:lnTo>
                  <a:lnTo>
                    <a:pt x="24520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5" name="Freeform 23">
              <a:extLst>
                <a:ext uri="{FF2B5EF4-FFF2-40B4-BE49-F238E27FC236}">
                  <a16:creationId xmlns:a16="http://schemas.microsoft.com/office/drawing/2014/main" id="{76F5359A-B608-49E4-80AD-17B1EC5B52FC}"/>
                </a:ext>
              </a:extLst>
            </p:cNvPr>
            <p:cNvSpPr/>
            <p:nvPr/>
          </p:nvSpPr>
          <p:spPr>
            <a:xfrm>
              <a:off x="8490286" y="3816367"/>
              <a:ext cx="1776230" cy="1782608"/>
            </a:xfrm>
            <a:custGeom>
              <a:avLst/>
              <a:gdLst>
                <a:gd name="connsiteX0" fmla="*/ 1131528 w 3584081"/>
                <a:gd name="connsiteY0" fmla="*/ 0 h 3596950"/>
                <a:gd name="connsiteX1" fmla="*/ 3584081 w 3584081"/>
                <a:gd name="connsiteY1" fmla="*/ 1415982 h 3596950"/>
                <a:gd name="connsiteX2" fmla="*/ 3568665 w 3584081"/>
                <a:gd name="connsiteY2" fmla="*/ 1442792 h 3596950"/>
                <a:gd name="connsiteX3" fmla="*/ 1158973 w 3584081"/>
                <a:gd name="connsiteY3" fmla="*/ 3526166 h 3596950"/>
                <a:gd name="connsiteX4" fmla="*/ 979450 w 3584081"/>
                <a:gd name="connsiteY4" fmla="*/ 3596950 h 3596950"/>
                <a:gd name="connsiteX5" fmla="*/ 0 w 3584081"/>
                <a:gd name="connsiteY5" fmla="*/ 940782 h 3596950"/>
                <a:gd name="connsiteX6" fmla="*/ 57851 w 3584081"/>
                <a:gd name="connsiteY6" fmla="*/ 919608 h 3596950"/>
                <a:gd name="connsiteX7" fmla="*/ 1088419 w 3584081"/>
                <a:gd name="connsiteY7" fmla="*/ 70959 h 3596950"/>
                <a:gd name="connsiteX8" fmla="*/ 1131528 w 3584081"/>
                <a:gd name="connsiteY8" fmla="*/ 0 h 35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4081" h="3596950">
                  <a:moveTo>
                    <a:pt x="1131528" y="0"/>
                  </a:moveTo>
                  <a:lnTo>
                    <a:pt x="3584081" y="1415982"/>
                  </a:lnTo>
                  <a:lnTo>
                    <a:pt x="3568665" y="1442792"/>
                  </a:lnTo>
                  <a:cubicBezTo>
                    <a:pt x="3007210" y="2366823"/>
                    <a:pt x="2164322" y="3100939"/>
                    <a:pt x="1158973" y="3526166"/>
                  </a:cubicBezTo>
                  <a:lnTo>
                    <a:pt x="979450" y="3596950"/>
                  </a:lnTo>
                  <a:lnTo>
                    <a:pt x="0" y="940782"/>
                  </a:lnTo>
                  <a:lnTo>
                    <a:pt x="57851" y="919608"/>
                  </a:lnTo>
                  <a:cubicBezTo>
                    <a:pt x="478205" y="741813"/>
                    <a:pt x="835856" y="444802"/>
                    <a:pt x="1088419" y="70959"/>
                  </a:cubicBezTo>
                  <a:lnTo>
                    <a:pt x="113152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6" name="Freeform 22">
              <a:extLst>
                <a:ext uri="{FF2B5EF4-FFF2-40B4-BE49-F238E27FC236}">
                  <a16:creationId xmlns:a16="http://schemas.microsoft.com/office/drawing/2014/main" id="{00BEB61F-8EFB-483B-BF05-40ECD6F6D91A}"/>
                </a:ext>
              </a:extLst>
            </p:cNvPr>
            <p:cNvSpPr/>
            <p:nvPr/>
          </p:nvSpPr>
          <p:spPr>
            <a:xfrm>
              <a:off x="7213059" y="4300431"/>
              <a:ext cx="1698721" cy="1464862"/>
            </a:xfrm>
            <a:custGeom>
              <a:avLst/>
              <a:gdLst>
                <a:gd name="connsiteX0" fmla="*/ 967649 w 3427682"/>
                <a:gd name="connsiteY0" fmla="*/ 0 h 2955802"/>
                <a:gd name="connsiteX1" fmla="*/ 1026746 w 3427682"/>
                <a:gd name="connsiteY1" fmla="*/ 21630 h 2955802"/>
                <a:gd name="connsiteX2" fmla="*/ 1723291 w 3427682"/>
                <a:gd name="connsiteY2" fmla="*/ 126938 h 2955802"/>
                <a:gd name="connsiteX3" fmla="*/ 2419836 w 3427682"/>
                <a:gd name="connsiteY3" fmla="*/ 21630 h 2955802"/>
                <a:gd name="connsiteX4" fmla="*/ 2448385 w 3427682"/>
                <a:gd name="connsiteY4" fmla="*/ 11181 h 2955802"/>
                <a:gd name="connsiteX5" fmla="*/ 3427682 w 3427682"/>
                <a:gd name="connsiteY5" fmla="*/ 2666934 h 2955802"/>
                <a:gd name="connsiteX6" fmla="*/ 3261054 w 3427682"/>
                <a:gd name="connsiteY6" fmla="*/ 2723314 h 2955802"/>
                <a:gd name="connsiteX7" fmla="*/ 1723291 w 3427682"/>
                <a:gd name="connsiteY7" fmla="*/ 2955802 h 2955802"/>
                <a:gd name="connsiteX8" fmla="*/ 185528 w 3427682"/>
                <a:gd name="connsiteY8" fmla="*/ 2723314 h 2955802"/>
                <a:gd name="connsiteX9" fmla="*/ 0 w 3427682"/>
                <a:gd name="connsiteY9" fmla="*/ 2660538 h 2955802"/>
                <a:gd name="connsiteX10" fmla="*/ 967649 w 3427682"/>
                <a:gd name="connsiteY10" fmla="*/ 0 h 295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7682" h="2955802">
                  <a:moveTo>
                    <a:pt x="967649" y="0"/>
                  </a:moveTo>
                  <a:lnTo>
                    <a:pt x="1026746" y="21630"/>
                  </a:lnTo>
                  <a:cubicBezTo>
                    <a:pt x="1246784" y="90069"/>
                    <a:pt x="1480732" y="126938"/>
                    <a:pt x="1723291" y="126938"/>
                  </a:cubicBezTo>
                  <a:cubicBezTo>
                    <a:pt x="1965850" y="126938"/>
                    <a:pt x="2199798" y="90069"/>
                    <a:pt x="2419836" y="21630"/>
                  </a:cubicBezTo>
                  <a:lnTo>
                    <a:pt x="2448385" y="11181"/>
                  </a:lnTo>
                  <a:lnTo>
                    <a:pt x="3427682" y="2666934"/>
                  </a:lnTo>
                  <a:lnTo>
                    <a:pt x="3261054" y="2723314"/>
                  </a:lnTo>
                  <a:cubicBezTo>
                    <a:pt x="2775275" y="2874407"/>
                    <a:pt x="2258788" y="2955802"/>
                    <a:pt x="1723291" y="2955802"/>
                  </a:cubicBezTo>
                  <a:cubicBezTo>
                    <a:pt x="1187794" y="2955802"/>
                    <a:pt x="671307" y="2874407"/>
                    <a:pt x="185528" y="2723314"/>
                  </a:cubicBezTo>
                  <a:lnTo>
                    <a:pt x="0" y="2660538"/>
                  </a:lnTo>
                  <a:lnTo>
                    <a:pt x="967649"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7" name="Oval 16">
              <a:extLst>
                <a:ext uri="{FF2B5EF4-FFF2-40B4-BE49-F238E27FC236}">
                  <a16:creationId xmlns:a16="http://schemas.microsoft.com/office/drawing/2014/main" id="{7CB701DE-0F55-47DB-A36F-C211CEDD208C}"/>
                </a:ext>
              </a:extLst>
            </p:cNvPr>
            <p:cNvSpPr/>
            <p:nvPr/>
          </p:nvSpPr>
          <p:spPr>
            <a:xfrm>
              <a:off x="8172488" y="1851446"/>
              <a:ext cx="528694" cy="52869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8" name="Oval 17">
              <a:extLst>
                <a:ext uri="{FF2B5EF4-FFF2-40B4-BE49-F238E27FC236}">
                  <a16:creationId xmlns:a16="http://schemas.microsoft.com/office/drawing/2014/main" id="{9050F1E0-0CEB-4A97-B19C-EDF338913B21}"/>
                </a:ext>
              </a:extLst>
            </p:cNvPr>
            <p:cNvSpPr/>
            <p:nvPr/>
          </p:nvSpPr>
          <p:spPr>
            <a:xfrm>
              <a:off x="7422780" y="1851446"/>
              <a:ext cx="528694" cy="52869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9" name="Oval 18">
              <a:extLst>
                <a:ext uri="{FF2B5EF4-FFF2-40B4-BE49-F238E27FC236}">
                  <a16:creationId xmlns:a16="http://schemas.microsoft.com/office/drawing/2014/main" id="{F515A834-EDDC-4B38-A020-519C38485D9A}"/>
                </a:ext>
              </a:extLst>
            </p:cNvPr>
            <p:cNvSpPr/>
            <p:nvPr/>
          </p:nvSpPr>
          <p:spPr>
            <a:xfrm>
              <a:off x="8785018" y="2366011"/>
              <a:ext cx="528694" cy="52869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0" name="Oval 19">
              <a:extLst>
                <a:ext uri="{FF2B5EF4-FFF2-40B4-BE49-F238E27FC236}">
                  <a16:creationId xmlns:a16="http://schemas.microsoft.com/office/drawing/2014/main" id="{FF51E492-DD14-447A-9275-D207DA74B09B}"/>
                </a:ext>
              </a:extLst>
            </p:cNvPr>
            <p:cNvSpPr/>
            <p:nvPr/>
          </p:nvSpPr>
          <p:spPr>
            <a:xfrm>
              <a:off x="6796128" y="2366011"/>
              <a:ext cx="528694" cy="52869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1" name="Oval 20">
              <a:extLst>
                <a:ext uri="{FF2B5EF4-FFF2-40B4-BE49-F238E27FC236}">
                  <a16:creationId xmlns:a16="http://schemas.microsoft.com/office/drawing/2014/main" id="{A8BBCF81-D76A-459A-A8AA-06DE0CEED27A}"/>
                </a:ext>
              </a:extLst>
            </p:cNvPr>
            <p:cNvSpPr/>
            <p:nvPr/>
          </p:nvSpPr>
          <p:spPr>
            <a:xfrm>
              <a:off x="6682423" y="3148312"/>
              <a:ext cx="528694" cy="52869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2" name="Oval 21">
              <a:extLst>
                <a:ext uri="{FF2B5EF4-FFF2-40B4-BE49-F238E27FC236}">
                  <a16:creationId xmlns:a16="http://schemas.microsoft.com/office/drawing/2014/main" id="{D14C1393-E216-45E2-994D-38BE1F08BAA4}"/>
                </a:ext>
              </a:extLst>
            </p:cNvPr>
            <p:cNvSpPr/>
            <p:nvPr/>
          </p:nvSpPr>
          <p:spPr>
            <a:xfrm>
              <a:off x="8923088" y="3148312"/>
              <a:ext cx="528694" cy="52869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3" name="Oval 22">
              <a:extLst>
                <a:ext uri="{FF2B5EF4-FFF2-40B4-BE49-F238E27FC236}">
                  <a16:creationId xmlns:a16="http://schemas.microsoft.com/office/drawing/2014/main" id="{913AEB03-3E39-4BE3-94C3-27850B17318F}"/>
                </a:ext>
              </a:extLst>
            </p:cNvPr>
            <p:cNvSpPr/>
            <p:nvPr/>
          </p:nvSpPr>
          <p:spPr>
            <a:xfrm>
              <a:off x="7803362" y="4108355"/>
              <a:ext cx="528694" cy="52869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4" name="Oval 23">
              <a:extLst>
                <a:ext uri="{FF2B5EF4-FFF2-40B4-BE49-F238E27FC236}">
                  <a16:creationId xmlns:a16="http://schemas.microsoft.com/office/drawing/2014/main" id="{96872F84-ADBF-4A9F-BF8E-4504C44F925F}"/>
                </a:ext>
              </a:extLst>
            </p:cNvPr>
            <p:cNvSpPr/>
            <p:nvPr/>
          </p:nvSpPr>
          <p:spPr>
            <a:xfrm>
              <a:off x="8553711" y="3819679"/>
              <a:ext cx="528694" cy="52869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5" name="Oval 24">
              <a:extLst>
                <a:ext uri="{FF2B5EF4-FFF2-40B4-BE49-F238E27FC236}">
                  <a16:creationId xmlns:a16="http://schemas.microsoft.com/office/drawing/2014/main" id="{A9354AB4-6BB0-47D7-82BD-4E4C2F8AE84D}"/>
                </a:ext>
              </a:extLst>
            </p:cNvPr>
            <p:cNvSpPr/>
            <p:nvPr/>
          </p:nvSpPr>
          <p:spPr>
            <a:xfrm>
              <a:off x="7050553" y="3819679"/>
              <a:ext cx="528694" cy="52869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6" name="TextBox 25">
              <a:extLst>
                <a:ext uri="{FF2B5EF4-FFF2-40B4-BE49-F238E27FC236}">
                  <a16:creationId xmlns:a16="http://schemas.microsoft.com/office/drawing/2014/main" id="{4CF912EF-BD64-461E-A2DF-D04BBA70AE08}"/>
                </a:ext>
              </a:extLst>
            </p:cNvPr>
            <p:cNvSpPr txBox="1"/>
            <p:nvPr/>
          </p:nvSpPr>
          <p:spPr>
            <a:xfrm>
              <a:off x="6747561" y="1243913"/>
              <a:ext cx="1234909" cy="256031"/>
            </a:xfrm>
            <a:prstGeom prst="rect">
              <a:avLst/>
            </a:prstGeom>
            <a:noFill/>
          </p:spPr>
          <p:txBody>
            <a:bodyPr wrap="none" rtlCol="0" anchor="ctr" anchorCtr="0">
              <a:spAutoFit/>
            </a:bodyPr>
            <a:lstStyle/>
            <a:p>
              <a:pPr algn="ctr">
                <a:lnSpc>
                  <a:spcPts val="1551"/>
                </a:lnSpc>
              </a:pPr>
              <a:r>
                <a:rPr lang="en-US" sz="1400" b="1" dirty="0">
                  <a:solidFill>
                    <a:schemeClr val="bg1"/>
                  </a:solidFill>
                  <a:ea typeface="League Spartan" charset="0"/>
                  <a:cs typeface="Poppins" pitchFamily="2" charset="77"/>
                </a:rPr>
                <a:t>Communication</a:t>
              </a:r>
            </a:p>
          </p:txBody>
        </p:sp>
        <p:sp>
          <p:nvSpPr>
            <p:cNvPr id="27" name="TextBox 26">
              <a:extLst>
                <a:ext uri="{FF2B5EF4-FFF2-40B4-BE49-F238E27FC236}">
                  <a16:creationId xmlns:a16="http://schemas.microsoft.com/office/drawing/2014/main" id="{5A641852-9AEB-4E6B-B1D6-3229B2EAFBE6}"/>
                </a:ext>
              </a:extLst>
            </p:cNvPr>
            <p:cNvSpPr txBox="1"/>
            <p:nvPr/>
          </p:nvSpPr>
          <p:spPr>
            <a:xfrm>
              <a:off x="8186067" y="1155628"/>
              <a:ext cx="1050059" cy="432604"/>
            </a:xfrm>
            <a:prstGeom prst="rect">
              <a:avLst/>
            </a:prstGeom>
            <a:noFill/>
          </p:spPr>
          <p:txBody>
            <a:bodyPr wrap="none" rtlCol="0" anchor="ctr" anchorCtr="0">
              <a:spAutoFit/>
            </a:bodyPr>
            <a:lstStyle/>
            <a:p>
              <a:pPr algn="ctr">
                <a:lnSpc>
                  <a:spcPts val="1551"/>
                </a:lnSpc>
              </a:pPr>
              <a:r>
                <a:rPr lang="en-US" sz="1400" b="1" dirty="0">
                  <a:solidFill>
                    <a:schemeClr val="bg1"/>
                  </a:solidFill>
                  <a:ea typeface="League Spartan" charset="0"/>
                  <a:cs typeface="Poppins" pitchFamily="2" charset="77"/>
                </a:rPr>
                <a:t>Relationship</a:t>
              </a:r>
            </a:p>
            <a:p>
              <a:pPr algn="ctr">
                <a:lnSpc>
                  <a:spcPts val="1551"/>
                </a:lnSpc>
              </a:pPr>
              <a:r>
                <a:rPr lang="en-US" sz="1400" b="1" dirty="0">
                  <a:solidFill>
                    <a:schemeClr val="bg1"/>
                  </a:solidFill>
                  <a:ea typeface="League Spartan" charset="0"/>
                  <a:cs typeface="Poppins" pitchFamily="2" charset="77"/>
                </a:rPr>
                <a:t>Management</a:t>
              </a:r>
            </a:p>
          </p:txBody>
        </p:sp>
        <p:sp>
          <p:nvSpPr>
            <p:cNvPr id="28" name="TextBox 27">
              <a:extLst>
                <a:ext uri="{FF2B5EF4-FFF2-40B4-BE49-F238E27FC236}">
                  <a16:creationId xmlns:a16="http://schemas.microsoft.com/office/drawing/2014/main" id="{C9C2E18A-5E43-427E-92F5-369CB715F23D}"/>
                </a:ext>
              </a:extLst>
            </p:cNvPr>
            <p:cNvSpPr txBox="1"/>
            <p:nvPr/>
          </p:nvSpPr>
          <p:spPr>
            <a:xfrm>
              <a:off x="9344290" y="2052307"/>
              <a:ext cx="731400" cy="432604"/>
            </a:xfrm>
            <a:prstGeom prst="rect">
              <a:avLst/>
            </a:prstGeom>
            <a:noFill/>
          </p:spPr>
          <p:txBody>
            <a:bodyPr wrap="none" rtlCol="0" anchor="ctr" anchorCtr="0">
              <a:spAutoFit/>
            </a:bodyPr>
            <a:lstStyle/>
            <a:p>
              <a:pPr algn="ctr">
                <a:lnSpc>
                  <a:spcPts val="1551"/>
                </a:lnSpc>
              </a:pPr>
              <a:r>
                <a:rPr lang="en-US" sz="1400" b="1" dirty="0">
                  <a:solidFill>
                    <a:schemeClr val="bg1"/>
                  </a:solidFill>
                  <a:ea typeface="League Spartan" charset="0"/>
                  <a:cs typeface="Poppins" pitchFamily="2" charset="77"/>
                </a:rPr>
                <a:t>Ethical</a:t>
              </a:r>
            </a:p>
            <a:p>
              <a:pPr algn="ctr">
                <a:lnSpc>
                  <a:spcPts val="1551"/>
                </a:lnSpc>
              </a:pPr>
              <a:r>
                <a:rPr lang="en-US" sz="1400" b="1" dirty="0">
                  <a:solidFill>
                    <a:schemeClr val="bg1"/>
                  </a:solidFill>
                  <a:ea typeface="League Spartan" charset="0"/>
                  <a:cs typeface="Poppins" pitchFamily="2" charset="77"/>
                </a:rPr>
                <a:t>Practice</a:t>
              </a:r>
            </a:p>
          </p:txBody>
        </p:sp>
        <p:sp>
          <p:nvSpPr>
            <p:cNvPr id="29" name="TextBox 28">
              <a:extLst>
                <a:ext uri="{FF2B5EF4-FFF2-40B4-BE49-F238E27FC236}">
                  <a16:creationId xmlns:a16="http://schemas.microsoft.com/office/drawing/2014/main" id="{2FECC39C-6108-4F0F-9CD3-666D2FCDBD73}"/>
                </a:ext>
              </a:extLst>
            </p:cNvPr>
            <p:cNvSpPr txBox="1"/>
            <p:nvPr/>
          </p:nvSpPr>
          <p:spPr>
            <a:xfrm>
              <a:off x="9576296" y="3291001"/>
              <a:ext cx="816927" cy="432604"/>
            </a:xfrm>
            <a:prstGeom prst="rect">
              <a:avLst/>
            </a:prstGeom>
            <a:noFill/>
          </p:spPr>
          <p:txBody>
            <a:bodyPr wrap="none" rtlCol="0" anchor="ctr" anchorCtr="0">
              <a:spAutoFit/>
            </a:bodyPr>
            <a:lstStyle/>
            <a:p>
              <a:pPr algn="ctr">
                <a:lnSpc>
                  <a:spcPts val="1551"/>
                </a:lnSpc>
              </a:pPr>
              <a:r>
                <a:rPr lang="en-US" sz="1400" b="1" dirty="0">
                  <a:solidFill>
                    <a:schemeClr val="bg1"/>
                  </a:solidFill>
                  <a:ea typeface="League Spartan" charset="0"/>
                  <a:cs typeface="Poppins" pitchFamily="2" charset="77"/>
                </a:rPr>
                <a:t>HR</a:t>
              </a:r>
            </a:p>
            <a:p>
              <a:pPr algn="ctr">
                <a:lnSpc>
                  <a:spcPts val="1551"/>
                </a:lnSpc>
              </a:pPr>
              <a:r>
                <a:rPr lang="en-US" sz="1400" b="1" dirty="0">
                  <a:solidFill>
                    <a:schemeClr val="bg1"/>
                  </a:solidFill>
                  <a:ea typeface="League Spartan" charset="0"/>
                  <a:cs typeface="Poppins" pitchFamily="2" charset="77"/>
                </a:rPr>
                <a:t>Expertise</a:t>
              </a:r>
            </a:p>
          </p:txBody>
        </p:sp>
        <p:sp>
          <p:nvSpPr>
            <p:cNvPr id="30" name="TextBox 29">
              <a:extLst>
                <a:ext uri="{FF2B5EF4-FFF2-40B4-BE49-F238E27FC236}">
                  <a16:creationId xmlns:a16="http://schemas.microsoft.com/office/drawing/2014/main" id="{E58881BF-BF58-464A-A0DB-585E8B2560D3}"/>
                </a:ext>
              </a:extLst>
            </p:cNvPr>
            <p:cNvSpPr txBox="1"/>
            <p:nvPr/>
          </p:nvSpPr>
          <p:spPr>
            <a:xfrm>
              <a:off x="5676719" y="3202713"/>
              <a:ext cx="934183" cy="609177"/>
            </a:xfrm>
            <a:prstGeom prst="rect">
              <a:avLst/>
            </a:prstGeom>
            <a:noFill/>
          </p:spPr>
          <p:txBody>
            <a:bodyPr wrap="none" rtlCol="0" anchor="ctr" anchorCtr="0">
              <a:spAutoFit/>
            </a:bodyPr>
            <a:lstStyle/>
            <a:p>
              <a:pPr algn="ctr">
                <a:lnSpc>
                  <a:spcPts val="1551"/>
                </a:lnSpc>
              </a:pPr>
              <a:r>
                <a:rPr lang="en-US" sz="1400" b="1" dirty="0">
                  <a:solidFill>
                    <a:schemeClr val="bg1"/>
                  </a:solidFill>
                  <a:ea typeface="League Spartan" charset="0"/>
                  <a:cs typeface="Poppins" pitchFamily="2" charset="77"/>
                </a:rPr>
                <a:t>Leadership</a:t>
              </a:r>
            </a:p>
            <a:p>
              <a:pPr algn="ctr">
                <a:lnSpc>
                  <a:spcPts val="1551"/>
                </a:lnSpc>
              </a:pPr>
              <a:r>
                <a:rPr lang="en-US" sz="1400" b="1" dirty="0">
                  <a:solidFill>
                    <a:schemeClr val="bg1"/>
                  </a:solidFill>
                  <a:ea typeface="League Spartan" charset="0"/>
                  <a:cs typeface="Poppins" pitchFamily="2" charset="77"/>
                </a:rPr>
                <a:t>and</a:t>
              </a:r>
            </a:p>
            <a:p>
              <a:pPr algn="ctr">
                <a:lnSpc>
                  <a:spcPts val="1551"/>
                </a:lnSpc>
              </a:pPr>
              <a:r>
                <a:rPr lang="en-US" sz="1400" b="1" dirty="0">
                  <a:solidFill>
                    <a:schemeClr val="bg1"/>
                  </a:solidFill>
                  <a:ea typeface="League Spartan" charset="0"/>
                  <a:cs typeface="Poppins" pitchFamily="2" charset="77"/>
                </a:rPr>
                <a:t>Navigation</a:t>
              </a:r>
            </a:p>
          </p:txBody>
        </p:sp>
        <p:sp>
          <p:nvSpPr>
            <p:cNvPr id="31" name="TextBox 30">
              <a:extLst>
                <a:ext uri="{FF2B5EF4-FFF2-40B4-BE49-F238E27FC236}">
                  <a16:creationId xmlns:a16="http://schemas.microsoft.com/office/drawing/2014/main" id="{ADFB36C2-7950-4817-92DB-A55FB60832AE}"/>
                </a:ext>
              </a:extLst>
            </p:cNvPr>
            <p:cNvSpPr txBox="1"/>
            <p:nvPr/>
          </p:nvSpPr>
          <p:spPr>
            <a:xfrm>
              <a:off x="5909435" y="2140592"/>
              <a:ext cx="1029366" cy="256031"/>
            </a:xfrm>
            <a:prstGeom prst="rect">
              <a:avLst/>
            </a:prstGeom>
            <a:noFill/>
          </p:spPr>
          <p:txBody>
            <a:bodyPr wrap="none" rtlCol="0" anchor="ctr" anchorCtr="0">
              <a:spAutoFit/>
            </a:bodyPr>
            <a:lstStyle/>
            <a:p>
              <a:pPr algn="ctr">
                <a:lnSpc>
                  <a:spcPts val="1551"/>
                </a:lnSpc>
              </a:pPr>
              <a:r>
                <a:rPr lang="en-US" sz="1400" b="1" dirty="0">
                  <a:solidFill>
                    <a:schemeClr val="bg1"/>
                  </a:solidFill>
                  <a:ea typeface="League Spartan" charset="0"/>
                  <a:cs typeface="Poppins" pitchFamily="2" charset="77"/>
                </a:rPr>
                <a:t>Consultation</a:t>
              </a:r>
            </a:p>
          </p:txBody>
        </p:sp>
        <p:sp>
          <p:nvSpPr>
            <p:cNvPr id="32" name="TextBox 31">
              <a:extLst>
                <a:ext uri="{FF2B5EF4-FFF2-40B4-BE49-F238E27FC236}">
                  <a16:creationId xmlns:a16="http://schemas.microsoft.com/office/drawing/2014/main" id="{9A28D749-56F3-45F4-AA07-1ED9FB8B12E2}"/>
                </a:ext>
              </a:extLst>
            </p:cNvPr>
            <p:cNvSpPr txBox="1"/>
            <p:nvPr/>
          </p:nvSpPr>
          <p:spPr>
            <a:xfrm>
              <a:off x="6356980" y="4332459"/>
              <a:ext cx="785198" cy="609177"/>
            </a:xfrm>
            <a:prstGeom prst="rect">
              <a:avLst/>
            </a:prstGeom>
            <a:noFill/>
          </p:spPr>
          <p:txBody>
            <a:bodyPr wrap="none" rtlCol="0" anchor="ctr" anchorCtr="0">
              <a:spAutoFit/>
            </a:bodyPr>
            <a:lstStyle/>
            <a:p>
              <a:pPr algn="ctr">
                <a:lnSpc>
                  <a:spcPts val="1551"/>
                </a:lnSpc>
              </a:pPr>
              <a:r>
                <a:rPr lang="en-US" sz="1400" b="1" dirty="0">
                  <a:solidFill>
                    <a:schemeClr val="bg1"/>
                  </a:solidFill>
                  <a:ea typeface="League Spartan" charset="0"/>
                  <a:cs typeface="Poppins" pitchFamily="2" charset="77"/>
                </a:rPr>
                <a:t>Diversity</a:t>
              </a:r>
            </a:p>
            <a:p>
              <a:pPr algn="ctr">
                <a:lnSpc>
                  <a:spcPts val="1551"/>
                </a:lnSpc>
              </a:pPr>
              <a:r>
                <a:rPr lang="en-US" sz="1400" b="1" dirty="0">
                  <a:solidFill>
                    <a:schemeClr val="bg1"/>
                  </a:solidFill>
                  <a:ea typeface="League Spartan" charset="0"/>
                  <a:cs typeface="Poppins" pitchFamily="2" charset="77"/>
                </a:rPr>
                <a:t>and</a:t>
              </a:r>
            </a:p>
            <a:p>
              <a:pPr algn="ctr">
                <a:lnSpc>
                  <a:spcPts val="1551"/>
                </a:lnSpc>
              </a:pPr>
              <a:r>
                <a:rPr lang="en-US" sz="1400" b="1" dirty="0">
                  <a:solidFill>
                    <a:schemeClr val="bg1"/>
                  </a:solidFill>
                  <a:ea typeface="League Spartan" charset="0"/>
                  <a:cs typeface="Poppins" pitchFamily="2" charset="77"/>
                </a:rPr>
                <a:t>Inclusion</a:t>
              </a:r>
            </a:p>
          </p:txBody>
        </p:sp>
        <p:sp>
          <p:nvSpPr>
            <p:cNvPr id="33" name="TextBox 32">
              <a:extLst>
                <a:ext uri="{FF2B5EF4-FFF2-40B4-BE49-F238E27FC236}">
                  <a16:creationId xmlns:a16="http://schemas.microsoft.com/office/drawing/2014/main" id="{824E61D3-96CD-42F4-A3EE-EED8EE42B4A4}"/>
                </a:ext>
              </a:extLst>
            </p:cNvPr>
            <p:cNvSpPr txBox="1"/>
            <p:nvPr/>
          </p:nvSpPr>
          <p:spPr>
            <a:xfrm>
              <a:off x="8909583" y="4509033"/>
              <a:ext cx="792097" cy="256031"/>
            </a:xfrm>
            <a:prstGeom prst="rect">
              <a:avLst/>
            </a:prstGeom>
            <a:noFill/>
          </p:spPr>
          <p:txBody>
            <a:bodyPr wrap="none" rtlCol="0" anchor="ctr" anchorCtr="0">
              <a:spAutoFit/>
            </a:bodyPr>
            <a:lstStyle/>
            <a:p>
              <a:pPr algn="ctr">
                <a:lnSpc>
                  <a:spcPts val="1551"/>
                </a:lnSpc>
              </a:pPr>
              <a:r>
                <a:rPr lang="en-US" sz="1400" b="1" dirty="0">
                  <a:solidFill>
                    <a:schemeClr val="bg1"/>
                  </a:solidFill>
                  <a:ea typeface="League Spartan" charset="0"/>
                  <a:cs typeface="Poppins" pitchFamily="2" charset="77"/>
                </a:rPr>
                <a:t>Business</a:t>
              </a:r>
            </a:p>
          </p:txBody>
        </p:sp>
        <p:sp>
          <p:nvSpPr>
            <p:cNvPr id="34" name="TextBox 33">
              <a:extLst>
                <a:ext uri="{FF2B5EF4-FFF2-40B4-BE49-F238E27FC236}">
                  <a16:creationId xmlns:a16="http://schemas.microsoft.com/office/drawing/2014/main" id="{93776D7B-F8E4-4C0C-A2E9-4C6413D2232C}"/>
                </a:ext>
              </a:extLst>
            </p:cNvPr>
            <p:cNvSpPr txBox="1"/>
            <p:nvPr/>
          </p:nvSpPr>
          <p:spPr>
            <a:xfrm>
              <a:off x="7617421" y="5015050"/>
              <a:ext cx="884521" cy="432604"/>
            </a:xfrm>
            <a:prstGeom prst="rect">
              <a:avLst/>
            </a:prstGeom>
            <a:noFill/>
          </p:spPr>
          <p:txBody>
            <a:bodyPr wrap="none" rtlCol="0" anchor="ctr" anchorCtr="0">
              <a:spAutoFit/>
            </a:bodyPr>
            <a:lstStyle/>
            <a:p>
              <a:pPr algn="ctr">
                <a:lnSpc>
                  <a:spcPts val="1551"/>
                </a:lnSpc>
              </a:pPr>
              <a:r>
                <a:rPr lang="en-US" sz="1400" b="1" dirty="0">
                  <a:solidFill>
                    <a:schemeClr val="bg1"/>
                  </a:solidFill>
                  <a:ea typeface="League Spartan" charset="0"/>
                  <a:cs typeface="Poppins" pitchFamily="2" charset="77"/>
                </a:rPr>
                <a:t>Critical</a:t>
              </a:r>
            </a:p>
            <a:p>
              <a:pPr algn="ctr">
                <a:lnSpc>
                  <a:spcPts val="1551"/>
                </a:lnSpc>
              </a:pPr>
              <a:r>
                <a:rPr lang="en-US" sz="1400" b="1" dirty="0">
                  <a:solidFill>
                    <a:schemeClr val="bg1"/>
                  </a:solidFill>
                  <a:ea typeface="League Spartan" charset="0"/>
                  <a:cs typeface="Poppins" pitchFamily="2" charset="77"/>
                </a:rPr>
                <a:t>Evaluation</a:t>
              </a:r>
            </a:p>
          </p:txBody>
        </p:sp>
        <p:sp>
          <p:nvSpPr>
            <p:cNvPr id="35" name="Freeform 995">
              <a:extLst>
                <a:ext uri="{FF2B5EF4-FFF2-40B4-BE49-F238E27FC236}">
                  <a16:creationId xmlns:a16="http://schemas.microsoft.com/office/drawing/2014/main" id="{AE2527B9-3226-40C3-9FB5-841BABE4F40D}"/>
                </a:ext>
              </a:extLst>
            </p:cNvPr>
            <p:cNvSpPr>
              <a:spLocks noChangeAspect="1" noChangeArrowheads="1"/>
            </p:cNvSpPr>
            <p:nvPr/>
          </p:nvSpPr>
          <p:spPr bwMode="auto">
            <a:xfrm>
              <a:off x="8657713" y="3924161"/>
              <a:ext cx="320690" cy="319730"/>
            </a:xfrm>
            <a:custGeom>
              <a:avLst/>
              <a:gdLst>
                <a:gd name="T0" fmla="*/ 5224759 w 291739"/>
                <a:gd name="T1" fmla="*/ 33221813 h 291741"/>
                <a:gd name="T2" fmla="*/ 7038558 w 291739"/>
                <a:gd name="T3" fmla="*/ 21451725 h 291741"/>
                <a:gd name="T4" fmla="*/ 8895301 w 291739"/>
                <a:gd name="T5" fmla="*/ 33221813 h 291741"/>
                <a:gd name="T6" fmla="*/ 3929696 w 291739"/>
                <a:gd name="T7" fmla="*/ 20143885 h 291741"/>
                <a:gd name="T8" fmla="*/ 27163438 w 291739"/>
                <a:gd name="T9" fmla="*/ 19932594 h 291741"/>
                <a:gd name="T10" fmla="*/ 21879173 w 291739"/>
                <a:gd name="T11" fmla="*/ 19932594 h 291741"/>
                <a:gd name="T12" fmla="*/ 7566161 w 291739"/>
                <a:gd name="T13" fmla="*/ 16590366 h 291741"/>
                <a:gd name="T14" fmla="*/ 6468595 w 291739"/>
                <a:gd name="T15" fmla="*/ 16897216 h 291741"/>
                <a:gd name="T16" fmla="*/ 7039394 w 291739"/>
                <a:gd name="T17" fmla="*/ 12853707 h 291741"/>
                <a:gd name="T18" fmla="*/ 7039394 w 291739"/>
                <a:gd name="T19" fmla="*/ 14674249 h 291741"/>
                <a:gd name="T20" fmla="*/ 7039394 w 291739"/>
                <a:gd name="T21" fmla="*/ 12853707 h 291741"/>
                <a:gd name="T22" fmla="*/ 7566161 w 291739"/>
                <a:gd name="T23" fmla="*/ 11172864 h 291741"/>
                <a:gd name="T24" fmla="*/ 6468595 w 291739"/>
                <a:gd name="T25" fmla="*/ 10393076 h 291741"/>
                <a:gd name="T26" fmla="*/ 29443784 w 291739"/>
                <a:gd name="T27" fmla="*/ 9591746 h 291741"/>
                <a:gd name="T28" fmla="*/ 28347921 w 291739"/>
                <a:gd name="T29" fmla="*/ 17894498 h 291741"/>
                <a:gd name="T30" fmla="*/ 20356951 w 291739"/>
                <a:gd name="T31" fmla="*/ 9128014 h 291741"/>
                <a:gd name="T32" fmla="*/ 20356951 w 291739"/>
                <a:gd name="T33" fmla="*/ 18400162 h 291741"/>
                <a:gd name="T34" fmla="*/ 20356951 w 291739"/>
                <a:gd name="T35" fmla="*/ 9128014 h 291741"/>
                <a:gd name="T36" fmla="*/ 27163438 w 291739"/>
                <a:gd name="T37" fmla="*/ 7408492 h 291741"/>
                <a:gd name="T38" fmla="*/ 21879173 w 291739"/>
                <a:gd name="T39" fmla="*/ 7408492 h 291741"/>
                <a:gd name="T40" fmla="*/ 34487905 w 291739"/>
                <a:gd name="T41" fmla="*/ 2794056 h 291741"/>
                <a:gd name="T42" fmla="*/ 33579820 w 291739"/>
                <a:gd name="T43" fmla="*/ 3847871 h 291741"/>
                <a:gd name="T44" fmla="*/ 34963375 w 291739"/>
                <a:gd name="T45" fmla="*/ 24077378 h 291741"/>
                <a:gd name="T46" fmla="*/ 31374621 w 291739"/>
                <a:gd name="T47" fmla="*/ 33560097 h 291741"/>
                <a:gd name="T48" fmla="*/ 30423360 w 291739"/>
                <a:gd name="T49" fmla="*/ 33897227 h 291741"/>
                <a:gd name="T50" fmla="*/ 25061576 w 291739"/>
                <a:gd name="T51" fmla="*/ 33728659 h 291741"/>
                <a:gd name="T52" fmla="*/ 24023888 w 291739"/>
                <a:gd name="T53" fmla="*/ 24625453 h 291741"/>
                <a:gd name="T54" fmla="*/ 18143230 w 291739"/>
                <a:gd name="T55" fmla="*/ 34234347 h 291741"/>
                <a:gd name="T56" fmla="*/ 20910454 w 291739"/>
                <a:gd name="T57" fmla="*/ 24625453 h 291741"/>
                <a:gd name="T58" fmla="*/ 14597551 w 291739"/>
                <a:gd name="T59" fmla="*/ 23571626 h 291741"/>
                <a:gd name="T60" fmla="*/ 15981310 w 291739"/>
                <a:gd name="T61" fmla="*/ 9073957 h 291741"/>
                <a:gd name="T62" fmla="*/ 32498873 w 291739"/>
                <a:gd name="T63" fmla="*/ 23571626 h 291741"/>
                <a:gd name="T64" fmla="*/ 20434990 w 291739"/>
                <a:gd name="T65" fmla="*/ 3342103 h 291741"/>
                <a:gd name="T66" fmla="*/ 11918030 w 291739"/>
                <a:gd name="T67" fmla="*/ 7192801 h 291741"/>
                <a:gd name="T68" fmla="*/ 7038558 w 291739"/>
                <a:gd name="T69" fmla="*/ 8500290 h 291741"/>
                <a:gd name="T70" fmla="*/ 1079424 w 291739"/>
                <a:gd name="T71" fmla="*/ 10483051 h 291741"/>
                <a:gd name="T72" fmla="*/ 2849886 w 291739"/>
                <a:gd name="T73" fmla="*/ 19764367 h 291741"/>
                <a:gd name="T74" fmla="*/ 3929696 w 291739"/>
                <a:gd name="T75" fmla="*/ 10947263 h 291741"/>
                <a:gd name="T76" fmla="*/ 10147561 w 291739"/>
                <a:gd name="T77" fmla="*/ 12676887 h 291741"/>
                <a:gd name="T78" fmla="*/ 18136005 w 291739"/>
                <a:gd name="T79" fmla="*/ 3227062 h 291741"/>
                <a:gd name="T80" fmla="*/ 17207769 w 291739"/>
                <a:gd name="T81" fmla="*/ 1297295 h 291741"/>
                <a:gd name="T82" fmla="*/ 18611003 w 291739"/>
                <a:gd name="T83" fmla="*/ 4576934 h 291741"/>
                <a:gd name="T84" fmla="*/ 11226985 w 291739"/>
                <a:gd name="T85" fmla="*/ 31998578 h 291741"/>
                <a:gd name="T86" fmla="*/ 5224759 w 291739"/>
                <a:gd name="T87" fmla="*/ 34234347 h 291741"/>
                <a:gd name="T88" fmla="*/ 1943065 w 291739"/>
                <a:gd name="T89" fmla="*/ 21704853 h 291741"/>
                <a:gd name="T90" fmla="*/ 3368236 w 291739"/>
                <a:gd name="T91" fmla="*/ 7108482 h 291741"/>
                <a:gd name="T92" fmla="*/ 15804321 w 291739"/>
                <a:gd name="T93" fmla="*/ 1834732 h 291741"/>
                <a:gd name="T94" fmla="*/ 4988698 w 291739"/>
                <a:gd name="T95" fmla="*/ 2980309 h 291741"/>
                <a:gd name="T96" fmla="*/ 7017972 w 291739"/>
                <a:gd name="T97" fmla="*/ 1049515 h 291741"/>
                <a:gd name="T98" fmla="*/ 7017972 w 291739"/>
                <a:gd name="T99" fmla="*/ 5918926 h 2917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1739" h="291741">
                  <a:moveTo>
                    <a:pt x="32788" y="171664"/>
                  </a:moveTo>
                  <a:lnTo>
                    <a:pt x="32788" y="272687"/>
                  </a:lnTo>
                  <a:cubicBezTo>
                    <a:pt x="32788" y="278439"/>
                    <a:pt x="37472" y="283112"/>
                    <a:pt x="43597" y="283112"/>
                  </a:cubicBezTo>
                  <a:cubicBezTo>
                    <a:pt x="49723" y="283112"/>
                    <a:pt x="54046" y="278439"/>
                    <a:pt x="54046" y="272687"/>
                  </a:cubicBezTo>
                  <a:lnTo>
                    <a:pt x="54046" y="187123"/>
                  </a:lnTo>
                  <a:cubicBezTo>
                    <a:pt x="54046" y="184966"/>
                    <a:pt x="56208" y="182809"/>
                    <a:pt x="58730" y="182809"/>
                  </a:cubicBezTo>
                  <a:cubicBezTo>
                    <a:pt x="60892" y="182809"/>
                    <a:pt x="63054" y="184966"/>
                    <a:pt x="63054" y="187123"/>
                  </a:cubicBezTo>
                  <a:lnTo>
                    <a:pt x="63054" y="272687"/>
                  </a:lnTo>
                  <a:cubicBezTo>
                    <a:pt x="63054" y="278439"/>
                    <a:pt x="68098" y="283112"/>
                    <a:pt x="74224" y="283112"/>
                  </a:cubicBezTo>
                  <a:cubicBezTo>
                    <a:pt x="79989" y="283112"/>
                    <a:pt x="84673" y="278439"/>
                    <a:pt x="84673" y="272687"/>
                  </a:cubicBezTo>
                  <a:lnTo>
                    <a:pt x="84673" y="171664"/>
                  </a:lnTo>
                  <a:lnTo>
                    <a:pt x="32788" y="171664"/>
                  </a:lnTo>
                  <a:close/>
                  <a:moveTo>
                    <a:pt x="186865" y="165100"/>
                  </a:moveTo>
                  <a:lnTo>
                    <a:pt x="222353" y="165100"/>
                  </a:lnTo>
                  <a:cubicBezTo>
                    <a:pt x="224504" y="165100"/>
                    <a:pt x="226655" y="167298"/>
                    <a:pt x="226655" y="169863"/>
                  </a:cubicBezTo>
                  <a:cubicBezTo>
                    <a:pt x="226655" y="172061"/>
                    <a:pt x="224504" y="174259"/>
                    <a:pt x="222353" y="174259"/>
                  </a:cubicBezTo>
                  <a:lnTo>
                    <a:pt x="186865" y="174259"/>
                  </a:lnTo>
                  <a:cubicBezTo>
                    <a:pt x="184356" y="174259"/>
                    <a:pt x="182563" y="172061"/>
                    <a:pt x="182563" y="169863"/>
                  </a:cubicBezTo>
                  <a:cubicBezTo>
                    <a:pt x="182563" y="167298"/>
                    <a:pt x="184356" y="165100"/>
                    <a:pt x="186865" y="165100"/>
                  </a:cubicBezTo>
                  <a:close/>
                  <a:moveTo>
                    <a:pt x="58737" y="136525"/>
                  </a:moveTo>
                  <a:cubicBezTo>
                    <a:pt x="60935" y="136525"/>
                    <a:pt x="63133" y="138766"/>
                    <a:pt x="63133" y="141381"/>
                  </a:cubicBezTo>
                  <a:lnTo>
                    <a:pt x="63133" y="143996"/>
                  </a:lnTo>
                  <a:cubicBezTo>
                    <a:pt x="63133" y="146610"/>
                    <a:pt x="60935" y="148852"/>
                    <a:pt x="58737" y="148852"/>
                  </a:cubicBezTo>
                  <a:cubicBezTo>
                    <a:pt x="56173" y="148852"/>
                    <a:pt x="53975" y="146610"/>
                    <a:pt x="53975" y="143996"/>
                  </a:cubicBezTo>
                  <a:lnTo>
                    <a:pt x="53975" y="141381"/>
                  </a:lnTo>
                  <a:cubicBezTo>
                    <a:pt x="53975" y="138766"/>
                    <a:pt x="56173" y="136525"/>
                    <a:pt x="58737" y="136525"/>
                  </a:cubicBezTo>
                  <a:close/>
                  <a:moveTo>
                    <a:pt x="58737" y="109538"/>
                  </a:moveTo>
                  <a:cubicBezTo>
                    <a:pt x="60935" y="109538"/>
                    <a:pt x="63133" y="111703"/>
                    <a:pt x="63133" y="114228"/>
                  </a:cubicBezTo>
                  <a:lnTo>
                    <a:pt x="63133" y="121084"/>
                  </a:lnTo>
                  <a:cubicBezTo>
                    <a:pt x="63133" y="123248"/>
                    <a:pt x="60935" y="125052"/>
                    <a:pt x="58737" y="125052"/>
                  </a:cubicBezTo>
                  <a:cubicBezTo>
                    <a:pt x="56173" y="125052"/>
                    <a:pt x="53975" y="123248"/>
                    <a:pt x="53975" y="121084"/>
                  </a:cubicBezTo>
                  <a:lnTo>
                    <a:pt x="53975" y="114228"/>
                  </a:lnTo>
                  <a:cubicBezTo>
                    <a:pt x="53975" y="111703"/>
                    <a:pt x="56173" y="109538"/>
                    <a:pt x="58737" y="109538"/>
                  </a:cubicBezTo>
                  <a:close/>
                  <a:moveTo>
                    <a:pt x="58737" y="84138"/>
                  </a:moveTo>
                  <a:cubicBezTo>
                    <a:pt x="60935" y="84138"/>
                    <a:pt x="63133" y="86353"/>
                    <a:pt x="63133" y="88568"/>
                  </a:cubicBezTo>
                  <a:lnTo>
                    <a:pt x="63133" y="95214"/>
                  </a:lnTo>
                  <a:cubicBezTo>
                    <a:pt x="63133" y="97798"/>
                    <a:pt x="60935" y="99644"/>
                    <a:pt x="58737" y="99644"/>
                  </a:cubicBezTo>
                  <a:cubicBezTo>
                    <a:pt x="56173" y="99644"/>
                    <a:pt x="53975" y="97798"/>
                    <a:pt x="53975" y="95214"/>
                  </a:cubicBezTo>
                  <a:lnTo>
                    <a:pt x="53975" y="88568"/>
                  </a:lnTo>
                  <a:cubicBezTo>
                    <a:pt x="53975" y="86353"/>
                    <a:pt x="56173" y="84138"/>
                    <a:pt x="58737" y="84138"/>
                  </a:cubicBezTo>
                  <a:close/>
                  <a:moveTo>
                    <a:pt x="240729" y="77788"/>
                  </a:moveTo>
                  <a:cubicBezTo>
                    <a:pt x="243396" y="77788"/>
                    <a:pt x="245682" y="79225"/>
                    <a:pt x="245682" y="81739"/>
                  </a:cubicBezTo>
                  <a:lnTo>
                    <a:pt x="245682" y="152494"/>
                  </a:lnTo>
                  <a:cubicBezTo>
                    <a:pt x="245682" y="155008"/>
                    <a:pt x="243396" y="156804"/>
                    <a:pt x="240729" y="156804"/>
                  </a:cubicBezTo>
                  <a:cubicBezTo>
                    <a:pt x="238824" y="156804"/>
                    <a:pt x="236538" y="155008"/>
                    <a:pt x="236538" y="152494"/>
                  </a:cubicBezTo>
                  <a:lnTo>
                    <a:pt x="236538" y="81739"/>
                  </a:lnTo>
                  <a:cubicBezTo>
                    <a:pt x="236538" y="79225"/>
                    <a:pt x="238824" y="77788"/>
                    <a:pt x="240729" y="77788"/>
                  </a:cubicBezTo>
                  <a:close/>
                  <a:moveTo>
                    <a:pt x="169862" y="77788"/>
                  </a:moveTo>
                  <a:cubicBezTo>
                    <a:pt x="171694" y="77788"/>
                    <a:pt x="174258" y="79225"/>
                    <a:pt x="174258" y="81739"/>
                  </a:cubicBezTo>
                  <a:lnTo>
                    <a:pt x="174258" y="152494"/>
                  </a:lnTo>
                  <a:cubicBezTo>
                    <a:pt x="174258" y="155008"/>
                    <a:pt x="171694" y="156804"/>
                    <a:pt x="169862" y="156804"/>
                  </a:cubicBezTo>
                  <a:cubicBezTo>
                    <a:pt x="167298" y="156804"/>
                    <a:pt x="165100" y="155008"/>
                    <a:pt x="165100" y="152494"/>
                  </a:cubicBezTo>
                  <a:lnTo>
                    <a:pt x="165100" y="81739"/>
                  </a:lnTo>
                  <a:cubicBezTo>
                    <a:pt x="165100" y="79225"/>
                    <a:pt x="167298" y="77788"/>
                    <a:pt x="169862" y="77788"/>
                  </a:cubicBezTo>
                  <a:close/>
                  <a:moveTo>
                    <a:pt x="186865" y="58738"/>
                  </a:moveTo>
                  <a:lnTo>
                    <a:pt x="222353" y="58738"/>
                  </a:lnTo>
                  <a:cubicBezTo>
                    <a:pt x="224504" y="58738"/>
                    <a:pt x="226655" y="60936"/>
                    <a:pt x="226655" y="63134"/>
                  </a:cubicBezTo>
                  <a:cubicBezTo>
                    <a:pt x="226655" y="65699"/>
                    <a:pt x="224504" y="67897"/>
                    <a:pt x="222353" y="67897"/>
                  </a:cubicBezTo>
                  <a:lnTo>
                    <a:pt x="186865" y="67897"/>
                  </a:lnTo>
                  <a:cubicBezTo>
                    <a:pt x="184356" y="67897"/>
                    <a:pt x="182563" y="65699"/>
                    <a:pt x="182563" y="63134"/>
                  </a:cubicBezTo>
                  <a:cubicBezTo>
                    <a:pt x="182563" y="60936"/>
                    <a:pt x="184356" y="58738"/>
                    <a:pt x="186865" y="58738"/>
                  </a:cubicBezTo>
                  <a:close/>
                  <a:moveTo>
                    <a:pt x="174841" y="23813"/>
                  </a:moveTo>
                  <a:lnTo>
                    <a:pt x="287771" y="23813"/>
                  </a:lnTo>
                  <a:cubicBezTo>
                    <a:pt x="289575" y="23813"/>
                    <a:pt x="291739" y="25968"/>
                    <a:pt x="291739" y="28482"/>
                  </a:cubicBezTo>
                  <a:cubicBezTo>
                    <a:pt x="291739" y="30996"/>
                    <a:pt x="289575" y="32792"/>
                    <a:pt x="287771" y="32792"/>
                  </a:cubicBezTo>
                  <a:lnTo>
                    <a:pt x="280194" y="32792"/>
                  </a:lnTo>
                  <a:lnTo>
                    <a:pt x="280194" y="200875"/>
                  </a:lnTo>
                  <a:lnTo>
                    <a:pt x="287771" y="200875"/>
                  </a:lnTo>
                  <a:cubicBezTo>
                    <a:pt x="289575" y="200875"/>
                    <a:pt x="291739" y="202671"/>
                    <a:pt x="291739" y="205185"/>
                  </a:cubicBezTo>
                  <a:cubicBezTo>
                    <a:pt x="291739" y="207699"/>
                    <a:pt x="289575" y="209854"/>
                    <a:pt x="287771" y="209854"/>
                  </a:cubicBezTo>
                  <a:lnTo>
                    <a:pt x="234734" y="209854"/>
                  </a:lnTo>
                  <a:lnTo>
                    <a:pt x="261793" y="285995"/>
                  </a:lnTo>
                  <a:cubicBezTo>
                    <a:pt x="262876" y="288149"/>
                    <a:pt x="261433" y="291023"/>
                    <a:pt x="259268" y="291741"/>
                  </a:cubicBezTo>
                  <a:cubicBezTo>
                    <a:pt x="258546" y="291741"/>
                    <a:pt x="258185" y="291741"/>
                    <a:pt x="257825" y="291741"/>
                  </a:cubicBezTo>
                  <a:cubicBezTo>
                    <a:pt x="256381" y="291741"/>
                    <a:pt x="254578" y="291023"/>
                    <a:pt x="253856" y="288868"/>
                  </a:cubicBezTo>
                  <a:lnTo>
                    <a:pt x="225353" y="209854"/>
                  </a:lnTo>
                  <a:lnTo>
                    <a:pt x="209117" y="209854"/>
                  </a:lnTo>
                  <a:lnTo>
                    <a:pt x="209117" y="287431"/>
                  </a:lnTo>
                  <a:cubicBezTo>
                    <a:pt x="209117" y="290304"/>
                    <a:pt x="206953" y="291741"/>
                    <a:pt x="204427" y="291741"/>
                  </a:cubicBezTo>
                  <a:cubicBezTo>
                    <a:pt x="202262" y="291741"/>
                    <a:pt x="200458" y="290304"/>
                    <a:pt x="200458" y="287431"/>
                  </a:cubicBezTo>
                  <a:lnTo>
                    <a:pt x="200458" y="209854"/>
                  </a:lnTo>
                  <a:lnTo>
                    <a:pt x="184222" y="209854"/>
                  </a:lnTo>
                  <a:lnTo>
                    <a:pt x="155719" y="288868"/>
                  </a:lnTo>
                  <a:cubicBezTo>
                    <a:pt x="154997" y="291023"/>
                    <a:pt x="153194" y="291741"/>
                    <a:pt x="151390" y="291741"/>
                  </a:cubicBezTo>
                  <a:cubicBezTo>
                    <a:pt x="151029" y="291741"/>
                    <a:pt x="150668" y="291741"/>
                    <a:pt x="149586" y="291741"/>
                  </a:cubicBezTo>
                  <a:cubicBezTo>
                    <a:pt x="147782" y="291023"/>
                    <a:pt x="146338" y="288149"/>
                    <a:pt x="147060" y="285995"/>
                  </a:cubicBezTo>
                  <a:lnTo>
                    <a:pt x="174480" y="209854"/>
                  </a:lnTo>
                  <a:lnTo>
                    <a:pt x="121804" y="209854"/>
                  </a:lnTo>
                  <a:cubicBezTo>
                    <a:pt x="119640" y="209854"/>
                    <a:pt x="117475" y="207699"/>
                    <a:pt x="117475" y="205185"/>
                  </a:cubicBezTo>
                  <a:cubicBezTo>
                    <a:pt x="117475" y="202671"/>
                    <a:pt x="119640" y="200875"/>
                    <a:pt x="121804" y="200875"/>
                  </a:cubicBezTo>
                  <a:lnTo>
                    <a:pt x="129381" y="200875"/>
                  </a:lnTo>
                  <a:lnTo>
                    <a:pt x="129381" y="81278"/>
                  </a:lnTo>
                  <a:cubicBezTo>
                    <a:pt x="129381" y="78763"/>
                    <a:pt x="131185" y="77327"/>
                    <a:pt x="133350" y="77327"/>
                  </a:cubicBezTo>
                  <a:cubicBezTo>
                    <a:pt x="135875" y="77327"/>
                    <a:pt x="138401" y="78763"/>
                    <a:pt x="138401" y="81278"/>
                  </a:cubicBezTo>
                  <a:lnTo>
                    <a:pt x="138401" y="200875"/>
                  </a:lnTo>
                  <a:lnTo>
                    <a:pt x="271174" y="200875"/>
                  </a:lnTo>
                  <a:lnTo>
                    <a:pt x="271174" y="32792"/>
                  </a:lnTo>
                  <a:lnTo>
                    <a:pt x="174841" y="32792"/>
                  </a:lnTo>
                  <a:cubicBezTo>
                    <a:pt x="172676" y="32792"/>
                    <a:pt x="170512" y="30996"/>
                    <a:pt x="170512" y="28482"/>
                  </a:cubicBezTo>
                  <a:cubicBezTo>
                    <a:pt x="170512" y="25968"/>
                    <a:pt x="172676" y="23813"/>
                    <a:pt x="174841" y="23813"/>
                  </a:cubicBezTo>
                  <a:close/>
                  <a:moveTo>
                    <a:pt x="138359" y="22108"/>
                  </a:moveTo>
                  <a:lnTo>
                    <a:pt x="99445" y="61295"/>
                  </a:lnTo>
                  <a:cubicBezTo>
                    <a:pt x="93680" y="66687"/>
                    <a:pt x="86834" y="69563"/>
                    <a:pt x="78547" y="69563"/>
                  </a:cubicBezTo>
                  <a:lnTo>
                    <a:pt x="62694" y="69563"/>
                  </a:lnTo>
                  <a:cubicBezTo>
                    <a:pt x="62333" y="71361"/>
                    <a:pt x="60532" y="72439"/>
                    <a:pt x="58730" y="72439"/>
                  </a:cubicBezTo>
                  <a:cubicBezTo>
                    <a:pt x="56568" y="72439"/>
                    <a:pt x="54767" y="71361"/>
                    <a:pt x="54407" y="69563"/>
                  </a:cubicBezTo>
                  <a:lnTo>
                    <a:pt x="28104" y="69563"/>
                  </a:lnTo>
                  <a:cubicBezTo>
                    <a:pt x="17295" y="69563"/>
                    <a:pt x="9008" y="78192"/>
                    <a:pt x="9008" y="89336"/>
                  </a:cubicBezTo>
                  <a:lnTo>
                    <a:pt x="9008" y="168429"/>
                  </a:lnTo>
                  <a:cubicBezTo>
                    <a:pt x="9008" y="172743"/>
                    <a:pt x="12250" y="176338"/>
                    <a:pt x="16214" y="176338"/>
                  </a:cubicBezTo>
                  <a:cubicBezTo>
                    <a:pt x="20537" y="176338"/>
                    <a:pt x="23780" y="172743"/>
                    <a:pt x="23780" y="168429"/>
                  </a:cubicBezTo>
                  <a:lnTo>
                    <a:pt x="23780" y="93291"/>
                  </a:lnTo>
                  <a:cubicBezTo>
                    <a:pt x="23780" y="90774"/>
                    <a:pt x="25582" y="88617"/>
                    <a:pt x="28104" y="88617"/>
                  </a:cubicBezTo>
                  <a:cubicBezTo>
                    <a:pt x="30626" y="88617"/>
                    <a:pt x="32788" y="90774"/>
                    <a:pt x="32788" y="93291"/>
                  </a:cubicBezTo>
                  <a:lnTo>
                    <a:pt x="32788" y="162676"/>
                  </a:lnTo>
                  <a:lnTo>
                    <a:pt x="84673" y="162676"/>
                  </a:lnTo>
                  <a:lnTo>
                    <a:pt x="84673" y="108031"/>
                  </a:lnTo>
                  <a:cubicBezTo>
                    <a:pt x="84673" y="100841"/>
                    <a:pt x="87195" y="94729"/>
                    <a:pt x="91879" y="90055"/>
                  </a:cubicBezTo>
                  <a:lnTo>
                    <a:pt x="149168" y="32534"/>
                  </a:lnTo>
                  <a:cubicBezTo>
                    <a:pt x="150249" y="31455"/>
                    <a:pt x="151330" y="29298"/>
                    <a:pt x="151330" y="27500"/>
                  </a:cubicBezTo>
                  <a:cubicBezTo>
                    <a:pt x="151330" y="25343"/>
                    <a:pt x="150249" y="23186"/>
                    <a:pt x="149168" y="22108"/>
                  </a:cubicBezTo>
                  <a:cubicBezTo>
                    <a:pt x="146286" y="19232"/>
                    <a:pt x="141241" y="19232"/>
                    <a:pt x="138359" y="22108"/>
                  </a:cubicBezTo>
                  <a:close/>
                  <a:moveTo>
                    <a:pt x="143583" y="11053"/>
                  </a:moveTo>
                  <a:cubicBezTo>
                    <a:pt x="147907" y="11053"/>
                    <a:pt x="152231" y="12581"/>
                    <a:pt x="155293" y="15637"/>
                  </a:cubicBezTo>
                  <a:cubicBezTo>
                    <a:pt x="158536" y="18872"/>
                    <a:pt x="159977" y="22827"/>
                    <a:pt x="159977" y="27500"/>
                  </a:cubicBezTo>
                  <a:cubicBezTo>
                    <a:pt x="159977" y="31815"/>
                    <a:pt x="158536" y="35769"/>
                    <a:pt x="155293" y="39005"/>
                  </a:cubicBezTo>
                  <a:lnTo>
                    <a:pt x="98004" y="96167"/>
                  </a:lnTo>
                  <a:cubicBezTo>
                    <a:pt x="95482" y="99403"/>
                    <a:pt x="93680" y="103357"/>
                    <a:pt x="93680" y="108031"/>
                  </a:cubicBezTo>
                  <a:lnTo>
                    <a:pt x="93680" y="272687"/>
                  </a:lnTo>
                  <a:cubicBezTo>
                    <a:pt x="93680" y="283112"/>
                    <a:pt x="84673" y="291741"/>
                    <a:pt x="74224" y="291741"/>
                  </a:cubicBezTo>
                  <a:cubicBezTo>
                    <a:pt x="67738" y="291741"/>
                    <a:pt x="62333" y="288865"/>
                    <a:pt x="58730" y="284910"/>
                  </a:cubicBezTo>
                  <a:cubicBezTo>
                    <a:pt x="54767" y="288865"/>
                    <a:pt x="49723" y="291741"/>
                    <a:pt x="43597" y="291741"/>
                  </a:cubicBezTo>
                  <a:cubicBezTo>
                    <a:pt x="32788" y="291741"/>
                    <a:pt x="23780" y="283112"/>
                    <a:pt x="23780" y="272687"/>
                  </a:cubicBezTo>
                  <a:lnTo>
                    <a:pt x="23780" y="183169"/>
                  </a:lnTo>
                  <a:cubicBezTo>
                    <a:pt x="21618" y="184247"/>
                    <a:pt x="19096" y="184966"/>
                    <a:pt x="16214" y="184966"/>
                  </a:cubicBezTo>
                  <a:cubicBezTo>
                    <a:pt x="7206" y="184966"/>
                    <a:pt x="0" y="177416"/>
                    <a:pt x="0" y="168429"/>
                  </a:cubicBezTo>
                  <a:lnTo>
                    <a:pt x="0" y="89336"/>
                  </a:lnTo>
                  <a:cubicBezTo>
                    <a:pt x="0" y="73158"/>
                    <a:pt x="12611" y="60576"/>
                    <a:pt x="28104" y="60576"/>
                  </a:cubicBezTo>
                  <a:lnTo>
                    <a:pt x="78547" y="60576"/>
                  </a:lnTo>
                  <a:cubicBezTo>
                    <a:pt x="84312" y="60576"/>
                    <a:pt x="89357" y="58778"/>
                    <a:pt x="92960" y="54464"/>
                  </a:cubicBezTo>
                  <a:lnTo>
                    <a:pt x="131873" y="15637"/>
                  </a:lnTo>
                  <a:cubicBezTo>
                    <a:pt x="134936" y="12581"/>
                    <a:pt x="139260" y="11053"/>
                    <a:pt x="143583" y="11053"/>
                  </a:cubicBezTo>
                  <a:close/>
                  <a:moveTo>
                    <a:pt x="58558" y="8944"/>
                  </a:moveTo>
                  <a:cubicBezTo>
                    <a:pt x="49551" y="8944"/>
                    <a:pt x="41624" y="16098"/>
                    <a:pt x="41624" y="25400"/>
                  </a:cubicBezTo>
                  <a:cubicBezTo>
                    <a:pt x="41624" y="34344"/>
                    <a:pt x="49551" y="41498"/>
                    <a:pt x="58558" y="41498"/>
                  </a:cubicBezTo>
                  <a:cubicBezTo>
                    <a:pt x="67565" y="41498"/>
                    <a:pt x="74770" y="34344"/>
                    <a:pt x="74770" y="25400"/>
                  </a:cubicBezTo>
                  <a:cubicBezTo>
                    <a:pt x="74770" y="16098"/>
                    <a:pt x="67565" y="8944"/>
                    <a:pt x="58558" y="8944"/>
                  </a:cubicBezTo>
                  <a:close/>
                  <a:moveTo>
                    <a:pt x="58558" y="0"/>
                  </a:moveTo>
                  <a:cubicBezTo>
                    <a:pt x="72609" y="0"/>
                    <a:pt x="83777" y="11090"/>
                    <a:pt x="83777" y="25400"/>
                  </a:cubicBezTo>
                  <a:cubicBezTo>
                    <a:pt x="83777" y="39352"/>
                    <a:pt x="72609" y="50442"/>
                    <a:pt x="58558" y="50442"/>
                  </a:cubicBezTo>
                  <a:cubicBezTo>
                    <a:pt x="44507" y="50442"/>
                    <a:pt x="33338" y="39352"/>
                    <a:pt x="33338" y="25400"/>
                  </a:cubicBezTo>
                  <a:cubicBezTo>
                    <a:pt x="33338" y="11090"/>
                    <a:pt x="44507" y="0"/>
                    <a:pt x="58558" y="0"/>
                  </a:cubicBezTo>
                  <a:close/>
                </a:path>
              </a:pathLst>
            </a:custGeom>
            <a:solidFill>
              <a:schemeClr val="bg1"/>
            </a:solidFill>
            <a:ln>
              <a:noFill/>
            </a:ln>
            <a:effectLst/>
          </p:spPr>
          <p:txBody>
            <a:bodyPr anchor="ctr"/>
            <a:lstStyle/>
            <a:p>
              <a:endParaRPr lang="en-US" sz="1000" dirty="0"/>
            </a:p>
          </p:txBody>
        </p:sp>
        <p:sp>
          <p:nvSpPr>
            <p:cNvPr id="36" name="Freeform 1014">
              <a:extLst>
                <a:ext uri="{FF2B5EF4-FFF2-40B4-BE49-F238E27FC236}">
                  <a16:creationId xmlns:a16="http://schemas.microsoft.com/office/drawing/2014/main" id="{D3666DBC-FE60-4197-AE06-EC579F36759B}"/>
                </a:ext>
              </a:extLst>
            </p:cNvPr>
            <p:cNvSpPr>
              <a:spLocks noChangeAspect="1" noChangeArrowheads="1"/>
            </p:cNvSpPr>
            <p:nvPr/>
          </p:nvSpPr>
          <p:spPr bwMode="auto">
            <a:xfrm>
              <a:off x="8889980" y="2471453"/>
              <a:ext cx="318769" cy="317810"/>
            </a:xfrm>
            <a:custGeom>
              <a:avLst/>
              <a:gdLst>
                <a:gd name="T0" fmla="*/ 14050286 w 290155"/>
                <a:gd name="T1" fmla="*/ 31477433 h 290153"/>
                <a:gd name="T2" fmla="*/ 16895246 w 290155"/>
                <a:gd name="T3" fmla="*/ 31477433 h 290153"/>
                <a:gd name="T4" fmla="*/ 17455595 w 290155"/>
                <a:gd name="T5" fmla="*/ 22064114 h 290153"/>
                <a:gd name="T6" fmla="*/ 17972796 w 290155"/>
                <a:gd name="T7" fmla="*/ 31477433 h 290153"/>
                <a:gd name="T8" fmla="*/ 20731390 w 290155"/>
                <a:gd name="T9" fmla="*/ 31477433 h 290153"/>
                <a:gd name="T10" fmla="*/ 14050286 w 290155"/>
                <a:gd name="T11" fmla="*/ 19920798 h 290153"/>
                <a:gd name="T12" fmla="*/ 17958819 w 290155"/>
                <a:gd name="T13" fmla="*/ 16657257 h 290153"/>
                <a:gd name="T14" fmla="*/ 16865260 w 290155"/>
                <a:gd name="T15" fmla="*/ 16657257 h 290153"/>
                <a:gd name="T16" fmla="*/ 17433941 w 290155"/>
                <a:gd name="T17" fmla="*/ 13174441 h 290153"/>
                <a:gd name="T18" fmla="*/ 17433941 w 290155"/>
                <a:gd name="T19" fmla="*/ 14245108 h 290153"/>
                <a:gd name="T20" fmla="*/ 17433941 w 290155"/>
                <a:gd name="T21" fmla="*/ 13174441 h 290153"/>
                <a:gd name="T22" fmla="*/ 34208997 w 290155"/>
                <a:gd name="T23" fmla="*/ 13081994 h 290153"/>
                <a:gd name="T24" fmla="*/ 24308818 w 290155"/>
                <a:gd name="T25" fmla="*/ 32573804 h 290153"/>
                <a:gd name="T26" fmla="*/ 23583282 w 290155"/>
                <a:gd name="T27" fmla="*/ 32278510 h 290153"/>
                <a:gd name="T28" fmla="*/ 33568872 w 290155"/>
                <a:gd name="T29" fmla="*/ 16963487 h 290153"/>
                <a:gd name="T30" fmla="*/ 33568872 w 290155"/>
                <a:gd name="T31" fmla="*/ 12702257 h 290153"/>
                <a:gd name="T32" fmla="*/ 1456357 w 290155"/>
                <a:gd name="T33" fmla="*/ 13335160 h 290153"/>
                <a:gd name="T34" fmla="*/ 10752053 w 290155"/>
                <a:gd name="T35" fmla="*/ 31687690 h 290153"/>
                <a:gd name="T36" fmla="*/ 10537930 w 290155"/>
                <a:gd name="T37" fmla="*/ 32615909 h 290153"/>
                <a:gd name="T38" fmla="*/ 0 w 290155"/>
                <a:gd name="T39" fmla="*/ 16963487 h 290153"/>
                <a:gd name="T40" fmla="*/ 1070791 w 290155"/>
                <a:gd name="T41" fmla="*/ 12702257 h 290153"/>
                <a:gd name="T42" fmla="*/ 17958819 w 290155"/>
                <a:gd name="T43" fmla="*/ 10905073 h 290153"/>
                <a:gd name="T44" fmla="*/ 16865260 w 290155"/>
                <a:gd name="T45" fmla="*/ 10905073 h 290153"/>
                <a:gd name="T46" fmla="*/ 3920859 w 290155"/>
                <a:gd name="T47" fmla="*/ 8616412 h 290153"/>
                <a:gd name="T48" fmla="*/ 3920859 w 290155"/>
                <a:gd name="T49" fmla="*/ 10549413 h 290153"/>
                <a:gd name="T50" fmla="*/ 13920973 w 290155"/>
                <a:gd name="T51" fmla="*/ 10717574 h 290153"/>
                <a:gd name="T52" fmla="*/ 13403518 w 290155"/>
                <a:gd name="T53" fmla="*/ 18870254 h 290153"/>
                <a:gd name="T54" fmla="*/ 20817628 w 290155"/>
                <a:gd name="T55" fmla="*/ 11095786 h 290153"/>
                <a:gd name="T56" fmla="*/ 21291659 w 290155"/>
                <a:gd name="T57" fmla="*/ 10549413 h 290153"/>
                <a:gd name="T58" fmla="*/ 31938451 w 290155"/>
                <a:gd name="T59" fmla="*/ 9582966 h 290153"/>
                <a:gd name="T60" fmla="*/ 3920859 w 290155"/>
                <a:gd name="T61" fmla="*/ 8616412 h 290153"/>
                <a:gd name="T62" fmla="*/ 30904039 w 290155"/>
                <a:gd name="T63" fmla="*/ 7607930 h 290153"/>
                <a:gd name="T64" fmla="*/ 30904039 w 290155"/>
                <a:gd name="T65" fmla="*/ 11558058 h 290153"/>
                <a:gd name="T66" fmla="*/ 22541697 w 290155"/>
                <a:gd name="T67" fmla="*/ 19374435 h 290153"/>
                <a:gd name="T68" fmla="*/ 22024630 w 290155"/>
                <a:gd name="T69" fmla="*/ 19920798 h 290153"/>
                <a:gd name="T70" fmla="*/ 21809104 w 290155"/>
                <a:gd name="T71" fmla="*/ 31477433 h 290153"/>
                <a:gd name="T72" fmla="*/ 17455595 w 290155"/>
                <a:gd name="T73" fmla="*/ 32990397 h 290153"/>
                <a:gd name="T74" fmla="*/ 13015611 w 290155"/>
                <a:gd name="T75" fmla="*/ 31477433 h 290153"/>
                <a:gd name="T76" fmla="*/ 12800168 w 290155"/>
                <a:gd name="T77" fmla="*/ 19920798 h 290153"/>
                <a:gd name="T78" fmla="*/ 12326118 w 290155"/>
                <a:gd name="T79" fmla="*/ 19374435 h 290153"/>
                <a:gd name="T80" fmla="*/ 3920859 w 290155"/>
                <a:gd name="T81" fmla="*/ 11558058 h 290153"/>
                <a:gd name="T82" fmla="*/ 3920859 w 290155"/>
                <a:gd name="T83" fmla="*/ 7607930 h 290153"/>
                <a:gd name="T84" fmla="*/ 15250212 w 290155"/>
                <a:gd name="T85" fmla="*/ 3175770 h 290153"/>
                <a:gd name="T86" fmla="*/ 19574449 w 290155"/>
                <a:gd name="T87" fmla="*/ 3175770 h 290153"/>
                <a:gd name="T88" fmla="*/ 22996139 w 290155"/>
                <a:gd name="T89" fmla="*/ 867240 h 290153"/>
                <a:gd name="T90" fmla="*/ 29723949 w 290155"/>
                <a:gd name="T91" fmla="*/ 5627094 h 290153"/>
                <a:gd name="T92" fmla="*/ 28986162 w 290155"/>
                <a:gd name="T93" fmla="*/ 5627094 h 290153"/>
                <a:gd name="T94" fmla="*/ 22301631 w 290155"/>
                <a:gd name="T95" fmla="*/ 1201642 h 290153"/>
                <a:gd name="T96" fmla="*/ 11783078 w 290155"/>
                <a:gd name="T97" fmla="*/ 867240 h 290153"/>
                <a:gd name="T98" fmla="*/ 12081158 w 290155"/>
                <a:gd name="T99" fmla="*/ 1827464 h 290153"/>
                <a:gd name="T100" fmla="*/ 5480563 w 290155"/>
                <a:gd name="T101" fmla="*/ 5710615 h 290153"/>
                <a:gd name="T102" fmla="*/ 5139642 w 290155"/>
                <a:gd name="T103" fmla="*/ 4875600 h 290153"/>
                <a:gd name="T104" fmla="*/ 17455595 w 290155"/>
                <a:gd name="T105" fmla="*/ 0 h 290153"/>
                <a:gd name="T106" fmla="*/ 17455595 w 290155"/>
                <a:gd name="T107" fmla="*/ 6266593 h 290153"/>
                <a:gd name="T108" fmla="*/ 17455595 w 290155"/>
                <a:gd name="T109" fmla="*/ 0 h 2901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0155" h="290153">
                  <a:moveTo>
                    <a:pt x="117704" y="170429"/>
                  </a:moveTo>
                  <a:lnTo>
                    <a:pt x="117704" y="269300"/>
                  </a:lnTo>
                  <a:cubicBezTo>
                    <a:pt x="117704" y="275771"/>
                    <a:pt x="123120" y="281164"/>
                    <a:pt x="129620" y="281164"/>
                  </a:cubicBezTo>
                  <a:cubicBezTo>
                    <a:pt x="136120" y="281164"/>
                    <a:pt x="141537" y="275771"/>
                    <a:pt x="141537" y="269300"/>
                  </a:cubicBezTo>
                  <a:lnTo>
                    <a:pt x="141537" y="193439"/>
                  </a:lnTo>
                  <a:cubicBezTo>
                    <a:pt x="141537" y="190922"/>
                    <a:pt x="143703" y="188765"/>
                    <a:pt x="146231" y="188765"/>
                  </a:cubicBezTo>
                  <a:cubicBezTo>
                    <a:pt x="148036" y="188765"/>
                    <a:pt x="150564" y="190922"/>
                    <a:pt x="150564" y="193439"/>
                  </a:cubicBezTo>
                  <a:lnTo>
                    <a:pt x="150564" y="269300"/>
                  </a:lnTo>
                  <a:cubicBezTo>
                    <a:pt x="150564" y="275771"/>
                    <a:pt x="155980" y="281164"/>
                    <a:pt x="162480" y="281164"/>
                  </a:cubicBezTo>
                  <a:cubicBezTo>
                    <a:pt x="168619" y="281164"/>
                    <a:pt x="173674" y="275771"/>
                    <a:pt x="173674" y="269300"/>
                  </a:cubicBezTo>
                  <a:lnTo>
                    <a:pt x="173674" y="170429"/>
                  </a:lnTo>
                  <a:lnTo>
                    <a:pt x="117704" y="170429"/>
                  </a:lnTo>
                  <a:close/>
                  <a:moveTo>
                    <a:pt x="146050" y="138112"/>
                  </a:moveTo>
                  <a:cubicBezTo>
                    <a:pt x="148248" y="138112"/>
                    <a:pt x="150446" y="139944"/>
                    <a:pt x="150446" y="142508"/>
                  </a:cubicBezTo>
                  <a:cubicBezTo>
                    <a:pt x="150446" y="144706"/>
                    <a:pt x="148248" y="147271"/>
                    <a:pt x="146050" y="147271"/>
                  </a:cubicBezTo>
                  <a:cubicBezTo>
                    <a:pt x="143485" y="147271"/>
                    <a:pt x="141287" y="144706"/>
                    <a:pt x="141287" y="142508"/>
                  </a:cubicBezTo>
                  <a:cubicBezTo>
                    <a:pt x="141287" y="139944"/>
                    <a:pt x="143485" y="138112"/>
                    <a:pt x="146050" y="138112"/>
                  </a:cubicBezTo>
                  <a:close/>
                  <a:moveTo>
                    <a:pt x="146050" y="112712"/>
                  </a:moveTo>
                  <a:cubicBezTo>
                    <a:pt x="148248" y="112712"/>
                    <a:pt x="150446" y="114544"/>
                    <a:pt x="150446" y="117108"/>
                  </a:cubicBezTo>
                  <a:cubicBezTo>
                    <a:pt x="150446" y="119673"/>
                    <a:pt x="148248" y="121871"/>
                    <a:pt x="146050" y="121871"/>
                  </a:cubicBezTo>
                  <a:cubicBezTo>
                    <a:pt x="143485" y="121871"/>
                    <a:pt x="141287" y="119673"/>
                    <a:pt x="141287" y="117108"/>
                  </a:cubicBezTo>
                  <a:cubicBezTo>
                    <a:pt x="141287" y="114544"/>
                    <a:pt x="143485" y="112712"/>
                    <a:pt x="146050" y="112712"/>
                  </a:cubicBezTo>
                  <a:close/>
                  <a:moveTo>
                    <a:pt x="281218" y="108672"/>
                  </a:moveTo>
                  <a:cubicBezTo>
                    <a:pt x="283362" y="107950"/>
                    <a:pt x="285865" y="109755"/>
                    <a:pt x="286580" y="111921"/>
                  </a:cubicBezTo>
                  <a:cubicBezTo>
                    <a:pt x="289082" y="123110"/>
                    <a:pt x="290155" y="133938"/>
                    <a:pt x="290155" y="145128"/>
                  </a:cubicBezTo>
                  <a:cubicBezTo>
                    <a:pt x="290155" y="203240"/>
                    <a:pt x="256193" y="255578"/>
                    <a:pt x="203643" y="278678"/>
                  </a:cubicBezTo>
                  <a:cubicBezTo>
                    <a:pt x="203285" y="279039"/>
                    <a:pt x="202570" y="279039"/>
                    <a:pt x="201855" y="279039"/>
                  </a:cubicBezTo>
                  <a:cubicBezTo>
                    <a:pt x="200425" y="279039"/>
                    <a:pt x="198280" y="278317"/>
                    <a:pt x="197565" y="276152"/>
                  </a:cubicBezTo>
                  <a:cubicBezTo>
                    <a:pt x="196850" y="274347"/>
                    <a:pt x="197923" y="271820"/>
                    <a:pt x="200425" y="271098"/>
                  </a:cubicBezTo>
                  <a:cubicBezTo>
                    <a:pt x="249759" y="248720"/>
                    <a:pt x="281218" y="199992"/>
                    <a:pt x="281218" y="145128"/>
                  </a:cubicBezTo>
                  <a:cubicBezTo>
                    <a:pt x="281218" y="135021"/>
                    <a:pt x="280145" y="123832"/>
                    <a:pt x="278000" y="114086"/>
                  </a:cubicBezTo>
                  <a:cubicBezTo>
                    <a:pt x="277285" y="111560"/>
                    <a:pt x="279073" y="109033"/>
                    <a:pt x="281218" y="108672"/>
                  </a:cubicBezTo>
                  <a:close/>
                  <a:moveTo>
                    <a:pt x="8971" y="108672"/>
                  </a:moveTo>
                  <a:cubicBezTo>
                    <a:pt x="11124" y="109033"/>
                    <a:pt x="12560" y="111560"/>
                    <a:pt x="12201" y="114086"/>
                  </a:cubicBezTo>
                  <a:cubicBezTo>
                    <a:pt x="9689" y="123832"/>
                    <a:pt x="8253" y="135021"/>
                    <a:pt x="8253" y="145128"/>
                  </a:cubicBezTo>
                  <a:cubicBezTo>
                    <a:pt x="8253" y="199992"/>
                    <a:pt x="40551" y="248720"/>
                    <a:pt x="90073" y="271098"/>
                  </a:cubicBezTo>
                  <a:cubicBezTo>
                    <a:pt x="92585" y="271820"/>
                    <a:pt x="93303" y="274347"/>
                    <a:pt x="92585" y="276152"/>
                  </a:cubicBezTo>
                  <a:cubicBezTo>
                    <a:pt x="91509" y="278317"/>
                    <a:pt x="90073" y="279039"/>
                    <a:pt x="88279" y="279039"/>
                  </a:cubicBezTo>
                  <a:cubicBezTo>
                    <a:pt x="87561" y="279039"/>
                    <a:pt x="87202" y="279039"/>
                    <a:pt x="86485" y="278678"/>
                  </a:cubicBezTo>
                  <a:cubicBezTo>
                    <a:pt x="34091" y="255578"/>
                    <a:pt x="0" y="203240"/>
                    <a:pt x="0" y="145128"/>
                  </a:cubicBezTo>
                  <a:cubicBezTo>
                    <a:pt x="0" y="133938"/>
                    <a:pt x="1076" y="123110"/>
                    <a:pt x="3588" y="111921"/>
                  </a:cubicBezTo>
                  <a:cubicBezTo>
                    <a:pt x="3947" y="109755"/>
                    <a:pt x="6459" y="107950"/>
                    <a:pt x="8971" y="108672"/>
                  </a:cubicBezTo>
                  <a:close/>
                  <a:moveTo>
                    <a:pt x="146050" y="88900"/>
                  </a:moveTo>
                  <a:cubicBezTo>
                    <a:pt x="148248" y="88900"/>
                    <a:pt x="150446" y="90732"/>
                    <a:pt x="150446" y="93296"/>
                  </a:cubicBezTo>
                  <a:cubicBezTo>
                    <a:pt x="150446" y="95861"/>
                    <a:pt x="148248" y="98059"/>
                    <a:pt x="146050" y="98059"/>
                  </a:cubicBezTo>
                  <a:cubicBezTo>
                    <a:pt x="143485" y="98059"/>
                    <a:pt x="141287" y="95861"/>
                    <a:pt x="141287" y="93296"/>
                  </a:cubicBezTo>
                  <a:cubicBezTo>
                    <a:pt x="141287" y="90732"/>
                    <a:pt x="143485" y="88900"/>
                    <a:pt x="146050" y="88900"/>
                  </a:cubicBezTo>
                  <a:close/>
                  <a:moveTo>
                    <a:pt x="32846" y="73716"/>
                  </a:moveTo>
                  <a:cubicBezTo>
                    <a:pt x="28513" y="73716"/>
                    <a:pt x="24541" y="77311"/>
                    <a:pt x="24541" y="81985"/>
                  </a:cubicBezTo>
                  <a:cubicBezTo>
                    <a:pt x="24541" y="86659"/>
                    <a:pt x="28513" y="90254"/>
                    <a:pt x="32846" y="90254"/>
                  </a:cubicBezTo>
                  <a:lnTo>
                    <a:pt x="113371" y="90254"/>
                  </a:lnTo>
                  <a:cubicBezTo>
                    <a:pt x="114454" y="90254"/>
                    <a:pt x="115898" y="90973"/>
                    <a:pt x="116620" y="91692"/>
                  </a:cubicBezTo>
                  <a:cubicBezTo>
                    <a:pt x="117343" y="92771"/>
                    <a:pt x="117704" y="94209"/>
                    <a:pt x="117704" y="94928"/>
                  </a:cubicBezTo>
                  <a:lnTo>
                    <a:pt x="112287" y="161441"/>
                  </a:lnTo>
                  <a:lnTo>
                    <a:pt x="179452" y="161441"/>
                  </a:lnTo>
                  <a:lnTo>
                    <a:pt x="174396" y="94928"/>
                  </a:lnTo>
                  <a:cubicBezTo>
                    <a:pt x="173674" y="94209"/>
                    <a:pt x="174396" y="92771"/>
                    <a:pt x="175118" y="91692"/>
                  </a:cubicBezTo>
                  <a:cubicBezTo>
                    <a:pt x="176202" y="90973"/>
                    <a:pt x="177285" y="90254"/>
                    <a:pt x="178368" y="90254"/>
                  </a:cubicBezTo>
                  <a:lnTo>
                    <a:pt x="258893" y="90254"/>
                  </a:lnTo>
                  <a:cubicBezTo>
                    <a:pt x="263226" y="90254"/>
                    <a:pt x="267559" y="86659"/>
                    <a:pt x="267559" y="81985"/>
                  </a:cubicBezTo>
                  <a:cubicBezTo>
                    <a:pt x="267559" y="77311"/>
                    <a:pt x="263226" y="73716"/>
                    <a:pt x="258893" y="73716"/>
                  </a:cubicBezTo>
                  <a:lnTo>
                    <a:pt x="32846" y="73716"/>
                  </a:lnTo>
                  <a:close/>
                  <a:moveTo>
                    <a:pt x="32846" y="65087"/>
                  </a:moveTo>
                  <a:lnTo>
                    <a:pt x="258893" y="65087"/>
                  </a:lnTo>
                  <a:cubicBezTo>
                    <a:pt x="268642" y="65087"/>
                    <a:pt x="275864" y="72637"/>
                    <a:pt x="275864" y="81985"/>
                  </a:cubicBezTo>
                  <a:cubicBezTo>
                    <a:pt x="275864" y="91692"/>
                    <a:pt x="268642" y="98883"/>
                    <a:pt x="258893" y="98883"/>
                  </a:cubicBezTo>
                  <a:lnTo>
                    <a:pt x="183063" y="98883"/>
                  </a:lnTo>
                  <a:lnTo>
                    <a:pt x="188840" y="165755"/>
                  </a:lnTo>
                  <a:cubicBezTo>
                    <a:pt x="188840" y="166834"/>
                    <a:pt x="188479" y="167913"/>
                    <a:pt x="187757" y="168991"/>
                  </a:cubicBezTo>
                  <a:cubicBezTo>
                    <a:pt x="186674" y="170070"/>
                    <a:pt x="185229" y="170429"/>
                    <a:pt x="184507" y="170429"/>
                  </a:cubicBezTo>
                  <a:lnTo>
                    <a:pt x="182701" y="170429"/>
                  </a:lnTo>
                  <a:lnTo>
                    <a:pt x="182701" y="269300"/>
                  </a:lnTo>
                  <a:cubicBezTo>
                    <a:pt x="182701" y="280805"/>
                    <a:pt x="173674" y="290153"/>
                    <a:pt x="162480" y="290153"/>
                  </a:cubicBezTo>
                  <a:cubicBezTo>
                    <a:pt x="155980" y="290153"/>
                    <a:pt x="149842" y="286917"/>
                    <a:pt x="146231" y="282243"/>
                  </a:cubicBezTo>
                  <a:cubicBezTo>
                    <a:pt x="141898" y="286917"/>
                    <a:pt x="136120" y="290153"/>
                    <a:pt x="129620" y="290153"/>
                  </a:cubicBezTo>
                  <a:cubicBezTo>
                    <a:pt x="118426" y="290153"/>
                    <a:pt x="109037" y="280805"/>
                    <a:pt x="109037" y="269300"/>
                  </a:cubicBezTo>
                  <a:lnTo>
                    <a:pt x="109037" y="170429"/>
                  </a:lnTo>
                  <a:lnTo>
                    <a:pt x="107232" y="170429"/>
                  </a:lnTo>
                  <a:cubicBezTo>
                    <a:pt x="106510" y="170429"/>
                    <a:pt x="105065" y="170070"/>
                    <a:pt x="104343" y="168991"/>
                  </a:cubicBezTo>
                  <a:cubicBezTo>
                    <a:pt x="103621" y="167913"/>
                    <a:pt x="102899" y="166834"/>
                    <a:pt x="103260" y="165755"/>
                  </a:cubicBezTo>
                  <a:lnTo>
                    <a:pt x="109037" y="98883"/>
                  </a:lnTo>
                  <a:lnTo>
                    <a:pt x="32846" y="98883"/>
                  </a:lnTo>
                  <a:cubicBezTo>
                    <a:pt x="23458" y="98883"/>
                    <a:pt x="15875" y="91692"/>
                    <a:pt x="15875" y="81985"/>
                  </a:cubicBezTo>
                  <a:cubicBezTo>
                    <a:pt x="15875" y="72637"/>
                    <a:pt x="23458" y="65087"/>
                    <a:pt x="32846" y="65087"/>
                  </a:cubicBezTo>
                  <a:close/>
                  <a:moveTo>
                    <a:pt x="146231" y="9056"/>
                  </a:moveTo>
                  <a:cubicBezTo>
                    <a:pt x="135725" y="9056"/>
                    <a:pt x="127756" y="17026"/>
                    <a:pt x="127756" y="27168"/>
                  </a:cubicBezTo>
                  <a:cubicBezTo>
                    <a:pt x="127756" y="36949"/>
                    <a:pt x="135725" y="45281"/>
                    <a:pt x="146231" y="45281"/>
                  </a:cubicBezTo>
                  <a:cubicBezTo>
                    <a:pt x="156012" y="45281"/>
                    <a:pt x="163981" y="36949"/>
                    <a:pt x="163981" y="27168"/>
                  </a:cubicBezTo>
                  <a:cubicBezTo>
                    <a:pt x="163981" y="17026"/>
                    <a:pt x="156012" y="9056"/>
                    <a:pt x="146231" y="9056"/>
                  </a:cubicBezTo>
                  <a:close/>
                  <a:moveTo>
                    <a:pt x="192646" y="7421"/>
                  </a:moveTo>
                  <a:cubicBezTo>
                    <a:pt x="213372" y="14208"/>
                    <a:pt x="232644" y="26352"/>
                    <a:pt x="249007" y="41711"/>
                  </a:cubicBezTo>
                  <a:cubicBezTo>
                    <a:pt x="250462" y="43140"/>
                    <a:pt x="250462" y="45997"/>
                    <a:pt x="249007" y="48140"/>
                  </a:cubicBezTo>
                  <a:cubicBezTo>
                    <a:pt x="247553" y="48498"/>
                    <a:pt x="246825" y="48855"/>
                    <a:pt x="245371" y="48855"/>
                  </a:cubicBezTo>
                  <a:cubicBezTo>
                    <a:pt x="244280" y="48855"/>
                    <a:pt x="243553" y="48498"/>
                    <a:pt x="242826" y="48140"/>
                  </a:cubicBezTo>
                  <a:cubicBezTo>
                    <a:pt x="227554" y="33139"/>
                    <a:pt x="209373" y="22423"/>
                    <a:pt x="189737" y="15637"/>
                  </a:cubicBezTo>
                  <a:cubicBezTo>
                    <a:pt x="187192" y="14565"/>
                    <a:pt x="185737" y="12065"/>
                    <a:pt x="186828" y="10279"/>
                  </a:cubicBezTo>
                  <a:cubicBezTo>
                    <a:pt x="187555" y="7779"/>
                    <a:pt x="190101" y="6350"/>
                    <a:pt x="192646" y="7421"/>
                  </a:cubicBezTo>
                  <a:close/>
                  <a:moveTo>
                    <a:pt x="98710" y="7421"/>
                  </a:moveTo>
                  <a:cubicBezTo>
                    <a:pt x="100494" y="6350"/>
                    <a:pt x="102991" y="7779"/>
                    <a:pt x="103705" y="10279"/>
                  </a:cubicBezTo>
                  <a:cubicBezTo>
                    <a:pt x="104418" y="12065"/>
                    <a:pt x="103348" y="14565"/>
                    <a:pt x="101207" y="15637"/>
                  </a:cubicBezTo>
                  <a:cubicBezTo>
                    <a:pt x="81587" y="22423"/>
                    <a:pt x="63749" y="33139"/>
                    <a:pt x="49123" y="48140"/>
                  </a:cubicBezTo>
                  <a:cubicBezTo>
                    <a:pt x="48410" y="48498"/>
                    <a:pt x="47339" y="48855"/>
                    <a:pt x="45912" y="48855"/>
                  </a:cubicBezTo>
                  <a:cubicBezTo>
                    <a:pt x="44842" y="48855"/>
                    <a:pt x="43772" y="48498"/>
                    <a:pt x="43058" y="48140"/>
                  </a:cubicBezTo>
                  <a:cubicBezTo>
                    <a:pt x="41275" y="45997"/>
                    <a:pt x="41275" y="43140"/>
                    <a:pt x="43058" y="41711"/>
                  </a:cubicBezTo>
                  <a:cubicBezTo>
                    <a:pt x="58398" y="26352"/>
                    <a:pt x="77662" y="14208"/>
                    <a:pt x="98710" y="7421"/>
                  </a:cubicBezTo>
                  <a:close/>
                  <a:moveTo>
                    <a:pt x="146231" y="0"/>
                  </a:moveTo>
                  <a:cubicBezTo>
                    <a:pt x="160721" y="0"/>
                    <a:pt x="172675" y="12316"/>
                    <a:pt x="172675" y="27168"/>
                  </a:cubicBezTo>
                  <a:cubicBezTo>
                    <a:pt x="172675" y="42021"/>
                    <a:pt x="160721" y="53613"/>
                    <a:pt x="146231" y="53613"/>
                  </a:cubicBezTo>
                  <a:cubicBezTo>
                    <a:pt x="131378" y="53613"/>
                    <a:pt x="119062" y="42021"/>
                    <a:pt x="119062" y="27168"/>
                  </a:cubicBezTo>
                  <a:cubicBezTo>
                    <a:pt x="119062" y="12316"/>
                    <a:pt x="131378" y="0"/>
                    <a:pt x="146231" y="0"/>
                  </a:cubicBezTo>
                  <a:close/>
                </a:path>
              </a:pathLst>
            </a:custGeom>
            <a:solidFill>
              <a:schemeClr val="bg1"/>
            </a:solidFill>
            <a:ln>
              <a:noFill/>
            </a:ln>
            <a:effectLst/>
          </p:spPr>
          <p:txBody>
            <a:bodyPr anchor="ctr"/>
            <a:lstStyle/>
            <a:p>
              <a:endParaRPr lang="en-US" sz="1000" dirty="0"/>
            </a:p>
          </p:txBody>
        </p:sp>
        <p:sp>
          <p:nvSpPr>
            <p:cNvPr id="37" name="Freeform 45">
              <a:extLst>
                <a:ext uri="{FF2B5EF4-FFF2-40B4-BE49-F238E27FC236}">
                  <a16:creationId xmlns:a16="http://schemas.microsoft.com/office/drawing/2014/main" id="{0795A229-C435-4F8A-A292-6B1861CB35B7}"/>
                </a:ext>
              </a:extLst>
            </p:cNvPr>
            <p:cNvSpPr>
              <a:spLocks noChangeAspect="1" noChangeArrowheads="1"/>
            </p:cNvSpPr>
            <p:nvPr/>
          </p:nvSpPr>
          <p:spPr bwMode="auto">
            <a:xfrm>
              <a:off x="6786905" y="3252314"/>
              <a:ext cx="319730" cy="320690"/>
            </a:xfrm>
            <a:custGeom>
              <a:avLst/>
              <a:gdLst>
                <a:gd name="T0" fmla="*/ 2147483646 w 811"/>
                <a:gd name="T1" fmla="*/ 2147483646 h 811"/>
                <a:gd name="T2" fmla="*/ 2147483646 w 811"/>
                <a:gd name="T3" fmla="*/ 2147483646 h 811"/>
                <a:gd name="T4" fmla="*/ 2147483646 w 811"/>
                <a:gd name="T5" fmla="*/ 2147483646 h 811"/>
                <a:gd name="T6" fmla="*/ 2147483646 w 811"/>
                <a:gd name="T7" fmla="*/ 2147483646 h 811"/>
                <a:gd name="T8" fmla="*/ 2147483646 w 811"/>
                <a:gd name="T9" fmla="*/ 2147483646 h 811"/>
                <a:gd name="T10" fmla="*/ 2147483646 w 811"/>
                <a:gd name="T11" fmla="*/ 2147483646 h 811"/>
                <a:gd name="T12" fmla="*/ 2147483646 w 811"/>
                <a:gd name="T13" fmla="*/ 2147483646 h 811"/>
                <a:gd name="T14" fmla="*/ 2147483646 w 811"/>
                <a:gd name="T15" fmla="*/ 2147483646 h 811"/>
                <a:gd name="T16" fmla="*/ 2147483646 w 811"/>
                <a:gd name="T17" fmla="*/ 2147483646 h 811"/>
                <a:gd name="T18" fmla="*/ 2147483646 w 811"/>
                <a:gd name="T19" fmla="*/ 2147483646 h 811"/>
                <a:gd name="T20" fmla="*/ 2147483646 w 811"/>
                <a:gd name="T21" fmla="*/ 2147483646 h 811"/>
                <a:gd name="T22" fmla="*/ 2147483646 w 811"/>
                <a:gd name="T23" fmla="*/ 2147483646 h 811"/>
                <a:gd name="T24" fmla="*/ 2147483646 w 811"/>
                <a:gd name="T25" fmla="*/ 2147483646 h 811"/>
                <a:gd name="T26" fmla="*/ 2147483646 w 811"/>
                <a:gd name="T27" fmla="*/ 2147483646 h 811"/>
                <a:gd name="T28" fmla="*/ 2147483646 w 811"/>
                <a:gd name="T29" fmla="*/ 2147483646 h 811"/>
                <a:gd name="T30" fmla="*/ 2147483646 w 811"/>
                <a:gd name="T31" fmla="*/ 2147483646 h 811"/>
                <a:gd name="T32" fmla="*/ 2147483646 w 811"/>
                <a:gd name="T33" fmla="*/ 2147483646 h 811"/>
                <a:gd name="T34" fmla="*/ 2147483646 w 811"/>
                <a:gd name="T35" fmla="*/ 2147483646 h 811"/>
                <a:gd name="T36" fmla="*/ 2147483646 w 811"/>
                <a:gd name="T37" fmla="*/ 2147483646 h 811"/>
                <a:gd name="T38" fmla="*/ 2147483646 w 811"/>
                <a:gd name="T39" fmla="*/ 2147483646 h 811"/>
                <a:gd name="T40" fmla="*/ 2147483646 w 811"/>
                <a:gd name="T41" fmla="*/ 2147483646 h 811"/>
                <a:gd name="T42" fmla="*/ 2147483646 w 811"/>
                <a:gd name="T43" fmla="*/ 2147483646 h 811"/>
                <a:gd name="T44" fmla="*/ 2147483646 w 811"/>
                <a:gd name="T45" fmla="*/ 2147483646 h 811"/>
                <a:gd name="T46" fmla="*/ 2147483646 w 811"/>
                <a:gd name="T47" fmla="*/ 2147483646 h 811"/>
                <a:gd name="T48" fmla="*/ 2147483646 w 811"/>
                <a:gd name="T49" fmla="*/ 2147483646 h 811"/>
                <a:gd name="T50" fmla="*/ 2147483646 w 811"/>
                <a:gd name="T51" fmla="*/ 2147483646 h 811"/>
                <a:gd name="T52" fmla="*/ 2147483646 w 811"/>
                <a:gd name="T53" fmla="*/ 2147483646 h 811"/>
                <a:gd name="T54" fmla="*/ 2147483646 w 811"/>
                <a:gd name="T55" fmla="*/ 2147483646 h 811"/>
                <a:gd name="T56" fmla="*/ 2147483646 w 811"/>
                <a:gd name="T57" fmla="*/ 2147483646 h 811"/>
                <a:gd name="T58" fmla="*/ 2147483646 w 811"/>
                <a:gd name="T59" fmla="*/ 2147483646 h 811"/>
                <a:gd name="T60" fmla="*/ 2147483646 w 811"/>
                <a:gd name="T61" fmla="*/ 2147483646 h 811"/>
                <a:gd name="T62" fmla="*/ 2147483646 w 811"/>
                <a:gd name="T63" fmla="*/ 2147483646 h 811"/>
                <a:gd name="T64" fmla="*/ 2147483646 w 811"/>
                <a:gd name="T65" fmla="*/ 2147483646 h 811"/>
                <a:gd name="T66" fmla="*/ 2147483646 w 811"/>
                <a:gd name="T67" fmla="*/ 2147483646 h 811"/>
                <a:gd name="T68" fmla="*/ 2147483646 w 811"/>
                <a:gd name="T69" fmla="*/ 2147483646 h 811"/>
                <a:gd name="T70" fmla="*/ 2147483646 w 811"/>
                <a:gd name="T71" fmla="*/ 2147483646 h 811"/>
                <a:gd name="T72" fmla="*/ 2147483646 w 811"/>
                <a:gd name="T73" fmla="*/ 2147483646 h 811"/>
                <a:gd name="T74" fmla="*/ 2147483646 w 811"/>
                <a:gd name="T75" fmla="*/ 2147483646 h 811"/>
                <a:gd name="T76" fmla="*/ 2147483646 w 811"/>
                <a:gd name="T77" fmla="*/ 2147483646 h 811"/>
                <a:gd name="T78" fmla="*/ 2147483646 w 811"/>
                <a:gd name="T79" fmla="*/ 2147483646 h 811"/>
                <a:gd name="T80" fmla="*/ 2147483646 w 811"/>
                <a:gd name="T81" fmla="*/ 2147483646 h 811"/>
                <a:gd name="T82" fmla="*/ 2147483646 w 811"/>
                <a:gd name="T83" fmla="*/ 2147483646 h 811"/>
                <a:gd name="T84" fmla="*/ 2147483646 w 811"/>
                <a:gd name="T85" fmla="*/ 2147483646 h 811"/>
                <a:gd name="T86" fmla="*/ 2147483646 w 811"/>
                <a:gd name="T87" fmla="*/ 2147483646 h 811"/>
                <a:gd name="T88" fmla="*/ 2147483646 w 811"/>
                <a:gd name="T89" fmla="*/ 2147483646 h 811"/>
                <a:gd name="T90" fmla="*/ 2147483646 w 811"/>
                <a:gd name="T91" fmla="*/ 2147483646 h 811"/>
                <a:gd name="T92" fmla="*/ 2147483646 w 811"/>
                <a:gd name="T93" fmla="*/ 2147483646 h 811"/>
                <a:gd name="T94" fmla="*/ 2147483646 w 811"/>
                <a:gd name="T95" fmla="*/ 2147483646 h 811"/>
                <a:gd name="T96" fmla="*/ 2147483646 w 811"/>
                <a:gd name="T97" fmla="*/ 2147483646 h 811"/>
                <a:gd name="T98" fmla="*/ 2147483646 w 811"/>
                <a:gd name="T99" fmla="*/ 2147483646 h 811"/>
                <a:gd name="T100" fmla="*/ 0 w 811"/>
                <a:gd name="T101" fmla="*/ 2147483646 h 811"/>
                <a:gd name="T102" fmla="*/ 2147483646 w 811"/>
                <a:gd name="T103" fmla="*/ 2147483646 h 811"/>
                <a:gd name="T104" fmla="*/ 2147483646 w 811"/>
                <a:gd name="T105" fmla="*/ 2147483646 h 8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1" h="811">
                  <a:moveTo>
                    <a:pt x="784" y="393"/>
                  </a:moveTo>
                  <a:lnTo>
                    <a:pt x="686" y="393"/>
                  </a:lnTo>
                  <a:cubicBezTo>
                    <a:pt x="684" y="342"/>
                    <a:pt x="668" y="295"/>
                    <a:pt x="642" y="254"/>
                  </a:cubicBezTo>
                  <a:lnTo>
                    <a:pt x="666" y="254"/>
                  </a:lnTo>
                  <a:cubicBezTo>
                    <a:pt x="669" y="254"/>
                    <a:pt x="673" y="253"/>
                    <a:pt x="675" y="251"/>
                  </a:cubicBezTo>
                  <a:lnTo>
                    <a:pt x="724" y="201"/>
                  </a:lnTo>
                  <a:cubicBezTo>
                    <a:pt x="760" y="257"/>
                    <a:pt x="782" y="323"/>
                    <a:pt x="784" y="393"/>
                  </a:cubicBezTo>
                  <a:close/>
                  <a:moveTo>
                    <a:pt x="417" y="785"/>
                  </a:moveTo>
                  <a:lnTo>
                    <a:pt x="417" y="686"/>
                  </a:lnTo>
                  <a:cubicBezTo>
                    <a:pt x="563" y="681"/>
                    <a:pt x="680" y="563"/>
                    <a:pt x="686" y="418"/>
                  </a:cubicBezTo>
                  <a:lnTo>
                    <a:pt x="784" y="418"/>
                  </a:lnTo>
                  <a:cubicBezTo>
                    <a:pt x="778" y="618"/>
                    <a:pt x="617" y="779"/>
                    <a:pt x="417" y="785"/>
                  </a:cubicBezTo>
                  <a:close/>
                  <a:moveTo>
                    <a:pt x="25" y="418"/>
                  </a:moveTo>
                  <a:lnTo>
                    <a:pt x="123" y="418"/>
                  </a:lnTo>
                  <a:cubicBezTo>
                    <a:pt x="130" y="563"/>
                    <a:pt x="247" y="681"/>
                    <a:pt x="393" y="686"/>
                  </a:cubicBezTo>
                  <a:lnTo>
                    <a:pt x="393" y="785"/>
                  </a:lnTo>
                  <a:cubicBezTo>
                    <a:pt x="193" y="779"/>
                    <a:pt x="31" y="618"/>
                    <a:pt x="25" y="418"/>
                  </a:cubicBezTo>
                  <a:close/>
                  <a:moveTo>
                    <a:pt x="393" y="26"/>
                  </a:moveTo>
                  <a:lnTo>
                    <a:pt x="393" y="124"/>
                  </a:lnTo>
                  <a:cubicBezTo>
                    <a:pt x="247" y="131"/>
                    <a:pt x="130" y="248"/>
                    <a:pt x="123" y="393"/>
                  </a:cubicBezTo>
                  <a:lnTo>
                    <a:pt x="25" y="393"/>
                  </a:lnTo>
                  <a:cubicBezTo>
                    <a:pt x="31" y="194"/>
                    <a:pt x="193" y="32"/>
                    <a:pt x="393" y="26"/>
                  </a:cubicBezTo>
                  <a:close/>
                  <a:moveTo>
                    <a:pt x="559" y="135"/>
                  </a:moveTo>
                  <a:lnTo>
                    <a:pt x="559" y="135"/>
                  </a:lnTo>
                  <a:cubicBezTo>
                    <a:pt x="557" y="138"/>
                    <a:pt x="556" y="141"/>
                    <a:pt x="556" y="144"/>
                  </a:cubicBezTo>
                  <a:lnTo>
                    <a:pt x="556" y="168"/>
                  </a:lnTo>
                  <a:cubicBezTo>
                    <a:pt x="515" y="143"/>
                    <a:pt x="468" y="126"/>
                    <a:pt x="417" y="124"/>
                  </a:cubicBezTo>
                  <a:lnTo>
                    <a:pt x="417" y="26"/>
                  </a:lnTo>
                  <a:cubicBezTo>
                    <a:pt x="488" y="29"/>
                    <a:pt x="553" y="50"/>
                    <a:pt x="609" y="85"/>
                  </a:cubicBezTo>
                  <a:lnTo>
                    <a:pt x="559" y="135"/>
                  </a:lnTo>
                  <a:close/>
                  <a:moveTo>
                    <a:pt x="563" y="393"/>
                  </a:moveTo>
                  <a:lnTo>
                    <a:pt x="563" y="393"/>
                  </a:lnTo>
                  <a:cubicBezTo>
                    <a:pt x="560" y="359"/>
                    <a:pt x="547" y="327"/>
                    <a:pt x="525" y="302"/>
                  </a:cubicBezTo>
                  <a:lnTo>
                    <a:pt x="573" y="254"/>
                  </a:lnTo>
                  <a:lnTo>
                    <a:pt x="612" y="254"/>
                  </a:lnTo>
                  <a:cubicBezTo>
                    <a:pt x="641" y="294"/>
                    <a:pt x="659" y="342"/>
                    <a:pt x="661" y="393"/>
                  </a:cubicBezTo>
                  <a:lnTo>
                    <a:pt x="563" y="393"/>
                  </a:lnTo>
                  <a:close/>
                  <a:moveTo>
                    <a:pt x="417" y="564"/>
                  </a:moveTo>
                  <a:lnTo>
                    <a:pt x="417" y="564"/>
                  </a:lnTo>
                  <a:cubicBezTo>
                    <a:pt x="495" y="558"/>
                    <a:pt x="558" y="496"/>
                    <a:pt x="563" y="418"/>
                  </a:cubicBezTo>
                  <a:lnTo>
                    <a:pt x="661" y="418"/>
                  </a:lnTo>
                  <a:cubicBezTo>
                    <a:pt x="655" y="550"/>
                    <a:pt x="549" y="656"/>
                    <a:pt x="417" y="662"/>
                  </a:cubicBezTo>
                  <a:lnTo>
                    <a:pt x="417" y="564"/>
                  </a:lnTo>
                  <a:close/>
                  <a:moveTo>
                    <a:pt x="246" y="418"/>
                  </a:moveTo>
                  <a:lnTo>
                    <a:pt x="246" y="418"/>
                  </a:lnTo>
                  <a:cubicBezTo>
                    <a:pt x="252" y="496"/>
                    <a:pt x="314" y="558"/>
                    <a:pt x="393" y="564"/>
                  </a:cubicBezTo>
                  <a:lnTo>
                    <a:pt x="393" y="662"/>
                  </a:lnTo>
                  <a:cubicBezTo>
                    <a:pt x="260" y="656"/>
                    <a:pt x="154" y="550"/>
                    <a:pt x="148" y="418"/>
                  </a:cubicBezTo>
                  <a:lnTo>
                    <a:pt x="246" y="418"/>
                  </a:lnTo>
                  <a:close/>
                  <a:moveTo>
                    <a:pt x="393" y="246"/>
                  </a:moveTo>
                  <a:lnTo>
                    <a:pt x="393" y="246"/>
                  </a:lnTo>
                  <a:cubicBezTo>
                    <a:pt x="314" y="253"/>
                    <a:pt x="252" y="315"/>
                    <a:pt x="246" y="393"/>
                  </a:cubicBezTo>
                  <a:lnTo>
                    <a:pt x="148" y="393"/>
                  </a:lnTo>
                  <a:cubicBezTo>
                    <a:pt x="154" y="261"/>
                    <a:pt x="260" y="155"/>
                    <a:pt x="393" y="149"/>
                  </a:cubicBezTo>
                  <a:lnTo>
                    <a:pt x="393" y="246"/>
                  </a:lnTo>
                  <a:close/>
                  <a:moveTo>
                    <a:pt x="508" y="285"/>
                  </a:moveTo>
                  <a:lnTo>
                    <a:pt x="508" y="285"/>
                  </a:lnTo>
                  <a:cubicBezTo>
                    <a:pt x="483" y="263"/>
                    <a:pt x="452" y="249"/>
                    <a:pt x="417" y="246"/>
                  </a:cubicBezTo>
                  <a:lnTo>
                    <a:pt x="417" y="148"/>
                  </a:lnTo>
                  <a:cubicBezTo>
                    <a:pt x="469" y="151"/>
                    <a:pt x="516" y="169"/>
                    <a:pt x="556" y="198"/>
                  </a:cubicBezTo>
                  <a:lnTo>
                    <a:pt x="556" y="237"/>
                  </a:lnTo>
                  <a:lnTo>
                    <a:pt x="508" y="285"/>
                  </a:lnTo>
                  <a:close/>
                  <a:moveTo>
                    <a:pt x="503" y="418"/>
                  </a:moveTo>
                  <a:lnTo>
                    <a:pt x="539" y="418"/>
                  </a:lnTo>
                  <a:cubicBezTo>
                    <a:pt x="533" y="482"/>
                    <a:pt x="481" y="534"/>
                    <a:pt x="417" y="540"/>
                  </a:cubicBezTo>
                  <a:lnTo>
                    <a:pt x="417" y="504"/>
                  </a:lnTo>
                  <a:cubicBezTo>
                    <a:pt x="417" y="497"/>
                    <a:pt x="411" y="491"/>
                    <a:pt x="405" y="491"/>
                  </a:cubicBezTo>
                  <a:cubicBezTo>
                    <a:pt x="398" y="491"/>
                    <a:pt x="393" y="497"/>
                    <a:pt x="393" y="504"/>
                  </a:cubicBezTo>
                  <a:lnTo>
                    <a:pt x="393" y="540"/>
                  </a:lnTo>
                  <a:cubicBezTo>
                    <a:pt x="328" y="534"/>
                    <a:pt x="276" y="482"/>
                    <a:pt x="270" y="418"/>
                  </a:cubicBezTo>
                  <a:lnTo>
                    <a:pt x="307" y="418"/>
                  </a:lnTo>
                  <a:cubicBezTo>
                    <a:pt x="313" y="418"/>
                    <a:pt x="319" y="412"/>
                    <a:pt x="319" y="406"/>
                  </a:cubicBezTo>
                  <a:cubicBezTo>
                    <a:pt x="319" y="399"/>
                    <a:pt x="313" y="393"/>
                    <a:pt x="307" y="393"/>
                  </a:cubicBezTo>
                  <a:lnTo>
                    <a:pt x="270" y="393"/>
                  </a:lnTo>
                  <a:cubicBezTo>
                    <a:pt x="276" y="329"/>
                    <a:pt x="328" y="277"/>
                    <a:pt x="393" y="271"/>
                  </a:cubicBezTo>
                  <a:lnTo>
                    <a:pt x="393" y="308"/>
                  </a:lnTo>
                  <a:cubicBezTo>
                    <a:pt x="393" y="314"/>
                    <a:pt x="398" y="320"/>
                    <a:pt x="405" y="320"/>
                  </a:cubicBezTo>
                  <a:cubicBezTo>
                    <a:pt x="411" y="320"/>
                    <a:pt x="417" y="314"/>
                    <a:pt x="417" y="308"/>
                  </a:cubicBezTo>
                  <a:lnTo>
                    <a:pt x="417" y="271"/>
                  </a:lnTo>
                  <a:cubicBezTo>
                    <a:pt x="445" y="274"/>
                    <a:pt x="471" y="285"/>
                    <a:pt x="490" y="302"/>
                  </a:cubicBezTo>
                  <a:lnTo>
                    <a:pt x="396" y="397"/>
                  </a:lnTo>
                  <a:cubicBezTo>
                    <a:pt x="391" y="401"/>
                    <a:pt x="391" y="409"/>
                    <a:pt x="396" y="414"/>
                  </a:cubicBezTo>
                  <a:cubicBezTo>
                    <a:pt x="398" y="416"/>
                    <a:pt x="401" y="418"/>
                    <a:pt x="405" y="418"/>
                  </a:cubicBezTo>
                  <a:cubicBezTo>
                    <a:pt x="408" y="418"/>
                    <a:pt x="411" y="416"/>
                    <a:pt x="413" y="414"/>
                  </a:cubicBezTo>
                  <a:lnTo>
                    <a:pt x="508" y="319"/>
                  </a:lnTo>
                  <a:cubicBezTo>
                    <a:pt x="525" y="340"/>
                    <a:pt x="536" y="365"/>
                    <a:pt x="539" y="393"/>
                  </a:cubicBezTo>
                  <a:lnTo>
                    <a:pt x="503" y="393"/>
                  </a:lnTo>
                  <a:cubicBezTo>
                    <a:pt x="496" y="393"/>
                    <a:pt x="490" y="399"/>
                    <a:pt x="490" y="406"/>
                  </a:cubicBezTo>
                  <a:cubicBezTo>
                    <a:pt x="490" y="412"/>
                    <a:pt x="496" y="418"/>
                    <a:pt x="503" y="418"/>
                  </a:cubicBezTo>
                  <a:close/>
                  <a:moveTo>
                    <a:pt x="687" y="43"/>
                  </a:moveTo>
                  <a:lnTo>
                    <a:pt x="687" y="112"/>
                  </a:lnTo>
                  <a:cubicBezTo>
                    <a:pt x="687" y="118"/>
                    <a:pt x="692" y="124"/>
                    <a:pt x="699" y="124"/>
                  </a:cubicBezTo>
                  <a:lnTo>
                    <a:pt x="767" y="124"/>
                  </a:lnTo>
                  <a:lnTo>
                    <a:pt x="661" y="230"/>
                  </a:lnTo>
                  <a:lnTo>
                    <a:pt x="580" y="230"/>
                  </a:lnTo>
                  <a:lnTo>
                    <a:pt x="580" y="149"/>
                  </a:lnTo>
                  <a:lnTo>
                    <a:pt x="687" y="43"/>
                  </a:lnTo>
                  <a:close/>
                  <a:moveTo>
                    <a:pt x="805" y="120"/>
                  </a:moveTo>
                  <a:lnTo>
                    <a:pt x="805" y="120"/>
                  </a:lnTo>
                  <a:cubicBezTo>
                    <a:pt x="809" y="117"/>
                    <a:pt x="810" y="112"/>
                    <a:pt x="808" y="107"/>
                  </a:cubicBezTo>
                  <a:cubicBezTo>
                    <a:pt x="806" y="102"/>
                    <a:pt x="802" y="99"/>
                    <a:pt x="797" y="99"/>
                  </a:cubicBezTo>
                  <a:lnTo>
                    <a:pt x="729" y="99"/>
                  </a:lnTo>
                  <a:lnTo>
                    <a:pt x="805" y="22"/>
                  </a:lnTo>
                  <a:cubicBezTo>
                    <a:pt x="810" y="17"/>
                    <a:pt x="810" y="9"/>
                    <a:pt x="805" y="4"/>
                  </a:cubicBezTo>
                  <a:cubicBezTo>
                    <a:pt x="801" y="0"/>
                    <a:pt x="793" y="0"/>
                    <a:pt x="788" y="4"/>
                  </a:cubicBezTo>
                  <a:lnTo>
                    <a:pt x="711" y="82"/>
                  </a:lnTo>
                  <a:lnTo>
                    <a:pt x="711" y="13"/>
                  </a:lnTo>
                  <a:cubicBezTo>
                    <a:pt x="711" y="9"/>
                    <a:pt x="708" y="4"/>
                    <a:pt x="703" y="2"/>
                  </a:cubicBezTo>
                  <a:cubicBezTo>
                    <a:pt x="699" y="0"/>
                    <a:pt x="694" y="1"/>
                    <a:pt x="690" y="4"/>
                  </a:cubicBezTo>
                  <a:lnTo>
                    <a:pt x="627" y="68"/>
                  </a:lnTo>
                  <a:cubicBezTo>
                    <a:pt x="563" y="26"/>
                    <a:pt x="486" y="1"/>
                    <a:pt x="405" y="1"/>
                  </a:cubicBezTo>
                  <a:cubicBezTo>
                    <a:pt x="182" y="1"/>
                    <a:pt x="0" y="183"/>
                    <a:pt x="0" y="406"/>
                  </a:cubicBezTo>
                  <a:cubicBezTo>
                    <a:pt x="0" y="628"/>
                    <a:pt x="182" y="810"/>
                    <a:pt x="405" y="810"/>
                  </a:cubicBezTo>
                  <a:cubicBezTo>
                    <a:pt x="627" y="810"/>
                    <a:pt x="809" y="628"/>
                    <a:pt x="809" y="406"/>
                  </a:cubicBezTo>
                  <a:cubicBezTo>
                    <a:pt x="809" y="323"/>
                    <a:pt x="784" y="247"/>
                    <a:pt x="742" y="184"/>
                  </a:cubicBezTo>
                  <a:lnTo>
                    <a:pt x="805" y="120"/>
                  </a:lnTo>
                  <a:close/>
                </a:path>
              </a:pathLst>
            </a:custGeom>
            <a:solidFill>
              <a:schemeClr val="bg1"/>
            </a:solidFill>
            <a:ln>
              <a:noFill/>
            </a:ln>
            <a:effectLst/>
          </p:spPr>
          <p:txBody>
            <a:bodyPr wrap="none" anchor="ctr"/>
            <a:lstStyle/>
            <a:p>
              <a:endParaRPr lang="en-US" sz="1000" dirty="0"/>
            </a:p>
          </p:txBody>
        </p:sp>
        <p:sp>
          <p:nvSpPr>
            <p:cNvPr id="38" name="Freeform 942">
              <a:extLst>
                <a:ext uri="{FF2B5EF4-FFF2-40B4-BE49-F238E27FC236}">
                  <a16:creationId xmlns:a16="http://schemas.microsoft.com/office/drawing/2014/main" id="{A851370C-DE95-4B4C-A024-32E32A7BC5FB}"/>
                </a:ext>
              </a:extLst>
            </p:cNvPr>
            <p:cNvSpPr>
              <a:spLocks noChangeAspect="1" noChangeArrowheads="1"/>
            </p:cNvSpPr>
            <p:nvPr/>
          </p:nvSpPr>
          <p:spPr bwMode="auto">
            <a:xfrm>
              <a:off x="9046377" y="3252314"/>
              <a:ext cx="278444" cy="320690"/>
            </a:xfrm>
            <a:custGeom>
              <a:avLst/>
              <a:gdLst>
                <a:gd name="T0" fmla="*/ 21391291 w 253639"/>
                <a:gd name="T1" fmla="*/ 33882621 h 291740"/>
                <a:gd name="T2" fmla="*/ 23196336 w 253639"/>
                <a:gd name="T3" fmla="*/ 21881090 h 291740"/>
                <a:gd name="T4" fmla="*/ 25001265 w 253639"/>
                <a:gd name="T5" fmla="*/ 33882621 h 291740"/>
                <a:gd name="T6" fmla="*/ 20101980 w 253639"/>
                <a:gd name="T7" fmla="*/ 20585865 h 291740"/>
                <a:gd name="T8" fmla="*/ 23740039 w 253639"/>
                <a:gd name="T9" fmla="*/ 17256434 h 291740"/>
                <a:gd name="T10" fmla="*/ 22651087 w 253639"/>
                <a:gd name="T11" fmla="*/ 16898138 h 291740"/>
                <a:gd name="T12" fmla="*/ 23740039 w 253639"/>
                <a:gd name="T13" fmla="*/ 13645882 h 291740"/>
                <a:gd name="T14" fmla="*/ 22651087 w 253639"/>
                <a:gd name="T15" fmla="*/ 14467378 h 291740"/>
                <a:gd name="T16" fmla="*/ 23217285 w 253639"/>
                <a:gd name="T17" fmla="*/ 9892597 h 291740"/>
                <a:gd name="T18" fmla="*/ 23217285 w 253639"/>
                <a:gd name="T19" fmla="*/ 11752840 h 291740"/>
                <a:gd name="T20" fmla="*/ 23217285 w 253639"/>
                <a:gd name="T21" fmla="*/ 9892597 h 291740"/>
                <a:gd name="T22" fmla="*/ 5452757 w 253639"/>
                <a:gd name="T23" fmla="*/ 9396692 h 291740"/>
                <a:gd name="T24" fmla="*/ 5452757 w 253639"/>
                <a:gd name="T25" fmla="*/ 5897736 h 291740"/>
                <a:gd name="T26" fmla="*/ 3208890 w 253639"/>
                <a:gd name="T27" fmla="*/ 8159177 h 291740"/>
                <a:gd name="T28" fmla="*/ 12409262 w 253639"/>
                <a:gd name="T29" fmla="*/ 2670201 h 291740"/>
                <a:gd name="T30" fmla="*/ 20101980 w 253639"/>
                <a:gd name="T31" fmla="*/ 12901597 h 291740"/>
                <a:gd name="T32" fmla="*/ 26247682 w 253639"/>
                <a:gd name="T33" fmla="*/ 11174718 h 291740"/>
                <a:gd name="T34" fmla="*/ 27322026 w 253639"/>
                <a:gd name="T35" fmla="*/ 20197378 h 291740"/>
                <a:gd name="T36" fmla="*/ 29127074 w 253639"/>
                <a:gd name="T37" fmla="*/ 10656643 h 291740"/>
                <a:gd name="T38" fmla="*/ 23196336 w 253639"/>
                <a:gd name="T39" fmla="*/ 8713950 h 291740"/>
                <a:gd name="T40" fmla="*/ 18339997 w 253639"/>
                <a:gd name="T41" fmla="*/ 7289252 h 291740"/>
                <a:gd name="T42" fmla="*/ 13053768 w 253639"/>
                <a:gd name="T43" fmla="*/ 1331980 h 291740"/>
                <a:gd name="T44" fmla="*/ 20789643 w 253639"/>
                <a:gd name="T45" fmla="*/ 7289252 h 291740"/>
                <a:gd name="T46" fmla="*/ 30158656 w 253639"/>
                <a:gd name="T47" fmla="*/ 20197378 h 291740"/>
                <a:gd name="T48" fmla="*/ 27322026 w 253639"/>
                <a:gd name="T49" fmla="*/ 32630625 h 291740"/>
                <a:gd name="T50" fmla="*/ 21391291 w 253639"/>
                <a:gd name="T51" fmla="*/ 34961803 h 291740"/>
                <a:gd name="T52" fmla="*/ 18468833 w 253639"/>
                <a:gd name="T53" fmla="*/ 11563351 h 291740"/>
                <a:gd name="T54" fmla="*/ 13053768 w 253639"/>
                <a:gd name="T55" fmla="*/ 1331980 h 291740"/>
                <a:gd name="T56" fmla="*/ 4149470 w 253639"/>
                <a:gd name="T57" fmla="*/ 3673376 h 291740"/>
                <a:gd name="T58" fmla="*/ 3849710 w 253639"/>
                <a:gd name="T59" fmla="*/ 12403048 h 291740"/>
                <a:gd name="T60" fmla="*/ 4363107 w 253639"/>
                <a:gd name="T61" fmla="*/ 33881432 h 291740"/>
                <a:gd name="T62" fmla="*/ 6630296 w 253639"/>
                <a:gd name="T63" fmla="*/ 31590802 h 291740"/>
                <a:gd name="T64" fmla="*/ 10822326 w 253639"/>
                <a:gd name="T65" fmla="*/ 29300562 h 291740"/>
                <a:gd name="T66" fmla="*/ 6630296 w 253639"/>
                <a:gd name="T67" fmla="*/ 25238225 h 291740"/>
                <a:gd name="T68" fmla="*/ 10822326 w 253639"/>
                <a:gd name="T69" fmla="*/ 22947783 h 291740"/>
                <a:gd name="T70" fmla="*/ 6630296 w 253639"/>
                <a:gd name="T71" fmla="*/ 12921689 h 291740"/>
                <a:gd name="T72" fmla="*/ 6972536 w 253639"/>
                <a:gd name="T73" fmla="*/ 4191745 h 291740"/>
                <a:gd name="T74" fmla="*/ 6459244 w 253639"/>
                <a:gd name="T75" fmla="*/ 1080258 h 291740"/>
                <a:gd name="T76" fmla="*/ 21225288 w 253639"/>
                <a:gd name="T77" fmla="*/ 3065703 h 291740"/>
                <a:gd name="T78" fmla="*/ 23195902 w 253639"/>
                <a:gd name="T79" fmla="*/ 1079263 h 291740"/>
                <a:gd name="T80" fmla="*/ 23195902 w 253639"/>
                <a:gd name="T81" fmla="*/ 6044598 h 291740"/>
                <a:gd name="T82" fmla="*/ 4363107 w 253639"/>
                <a:gd name="T83" fmla="*/ 0 h 291740"/>
                <a:gd name="T84" fmla="*/ 7656874 w 253639"/>
                <a:gd name="T85" fmla="*/ 3327323 h 291740"/>
                <a:gd name="T86" fmla="*/ 7656874 w 253639"/>
                <a:gd name="T87" fmla="*/ 21867254 h 291740"/>
                <a:gd name="T88" fmla="*/ 11848982 w 253639"/>
                <a:gd name="T89" fmla="*/ 25238225 h 291740"/>
                <a:gd name="T90" fmla="*/ 7656874 w 253639"/>
                <a:gd name="T91" fmla="*/ 28263257 h 291740"/>
                <a:gd name="T92" fmla="*/ 11848982 w 253639"/>
                <a:gd name="T93" fmla="*/ 31590802 h 291740"/>
                <a:gd name="T94" fmla="*/ 7656874 w 253639"/>
                <a:gd name="T95" fmla="*/ 33708577 h 291740"/>
                <a:gd name="T96" fmla="*/ 3122636 w 253639"/>
                <a:gd name="T97" fmla="*/ 33708577 h 291740"/>
                <a:gd name="T98" fmla="*/ 3122636 w 253639"/>
                <a:gd name="T99" fmla="*/ 3327323 h 291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3639" h="291740">
                  <a:moveTo>
                    <a:pt x="169062" y="171780"/>
                  </a:moveTo>
                  <a:lnTo>
                    <a:pt x="169062" y="272287"/>
                  </a:lnTo>
                  <a:cubicBezTo>
                    <a:pt x="169062" y="278051"/>
                    <a:pt x="173761" y="282734"/>
                    <a:pt x="179905" y="282734"/>
                  </a:cubicBezTo>
                  <a:cubicBezTo>
                    <a:pt x="185688" y="282734"/>
                    <a:pt x="190387" y="278051"/>
                    <a:pt x="190387" y="272287"/>
                  </a:cubicBezTo>
                  <a:lnTo>
                    <a:pt x="190387" y="187270"/>
                  </a:lnTo>
                  <a:cubicBezTo>
                    <a:pt x="190387" y="184388"/>
                    <a:pt x="192555" y="182587"/>
                    <a:pt x="195086" y="182587"/>
                  </a:cubicBezTo>
                  <a:cubicBezTo>
                    <a:pt x="197616" y="182587"/>
                    <a:pt x="199423" y="184388"/>
                    <a:pt x="199423" y="187270"/>
                  </a:cubicBezTo>
                  <a:lnTo>
                    <a:pt x="199423" y="272287"/>
                  </a:lnTo>
                  <a:cubicBezTo>
                    <a:pt x="199423" y="278051"/>
                    <a:pt x="204122" y="282734"/>
                    <a:pt x="210266" y="282734"/>
                  </a:cubicBezTo>
                  <a:cubicBezTo>
                    <a:pt x="216049" y="282734"/>
                    <a:pt x="220748" y="278051"/>
                    <a:pt x="220748" y="272287"/>
                  </a:cubicBezTo>
                  <a:lnTo>
                    <a:pt x="220748" y="171780"/>
                  </a:lnTo>
                  <a:lnTo>
                    <a:pt x="169062" y="171780"/>
                  </a:lnTo>
                  <a:close/>
                  <a:moveTo>
                    <a:pt x="195263" y="136525"/>
                  </a:moveTo>
                  <a:cubicBezTo>
                    <a:pt x="197827" y="136525"/>
                    <a:pt x="199659" y="138393"/>
                    <a:pt x="199659" y="141007"/>
                  </a:cubicBezTo>
                  <a:lnTo>
                    <a:pt x="199659" y="143996"/>
                  </a:lnTo>
                  <a:cubicBezTo>
                    <a:pt x="199659" y="146610"/>
                    <a:pt x="197827" y="148852"/>
                    <a:pt x="195263" y="148852"/>
                  </a:cubicBezTo>
                  <a:cubicBezTo>
                    <a:pt x="192698" y="148852"/>
                    <a:pt x="190500" y="146610"/>
                    <a:pt x="190500" y="143996"/>
                  </a:cubicBezTo>
                  <a:lnTo>
                    <a:pt x="190500" y="141007"/>
                  </a:lnTo>
                  <a:cubicBezTo>
                    <a:pt x="190500" y="138393"/>
                    <a:pt x="192698" y="136525"/>
                    <a:pt x="195263" y="136525"/>
                  </a:cubicBezTo>
                  <a:close/>
                  <a:moveTo>
                    <a:pt x="195263" y="109538"/>
                  </a:moveTo>
                  <a:cubicBezTo>
                    <a:pt x="197827" y="109538"/>
                    <a:pt x="199659" y="111342"/>
                    <a:pt x="199659" y="113868"/>
                  </a:cubicBezTo>
                  <a:lnTo>
                    <a:pt x="199659" y="120723"/>
                  </a:lnTo>
                  <a:cubicBezTo>
                    <a:pt x="199659" y="123248"/>
                    <a:pt x="197827" y="125052"/>
                    <a:pt x="195263" y="125052"/>
                  </a:cubicBezTo>
                  <a:cubicBezTo>
                    <a:pt x="192698" y="125052"/>
                    <a:pt x="190500" y="123248"/>
                    <a:pt x="190500" y="120723"/>
                  </a:cubicBezTo>
                  <a:lnTo>
                    <a:pt x="190500" y="113868"/>
                  </a:lnTo>
                  <a:cubicBezTo>
                    <a:pt x="190500" y="111342"/>
                    <a:pt x="192698" y="109538"/>
                    <a:pt x="195263" y="109538"/>
                  </a:cubicBezTo>
                  <a:close/>
                  <a:moveTo>
                    <a:pt x="195263" y="82550"/>
                  </a:moveTo>
                  <a:cubicBezTo>
                    <a:pt x="197827" y="82550"/>
                    <a:pt x="199659" y="84667"/>
                    <a:pt x="199659" y="87136"/>
                  </a:cubicBezTo>
                  <a:lnTo>
                    <a:pt x="199659" y="93839"/>
                  </a:lnTo>
                  <a:cubicBezTo>
                    <a:pt x="199659" y="95956"/>
                    <a:pt x="197827" y="98072"/>
                    <a:pt x="195263" y="98072"/>
                  </a:cubicBezTo>
                  <a:cubicBezTo>
                    <a:pt x="192698" y="98072"/>
                    <a:pt x="190500" y="95956"/>
                    <a:pt x="190500" y="93839"/>
                  </a:cubicBezTo>
                  <a:lnTo>
                    <a:pt x="190500" y="87136"/>
                  </a:lnTo>
                  <a:cubicBezTo>
                    <a:pt x="190500" y="84667"/>
                    <a:pt x="192698" y="82550"/>
                    <a:pt x="195263" y="82550"/>
                  </a:cubicBezTo>
                  <a:close/>
                  <a:moveTo>
                    <a:pt x="45859" y="57759"/>
                  </a:moveTo>
                  <a:cubicBezTo>
                    <a:pt x="40162" y="57759"/>
                    <a:pt x="35533" y="62388"/>
                    <a:pt x="35533" y="68085"/>
                  </a:cubicBezTo>
                  <a:cubicBezTo>
                    <a:pt x="35533" y="73782"/>
                    <a:pt x="40162" y="78411"/>
                    <a:pt x="45859" y="78411"/>
                  </a:cubicBezTo>
                  <a:cubicBezTo>
                    <a:pt x="51556" y="78411"/>
                    <a:pt x="56185" y="73782"/>
                    <a:pt x="56185" y="68085"/>
                  </a:cubicBezTo>
                  <a:cubicBezTo>
                    <a:pt x="56185" y="62388"/>
                    <a:pt x="51556" y="57759"/>
                    <a:pt x="45859" y="57759"/>
                  </a:cubicBezTo>
                  <a:close/>
                  <a:moveTo>
                    <a:pt x="45859" y="49213"/>
                  </a:moveTo>
                  <a:cubicBezTo>
                    <a:pt x="56185" y="49213"/>
                    <a:pt x="64731" y="57759"/>
                    <a:pt x="64731" y="68085"/>
                  </a:cubicBezTo>
                  <a:cubicBezTo>
                    <a:pt x="64731" y="78411"/>
                    <a:pt x="56185" y="86957"/>
                    <a:pt x="45859" y="86957"/>
                  </a:cubicBezTo>
                  <a:cubicBezTo>
                    <a:pt x="35533" y="86957"/>
                    <a:pt x="26987" y="78411"/>
                    <a:pt x="26987" y="68085"/>
                  </a:cubicBezTo>
                  <a:cubicBezTo>
                    <a:pt x="26987" y="57759"/>
                    <a:pt x="35533" y="49213"/>
                    <a:pt x="45859" y="49213"/>
                  </a:cubicBezTo>
                  <a:close/>
                  <a:moveTo>
                    <a:pt x="109786" y="20119"/>
                  </a:moveTo>
                  <a:cubicBezTo>
                    <a:pt x="107979" y="20119"/>
                    <a:pt x="106171" y="20839"/>
                    <a:pt x="104364" y="22280"/>
                  </a:cubicBezTo>
                  <a:cubicBezTo>
                    <a:pt x="101473" y="25162"/>
                    <a:pt x="101473" y="29845"/>
                    <a:pt x="104364" y="32727"/>
                  </a:cubicBezTo>
                  <a:lnTo>
                    <a:pt x="161833" y="90006"/>
                  </a:lnTo>
                  <a:cubicBezTo>
                    <a:pt x="166532" y="94689"/>
                    <a:pt x="169062" y="100813"/>
                    <a:pt x="169062" y="107657"/>
                  </a:cubicBezTo>
                  <a:lnTo>
                    <a:pt x="169062" y="162774"/>
                  </a:lnTo>
                  <a:lnTo>
                    <a:pt x="220748" y="162774"/>
                  </a:lnTo>
                  <a:lnTo>
                    <a:pt x="220748" y="93248"/>
                  </a:lnTo>
                  <a:cubicBezTo>
                    <a:pt x="220748" y="90726"/>
                    <a:pt x="222916" y="88565"/>
                    <a:pt x="225085" y="88565"/>
                  </a:cubicBezTo>
                  <a:cubicBezTo>
                    <a:pt x="227977" y="88565"/>
                    <a:pt x="229784" y="90726"/>
                    <a:pt x="229784" y="93248"/>
                  </a:cubicBezTo>
                  <a:lnTo>
                    <a:pt x="229784" y="168538"/>
                  </a:lnTo>
                  <a:cubicBezTo>
                    <a:pt x="229784" y="172500"/>
                    <a:pt x="233037" y="176103"/>
                    <a:pt x="237374" y="176103"/>
                  </a:cubicBezTo>
                  <a:cubicBezTo>
                    <a:pt x="241350" y="176103"/>
                    <a:pt x="244964" y="172500"/>
                    <a:pt x="244964" y="168538"/>
                  </a:cubicBezTo>
                  <a:lnTo>
                    <a:pt x="244964" y="88925"/>
                  </a:lnTo>
                  <a:cubicBezTo>
                    <a:pt x="244964" y="78478"/>
                    <a:pt x="235928" y="69832"/>
                    <a:pt x="225085" y="69832"/>
                  </a:cubicBezTo>
                  <a:lnTo>
                    <a:pt x="199061" y="69832"/>
                  </a:lnTo>
                  <a:cubicBezTo>
                    <a:pt x="198700" y="71273"/>
                    <a:pt x="196893" y="72714"/>
                    <a:pt x="195086" y="72714"/>
                  </a:cubicBezTo>
                  <a:cubicBezTo>
                    <a:pt x="192917" y="72714"/>
                    <a:pt x="191471" y="71273"/>
                    <a:pt x="190748" y="69832"/>
                  </a:cubicBezTo>
                  <a:lnTo>
                    <a:pt x="174845" y="69832"/>
                  </a:lnTo>
                  <a:cubicBezTo>
                    <a:pt x="167255" y="69832"/>
                    <a:pt x="159664" y="66590"/>
                    <a:pt x="154243" y="60826"/>
                  </a:cubicBezTo>
                  <a:lnTo>
                    <a:pt x="115207" y="22280"/>
                  </a:lnTo>
                  <a:cubicBezTo>
                    <a:pt x="113762" y="20839"/>
                    <a:pt x="111954" y="20119"/>
                    <a:pt x="109786" y="20119"/>
                  </a:cubicBezTo>
                  <a:close/>
                  <a:moveTo>
                    <a:pt x="109786" y="11113"/>
                  </a:moveTo>
                  <a:cubicBezTo>
                    <a:pt x="114123" y="11113"/>
                    <a:pt x="118099" y="12914"/>
                    <a:pt x="121352" y="15796"/>
                  </a:cubicBezTo>
                  <a:lnTo>
                    <a:pt x="160387" y="55062"/>
                  </a:lnTo>
                  <a:cubicBezTo>
                    <a:pt x="164363" y="58665"/>
                    <a:pt x="169423" y="60826"/>
                    <a:pt x="174845" y="60826"/>
                  </a:cubicBezTo>
                  <a:lnTo>
                    <a:pt x="225085" y="60826"/>
                  </a:lnTo>
                  <a:cubicBezTo>
                    <a:pt x="240988" y="60826"/>
                    <a:pt x="253639" y="73435"/>
                    <a:pt x="253639" y="88925"/>
                  </a:cubicBezTo>
                  <a:lnTo>
                    <a:pt x="253639" y="168538"/>
                  </a:lnTo>
                  <a:cubicBezTo>
                    <a:pt x="253639" y="177184"/>
                    <a:pt x="246410" y="184749"/>
                    <a:pt x="237374" y="184749"/>
                  </a:cubicBezTo>
                  <a:cubicBezTo>
                    <a:pt x="234482" y="184749"/>
                    <a:pt x="231952" y="184028"/>
                    <a:pt x="229784" y="182947"/>
                  </a:cubicBezTo>
                  <a:lnTo>
                    <a:pt x="229784" y="272287"/>
                  </a:lnTo>
                  <a:cubicBezTo>
                    <a:pt x="229784" y="283094"/>
                    <a:pt x="221109" y="291740"/>
                    <a:pt x="210266" y="291740"/>
                  </a:cubicBezTo>
                  <a:cubicBezTo>
                    <a:pt x="204122" y="291740"/>
                    <a:pt x="198700" y="288858"/>
                    <a:pt x="195086" y="284535"/>
                  </a:cubicBezTo>
                  <a:cubicBezTo>
                    <a:pt x="191471" y="288858"/>
                    <a:pt x="185688" y="291740"/>
                    <a:pt x="179905" y="291740"/>
                  </a:cubicBezTo>
                  <a:cubicBezTo>
                    <a:pt x="169062" y="291740"/>
                    <a:pt x="160026" y="283094"/>
                    <a:pt x="160026" y="272287"/>
                  </a:cubicBezTo>
                  <a:lnTo>
                    <a:pt x="160026" y="107657"/>
                  </a:lnTo>
                  <a:cubicBezTo>
                    <a:pt x="160026" y="103334"/>
                    <a:pt x="158580" y="99372"/>
                    <a:pt x="155327" y="96490"/>
                  </a:cubicBezTo>
                  <a:lnTo>
                    <a:pt x="98220" y="38851"/>
                  </a:lnTo>
                  <a:cubicBezTo>
                    <a:pt x="92075" y="32727"/>
                    <a:pt x="92075" y="22280"/>
                    <a:pt x="98220" y="15796"/>
                  </a:cubicBezTo>
                  <a:cubicBezTo>
                    <a:pt x="101111" y="12914"/>
                    <a:pt x="105449" y="11113"/>
                    <a:pt x="109786" y="11113"/>
                  </a:cubicBezTo>
                  <a:close/>
                  <a:moveTo>
                    <a:pt x="36695" y="9015"/>
                  </a:moveTo>
                  <a:cubicBezTo>
                    <a:pt x="35976" y="9015"/>
                    <a:pt x="34897" y="9376"/>
                    <a:pt x="34897" y="10458"/>
                  </a:cubicBezTo>
                  <a:lnTo>
                    <a:pt x="34897" y="30652"/>
                  </a:lnTo>
                  <a:cubicBezTo>
                    <a:pt x="34897" y="32816"/>
                    <a:pt x="33817" y="34259"/>
                    <a:pt x="32378" y="34980"/>
                  </a:cubicBezTo>
                  <a:cubicBezTo>
                    <a:pt x="17988" y="40389"/>
                    <a:pt x="8634" y="54093"/>
                    <a:pt x="8634" y="69239"/>
                  </a:cubicBezTo>
                  <a:cubicBezTo>
                    <a:pt x="8634" y="84384"/>
                    <a:pt x="17988" y="98449"/>
                    <a:pt x="32378" y="103497"/>
                  </a:cubicBezTo>
                  <a:cubicBezTo>
                    <a:pt x="33817" y="104218"/>
                    <a:pt x="34897" y="106022"/>
                    <a:pt x="34897" y="107825"/>
                  </a:cubicBezTo>
                  <a:lnTo>
                    <a:pt x="34897" y="281282"/>
                  </a:lnTo>
                  <a:cubicBezTo>
                    <a:pt x="34897" y="282003"/>
                    <a:pt x="35976" y="282724"/>
                    <a:pt x="36695" y="282724"/>
                  </a:cubicBezTo>
                  <a:lnTo>
                    <a:pt x="54323" y="282724"/>
                  </a:lnTo>
                  <a:cubicBezTo>
                    <a:pt x="55043" y="282724"/>
                    <a:pt x="55762" y="282003"/>
                    <a:pt x="55762" y="281282"/>
                  </a:cubicBezTo>
                  <a:lnTo>
                    <a:pt x="55762" y="263611"/>
                  </a:lnTo>
                  <a:cubicBezTo>
                    <a:pt x="55762" y="261087"/>
                    <a:pt x="57561" y="259284"/>
                    <a:pt x="60079" y="259284"/>
                  </a:cubicBezTo>
                  <a:lnTo>
                    <a:pt x="91018" y="259284"/>
                  </a:lnTo>
                  <a:lnTo>
                    <a:pt x="91018" y="244499"/>
                  </a:lnTo>
                  <a:lnTo>
                    <a:pt x="60079" y="244499"/>
                  </a:lnTo>
                  <a:cubicBezTo>
                    <a:pt x="57561" y="244499"/>
                    <a:pt x="55762" y="242335"/>
                    <a:pt x="55762" y="240171"/>
                  </a:cubicBezTo>
                  <a:lnTo>
                    <a:pt x="55762" y="210601"/>
                  </a:lnTo>
                  <a:cubicBezTo>
                    <a:pt x="55762" y="208076"/>
                    <a:pt x="57561" y="206273"/>
                    <a:pt x="60079" y="206273"/>
                  </a:cubicBezTo>
                  <a:lnTo>
                    <a:pt x="91018" y="206273"/>
                  </a:lnTo>
                  <a:lnTo>
                    <a:pt x="91018" y="191488"/>
                  </a:lnTo>
                  <a:lnTo>
                    <a:pt x="60079" y="191488"/>
                  </a:lnTo>
                  <a:cubicBezTo>
                    <a:pt x="57561" y="191488"/>
                    <a:pt x="55762" y="189685"/>
                    <a:pt x="55762" y="187160"/>
                  </a:cubicBezTo>
                  <a:lnTo>
                    <a:pt x="55762" y="107825"/>
                  </a:lnTo>
                  <a:cubicBezTo>
                    <a:pt x="55762" y="106022"/>
                    <a:pt x="56842" y="104218"/>
                    <a:pt x="58640" y="103497"/>
                  </a:cubicBezTo>
                  <a:cubicBezTo>
                    <a:pt x="72671" y="98449"/>
                    <a:pt x="82024" y="84384"/>
                    <a:pt x="82024" y="69239"/>
                  </a:cubicBezTo>
                  <a:cubicBezTo>
                    <a:pt x="82024" y="54093"/>
                    <a:pt x="72671" y="40389"/>
                    <a:pt x="58640" y="34980"/>
                  </a:cubicBezTo>
                  <a:cubicBezTo>
                    <a:pt x="56842" y="34259"/>
                    <a:pt x="55762" y="32816"/>
                    <a:pt x="55762" y="30652"/>
                  </a:cubicBezTo>
                  <a:lnTo>
                    <a:pt x="55762" y="10458"/>
                  </a:lnTo>
                  <a:cubicBezTo>
                    <a:pt x="55762" y="9376"/>
                    <a:pt x="55043" y="9015"/>
                    <a:pt x="54323" y="9015"/>
                  </a:cubicBezTo>
                  <a:lnTo>
                    <a:pt x="36695" y="9015"/>
                  </a:lnTo>
                  <a:close/>
                  <a:moveTo>
                    <a:pt x="195082" y="9007"/>
                  </a:moveTo>
                  <a:cubicBezTo>
                    <a:pt x="185715" y="9007"/>
                    <a:pt x="178509" y="16213"/>
                    <a:pt x="178509" y="25580"/>
                  </a:cubicBezTo>
                  <a:cubicBezTo>
                    <a:pt x="178509" y="34227"/>
                    <a:pt x="185715" y="41793"/>
                    <a:pt x="195082" y="41793"/>
                  </a:cubicBezTo>
                  <a:cubicBezTo>
                    <a:pt x="204089" y="41793"/>
                    <a:pt x="211295" y="34227"/>
                    <a:pt x="211295" y="25580"/>
                  </a:cubicBezTo>
                  <a:cubicBezTo>
                    <a:pt x="211295" y="16213"/>
                    <a:pt x="204089" y="9007"/>
                    <a:pt x="195082" y="9007"/>
                  </a:cubicBezTo>
                  <a:close/>
                  <a:moveTo>
                    <a:pt x="195082" y="0"/>
                  </a:moveTo>
                  <a:cubicBezTo>
                    <a:pt x="208773" y="0"/>
                    <a:pt x="220302" y="11529"/>
                    <a:pt x="220302" y="25580"/>
                  </a:cubicBezTo>
                  <a:cubicBezTo>
                    <a:pt x="220302" y="39271"/>
                    <a:pt x="208773" y="50440"/>
                    <a:pt x="195082" y="50440"/>
                  </a:cubicBezTo>
                  <a:cubicBezTo>
                    <a:pt x="181031" y="50440"/>
                    <a:pt x="169862" y="39271"/>
                    <a:pt x="169862" y="25580"/>
                  </a:cubicBezTo>
                  <a:cubicBezTo>
                    <a:pt x="169862" y="11529"/>
                    <a:pt x="181031" y="0"/>
                    <a:pt x="195082" y="0"/>
                  </a:cubicBezTo>
                  <a:close/>
                  <a:moveTo>
                    <a:pt x="36695" y="0"/>
                  </a:moveTo>
                  <a:lnTo>
                    <a:pt x="54323" y="0"/>
                  </a:lnTo>
                  <a:cubicBezTo>
                    <a:pt x="60079" y="0"/>
                    <a:pt x="64396" y="4688"/>
                    <a:pt x="64396" y="10458"/>
                  </a:cubicBezTo>
                  <a:lnTo>
                    <a:pt x="64396" y="27767"/>
                  </a:lnTo>
                  <a:cubicBezTo>
                    <a:pt x="80585" y="34980"/>
                    <a:pt x="91018" y="51568"/>
                    <a:pt x="91018" y="69239"/>
                  </a:cubicBezTo>
                  <a:cubicBezTo>
                    <a:pt x="91018" y="86909"/>
                    <a:pt x="80585" y="103497"/>
                    <a:pt x="64396" y="110710"/>
                  </a:cubicBezTo>
                  <a:lnTo>
                    <a:pt x="64396" y="182472"/>
                  </a:lnTo>
                  <a:lnTo>
                    <a:pt x="95335" y="182472"/>
                  </a:lnTo>
                  <a:cubicBezTo>
                    <a:pt x="97854" y="182472"/>
                    <a:pt x="99652" y="184636"/>
                    <a:pt x="99652" y="187160"/>
                  </a:cubicBezTo>
                  <a:lnTo>
                    <a:pt x="99652" y="210601"/>
                  </a:lnTo>
                  <a:cubicBezTo>
                    <a:pt x="99652" y="213125"/>
                    <a:pt x="97854" y="214928"/>
                    <a:pt x="95335" y="214928"/>
                  </a:cubicBezTo>
                  <a:lnTo>
                    <a:pt x="64396" y="214928"/>
                  </a:lnTo>
                  <a:lnTo>
                    <a:pt x="64396" y="235844"/>
                  </a:lnTo>
                  <a:lnTo>
                    <a:pt x="95335" y="235844"/>
                  </a:lnTo>
                  <a:cubicBezTo>
                    <a:pt x="97854" y="235844"/>
                    <a:pt x="99652" y="237647"/>
                    <a:pt x="99652" y="240171"/>
                  </a:cubicBezTo>
                  <a:lnTo>
                    <a:pt x="99652" y="263611"/>
                  </a:lnTo>
                  <a:cubicBezTo>
                    <a:pt x="99652" y="266136"/>
                    <a:pt x="97854" y="267939"/>
                    <a:pt x="95335" y="267939"/>
                  </a:cubicBezTo>
                  <a:lnTo>
                    <a:pt x="64396" y="267939"/>
                  </a:lnTo>
                  <a:lnTo>
                    <a:pt x="64396" y="281282"/>
                  </a:lnTo>
                  <a:cubicBezTo>
                    <a:pt x="64396" y="287051"/>
                    <a:pt x="60079" y="291739"/>
                    <a:pt x="54323" y="291739"/>
                  </a:cubicBezTo>
                  <a:lnTo>
                    <a:pt x="36695" y="291739"/>
                  </a:lnTo>
                  <a:cubicBezTo>
                    <a:pt x="30939" y="291739"/>
                    <a:pt x="26262" y="287051"/>
                    <a:pt x="26262" y="281282"/>
                  </a:cubicBezTo>
                  <a:lnTo>
                    <a:pt x="26262" y="110710"/>
                  </a:lnTo>
                  <a:cubicBezTo>
                    <a:pt x="10433" y="103497"/>
                    <a:pt x="0" y="86909"/>
                    <a:pt x="0" y="69239"/>
                  </a:cubicBezTo>
                  <a:cubicBezTo>
                    <a:pt x="0" y="51568"/>
                    <a:pt x="10433" y="34980"/>
                    <a:pt x="26262" y="27767"/>
                  </a:cubicBezTo>
                  <a:lnTo>
                    <a:pt x="26262" y="10458"/>
                  </a:lnTo>
                  <a:cubicBezTo>
                    <a:pt x="26262" y="4688"/>
                    <a:pt x="30939" y="0"/>
                    <a:pt x="36695" y="0"/>
                  </a:cubicBezTo>
                  <a:close/>
                </a:path>
              </a:pathLst>
            </a:custGeom>
            <a:solidFill>
              <a:schemeClr val="bg1"/>
            </a:solidFill>
            <a:ln>
              <a:noFill/>
            </a:ln>
            <a:effectLst/>
          </p:spPr>
          <p:txBody>
            <a:bodyPr anchor="ctr"/>
            <a:lstStyle/>
            <a:p>
              <a:endParaRPr lang="en-US" sz="1000" dirty="0"/>
            </a:p>
          </p:txBody>
        </p:sp>
        <p:sp>
          <p:nvSpPr>
            <p:cNvPr id="39" name="Freeform 936">
              <a:extLst>
                <a:ext uri="{FF2B5EF4-FFF2-40B4-BE49-F238E27FC236}">
                  <a16:creationId xmlns:a16="http://schemas.microsoft.com/office/drawing/2014/main" id="{A0E14A05-353B-4BE4-9CB6-2BB1CF47AA05}"/>
                </a:ext>
              </a:extLst>
            </p:cNvPr>
            <p:cNvSpPr>
              <a:spLocks noChangeAspect="1" noChangeArrowheads="1"/>
            </p:cNvSpPr>
            <p:nvPr/>
          </p:nvSpPr>
          <p:spPr bwMode="auto">
            <a:xfrm>
              <a:off x="7158396" y="3927042"/>
              <a:ext cx="313009" cy="313968"/>
            </a:xfrm>
            <a:custGeom>
              <a:avLst/>
              <a:gdLst>
                <a:gd name="T0" fmla="*/ 5080783 w 285028"/>
                <a:gd name="T1" fmla="*/ 33362018 h 285390"/>
                <a:gd name="T2" fmla="*/ 6803084 w 285028"/>
                <a:gd name="T3" fmla="*/ 21537295 h 285390"/>
                <a:gd name="T4" fmla="*/ 8611440 w 285028"/>
                <a:gd name="T5" fmla="*/ 33362018 h 285390"/>
                <a:gd name="T6" fmla="*/ 3832025 w 285028"/>
                <a:gd name="T7" fmla="*/ 20233265 h 285390"/>
                <a:gd name="T8" fmla="*/ 7581614 w 285028"/>
                <a:gd name="T9" fmla="*/ 16976905 h 285390"/>
                <a:gd name="T10" fmla="*/ 6483112 w 285028"/>
                <a:gd name="T11" fmla="*/ 16661538 h 285390"/>
                <a:gd name="T12" fmla="*/ 7581614 w 285028"/>
                <a:gd name="T13" fmla="*/ 13548043 h 285390"/>
                <a:gd name="T14" fmla="*/ 6483112 w 285028"/>
                <a:gd name="T15" fmla="*/ 14349331 h 285390"/>
                <a:gd name="T16" fmla="*/ 6986522 w 285028"/>
                <a:gd name="T17" fmla="*/ 9951904 h 285390"/>
                <a:gd name="T18" fmla="*/ 6986522 w 285028"/>
                <a:gd name="T19" fmla="*/ 11821187 h 285390"/>
                <a:gd name="T20" fmla="*/ 6986522 w 285028"/>
                <a:gd name="T21" fmla="*/ 9951904 h 285390"/>
                <a:gd name="T22" fmla="*/ 28643344 w 285028"/>
                <a:gd name="T23" fmla="*/ 12286027 h 285390"/>
                <a:gd name="T24" fmla="*/ 25564901 w 285028"/>
                <a:gd name="T25" fmla="*/ 13198565 h 285390"/>
                <a:gd name="T26" fmla="*/ 27559405 w 285028"/>
                <a:gd name="T27" fmla="*/ 14980342 h 285390"/>
                <a:gd name="T28" fmla="*/ 33715927 w 285028"/>
                <a:gd name="T29" fmla="*/ 22411380 h 285390"/>
                <a:gd name="T30" fmla="*/ 30464149 w 285028"/>
                <a:gd name="T31" fmla="*/ 34405390 h 285390"/>
                <a:gd name="T32" fmla="*/ 30464149 w 285028"/>
                <a:gd name="T33" fmla="*/ 21368443 h 285390"/>
                <a:gd name="T34" fmla="*/ 21923069 w 285028"/>
                <a:gd name="T35" fmla="*/ 21368443 h 285390"/>
                <a:gd name="T36" fmla="*/ 24481083 w 285028"/>
                <a:gd name="T37" fmla="*/ 33840364 h 285390"/>
                <a:gd name="T38" fmla="*/ 23440454 w 285028"/>
                <a:gd name="T39" fmla="*/ 22411380 h 285390"/>
                <a:gd name="T40" fmla="*/ 20319122 w 285028"/>
                <a:gd name="T41" fmla="*/ 21542289 h 285390"/>
                <a:gd name="T42" fmla="*/ 25044803 w 285028"/>
                <a:gd name="T43" fmla="*/ 12155604 h 285390"/>
                <a:gd name="T44" fmla="*/ 16503477 w 285028"/>
                <a:gd name="T45" fmla="*/ 12155604 h 285390"/>
                <a:gd name="T46" fmla="*/ 19018089 w 285028"/>
                <a:gd name="T47" fmla="*/ 33840364 h 285390"/>
                <a:gd name="T48" fmla="*/ 18021036 w 285028"/>
                <a:gd name="T49" fmla="*/ 13198565 h 285390"/>
                <a:gd name="T50" fmla="*/ 14899265 w 285028"/>
                <a:gd name="T51" fmla="*/ 12286027 h 285390"/>
                <a:gd name="T52" fmla="*/ 11582363 w 285028"/>
                <a:gd name="T53" fmla="*/ 7191063 h 285390"/>
                <a:gd name="T54" fmla="*/ 6803084 w 285028"/>
                <a:gd name="T55" fmla="*/ 8538757 h 285390"/>
                <a:gd name="T56" fmla="*/ 1033423 w 285028"/>
                <a:gd name="T57" fmla="*/ 10495154 h 285390"/>
                <a:gd name="T58" fmla="*/ 2755724 w 285028"/>
                <a:gd name="T59" fmla="*/ 19841840 h 285390"/>
                <a:gd name="T60" fmla="*/ 3832025 w 285028"/>
                <a:gd name="T61" fmla="*/ 10973246 h 285390"/>
                <a:gd name="T62" fmla="*/ 9860203 w 285028"/>
                <a:gd name="T63" fmla="*/ 12668759 h 285390"/>
                <a:gd name="T64" fmla="*/ 17610406 w 285028"/>
                <a:gd name="T65" fmla="*/ 3235056 h 285390"/>
                <a:gd name="T66" fmla="*/ 16727817 w 285028"/>
                <a:gd name="T67" fmla="*/ 1333099 h 285390"/>
                <a:gd name="T68" fmla="*/ 18083964 w 285028"/>
                <a:gd name="T69" fmla="*/ 4582646 h 285390"/>
                <a:gd name="T70" fmla="*/ 10893485 w 285028"/>
                <a:gd name="T71" fmla="*/ 32101285 h 285390"/>
                <a:gd name="T72" fmla="*/ 5080783 w 285028"/>
                <a:gd name="T73" fmla="*/ 34405244 h 285390"/>
                <a:gd name="T74" fmla="*/ 1894329 w 285028"/>
                <a:gd name="T75" fmla="*/ 21798095 h 285390"/>
                <a:gd name="T76" fmla="*/ 3272340 w 285028"/>
                <a:gd name="T77" fmla="*/ 7191063 h 285390"/>
                <a:gd name="T78" fmla="*/ 15371466 w 285028"/>
                <a:gd name="T79" fmla="*/ 1887398 h 285390"/>
                <a:gd name="T80" fmla="*/ 5032215 w 285028"/>
                <a:gd name="T81" fmla="*/ 2923696 h 285390"/>
                <a:gd name="T82" fmla="*/ 6917063 w 285028"/>
                <a:gd name="T83" fmla="*/ 1031947 h 285390"/>
                <a:gd name="T84" fmla="*/ 6917063 w 285028"/>
                <a:gd name="T85" fmla="*/ 5890041 h 285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5028" h="285390">
                  <a:moveTo>
                    <a:pt x="31903" y="167832"/>
                  </a:moveTo>
                  <a:lnTo>
                    <a:pt x="31903" y="266277"/>
                  </a:lnTo>
                  <a:cubicBezTo>
                    <a:pt x="31903" y="272047"/>
                    <a:pt x="36563" y="276735"/>
                    <a:pt x="42299" y="276735"/>
                  </a:cubicBezTo>
                  <a:cubicBezTo>
                    <a:pt x="48034" y="276735"/>
                    <a:pt x="52695" y="272047"/>
                    <a:pt x="52695" y="266277"/>
                  </a:cubicBezTo>
                  <a:lnTo>
                    <a:pt x="52695" y="182977"/>
                  </a:lnTo>
                  <a:cubicBezTo>
                    <a:pt x="52695" y="180813"/>
                    <a:pt x="54487" y="178650"/>
                    <a:pt x="56638" y="178650"/>
                  </a:cubicBezTo>
                  <a:cubicBezTo>
                    <a:pt x="59147" y="178650"/>
                    <a:pt x="61298" y="180813"/>
                    <a:pt x="61298" y="182977"/>
                  </a:cubicBezTo>
                  <a:lnTo>
                    <a:pt x="61298" y="266277"/>
                  </a:lnTo>
                  <a:cubicBezTo>
                    <a:pt x="61298" y="272047"/>
                    <a:pt x="65958" y="276735"/>
                    <a:pt x="71693" y="276735"/>
                  </a:cubicBezTo>
                  <a:cubicBezTo>
                    <a:pt x="77070" y="276735"/>
                    <a:pt x="82089" y="272047"/>
                    <a:pt x="82089" y="266277"/>
                  </a:cubicBezTo>
                  <a:lnTo>
                    <a:pt x="82089" y="167832"/>
                  </a:lnTo>
                  <a:lnTo>
                    <a:pt x="31903" y="167832"/>
                  </a:lnTo>
                  <a:close/>
                  <a:moveTo>
                    <a:pt x="58166" y="133350"/>
                  </a:moveTo>
                  <a:cubicBezTo>
                    <a:pt x="60833" y="133350"/>
                    <a:pt x="63119" y="135591"/>
                    <a:pt x="63119" y="138206"/>
                  </a:cubicBezTo>
                  <a:lnTo>
                    <a:pt x="63119" y="140821"/>
                  </a:lnTo>
                  <a:cubicBezTo>
                    <a:pt x="63119" y="143435"/>
                    <a:pt x="60833" y="145676"/>
                    <a:pt x="58166" y="145676"/>
                  </a:cubicBezTo>
                  <a:cubicBezTo>
                    <a:pt x="55880" y="145676"/>
                    <a:pt x="53975" y="143435"/>
                    <a:pt x="53975" y="140821"/>
                  </a:cubicBezTo>
                  <a:lnTo>
                    <a:pt x="53975" y="138206"/>
                  </a:lnTo>
                  <a:cubicBezTo>
                    <a:pt x="53975" y="135591"/>
                    <a:pt x="55880" y="133350"/>
                    <a:pt x="58166" y="133350"/>
                  </a:cubicBezTo>
                  <a:close/>
                  <a:moveTo>
                    <a:pt x="58166" y="107950"/>
                  </a:moveTo>
                  <a:cubicBezTo>
                    <a:pt x="60833" y="107950"/>
                    <a:pt x="63119" y="109796"/>
                    <a:pt x="63119" y="112380"/>
                  </a:cubicBezTo>
                  <a:lnTo>
                    <a:pt x="63119" y="119026"/>
                  </a:lnTo>
                  <a:cubicBezTo>
                    <a:pt x="63119" y="121610"/>
                    <a:pt x="60833" y="123456"/>
                    <a:pt x="58166" y="123456"/>
                  </a:cubicBezTo>
                  <a:cubicBezTo>
                    <a:pt x="55880" y="123456"/>
                    <a:pt x="53975" y="121610"/>
                    <a:pt x="53975" y="119026"/>
                  </a:cubicBezTo>
                  <a:lnTo>
                    <a:pt x="53975" y="112380"/>
                  </a:lnTo>
                  <a:cubicBezTo>
                    <a:pt x="53975" y="109796"/>
                    <a:pt x="55880" y="107950"/>
                    <a:pt x="58166" y="107950"/>
                  </a:cubicBezTo>
                  <a:close/>
                  <a:moveTo>
                    <a:pt x="58166" y="82550"/>
                  </a:moveTo>
                  <a:cubicBezTo>
                    <a:pt x="60833" y="82550"/>
                    <a:pt x="63119" y="84396"/>
                    <a:pt x="63119" y="86980"/>
                  </a:cubicBezTo>
                  <a:lnTo>
                    <a:pt x="63119" y="93626"/>
                  </a:lnTo>
                  <a:cubicBezTo>
                    <a:pt x="63119" y="95841"/>
                    <a:pt x="60833" y="98056"/>
                    <a:pt x="58166" y="98056"/>
                  </a:cubicBezTo>
                  <a:cubicBezTo>
                    <a:pt x="55880" y="98056"/>
                    <a:pt x="53975" y="95841"/>
                    <a:pt x="53975" y="93626"/>
                  </a:cubicBezTo>
                  <a:lnTo>
                    <a:pt x="53975" y="86980"/>
                  </a:lnTo>
                  <a:cubicBezTo>
                    <a:pt x="53975" y="84396"/>
                    <a:pt x="55880" y="82550"/>
                    <a:pt x="58166" y="82550"/>
                  </a:cubicBezTo>
                  <a:close/>
                  <a:moveTo>
                    <a:pt x="178185" y="47840"/>
                  </a:moveTo>
                  <a:cubicBezTo>
                    <a:pt x="179629" y="46038"/>
                    <a:pt x="182878" y="46038"/>
                    <a:pt x="184322" y="47840"/>
                  </a:cubicBezTo>
                  <a:lnTo>
                    <a:pt x="238465" y="101911"/>
                  </a:lnTo>
                  <a:cubicBezTo>
                    <a:pt x="239909" y="103353"/>
                    <a:pt x="240270" y="104794"/>
                    <a:pt x="239187" y="106597"/>
                  </a:cubicBezTo>
                  <a:cubicBezTo>
                    <a:pt x="238826" y="108399"/>
                    <a:pt x="237382" y="109481"/>
                    <a:pt x="235577" y="109481"/>
                  </a:cubicBezTo>
                  <a:lnTo>
                    <a:pt x="212837" y="109481"/>
                  </a:lnTo>
                  <a:lnTo>
                    <a:pt x="212837" y="135074"/>
                  </a:lnTo>
                  <a:lnTo>
                    <a:pt x="223305" y="124260"/>
                  </a:lnTo>
                  <a:cubicBezTo>
                    <a:pt x="225110" y="122818"/>
                    <a:pt x="227636" y="122818"/>
                    <a:pt x="229441" y="124260"/>
                  </a:cubicBezTo>
                  <a:lnTo>
                    <a:pt x="283585" y="178691"/>
                  </a:lnTo>
                  <a:cubicBezTo>
                    <a:pt x="285028" y="179772"/>
                    <a:pt x="285389" y="181935"/>
                    <a:pt x="284667" y="183377"/>
                  </a:cubicBezTo>
                  <a:cubicBezTo>
                    <a:pt x="283945" y="184819"/>
                    <a:pt x="282502" y="185900"/>
                    <a:pt x="280697" y="185900"/>
                  </a:cubicBezTo>
                  <a:lnTo>
                    <a:pt x="257957" y="185900"/>
                  </a:lnTo>
                  <a:lnTo>
                    <a:pt x="257957" y="280703"/>
                  </a:lnTo>
                  <a:cubicBezTo>
                    <a:pt x="257957" y="283227"/>
                    <a:pt x="255791" y="285390"/>
                    <a:pt x="253625" y="285390"/>
                  </a:cubicBezTo>
                  <a:cubicBezTo>
                    <a:pt x="251459" y="285390"/>
                    <a:pt x="249294" y="283227"/>
                    <a:pt x="249294" y="280703"/>
                  </a:cubicBezTo>
                  <a:lnTo>
                    <a:pt x="249294" y="181935"/>
                  </a:lnTo>
                  <a:cubicBezTo>
                    <a:pt x="249294" y="179051"/>
                    <a:pt x="251459" y="177249"/>
                    <a:pt x="253625" y="177249"/>
                  </a:cubicBezTo>
                  <a:lnTo>
                    <a:pt x="270229" y="177249"/>
                  </a:lnTo>
                  <a:lnTo>
                    <a:pt x="226553" y="133632"/>
                  </a:lnTo>
                  <a:lnTo>
                    <a:pt x="182517" y="177249"/>
                  </a:lnTo>
                  <a:lnTo>
                    <a:pt x="199121" y="177249"/>
                  </a:lnTo>
                  <a:cubicBezTo>
                    <a:pt x="201648" y="177249"/>
                    <a:pt x="203813" y="179051"/>
                    <a:pt x="203813" y="181935"/>
                  </a:cubicBezTo>
                  <a:lnTo>
                    <a:pt x="203813" y="280703"/>
                  </a:lnTo>
                  <a:cubicBezTo>
                    <a:pt x="203813" y="283227"/>
                    <a:pt x="201648" y="285390"/>
                    <a:pt x="199121" y="285390"/>
                  </a:cubicBezTo>
                  <a:cubicBezTo>
                    <a:pt x="196955" y="285390"/>
                    <a:pt x="195150" y="283227"/>
                    <a:pt x="195150" y="280703"/>
                  </a:cubicBezTo>
                  <a:lnTo>
                    <a:pt x="195150" y="185900"/>
                  </a:lnTo>
                  <a:lnTo>
                    <a:pt x="172049" y="185900"/>
                  </a:lnTo>
                  <a:cubicBezTo>
                    <a:pt x="170605" y="185900"/>
                    <a:pt x="169162" y="184819"/>
                    <a:pt x="168079" y="183377"/>
                  </a:cubicBezTo>
                  <a:cubicBezTo>
                    <a:pt x="167718" y="181935"/>
                    <a:pt x="168079" y="179772"/>
                    <a:pt x="169162" y="178691"/>
                  </a:cubicBezTo>
                  <a:lnTo>
                    <a:pt x="204174" y="143725"/>
                  </a:lnTo>
                  <a:lnTo>
                    <a:pt x="204174" y="104794"/>
                  </a:lnTo>
                  <a:cubicBezTo>
                    <a:pt x="204174" y="102632"/>
                    <a:pt x="205979" y="100829"/>
                    <a:pt x="208506" y="100829"/>
                  </a:cubicBezTo>
                  <a:lnTo>
                    <a:pt x="225110" y="100829"/>
                  </a:lnTo>
                  <a:lnTo>
                    <a:pt x="181434" y="56852"/>
                  </a:lnTo>
                  <a:lnTo>
                    <a:pt x="137397" y="100829"/>
                  </a:lnTo>
                  <a:lnTo>
                    <a:pt x="154001" y="100829"/>
                  </a:lnTo>
                  <a:cubicBezTo>
                    <a:pt x="156528" y="100829"/>
                    <a:pt x="158333" y="102632"/>
                    <a:pt x="158333" y="104794"/>
                  </a:cubicBezTo>
                  <a:lnTo>
                    <a:pt x="158333" y="280703"/>
                  </a:lnTo>
                  <a:cubicBezTo>
                    <a:pt x="158333" y="283227"/>
                    <a:pt x="156528" y="285390"/>
                    <a:pt x="154001" y="285390"/>
                  </a:cubicBezTo>
                  <a:cubicBezTo>
                    <a:pt x="151836" y="285390"/>
                    <a:pt x="150031" y="283227"/>
                    <a:pt x="150031" y="280703"/>
                  </a:cubicBezTo>
                  <a:lnTo>
                    <a:pt x="150031" y="109481"/>
                  </a:lnTo>
                  <a:lnTo>
                    <a:pt x="126930" y="109481"/>
                  </a:lnTo>
                  <a:cubicBezTo>
                    <a:pt x="125125" y="109481"/>
                    <a:pt x="124042" y="108399"/>
                    <a:pt x="122959" y="106597"/>
                  </a:cubicBezTo>
                  <a:cubicBezTo>
                    <a:pt x="122237" y="104794"/>
                    <a:pt x="122598" y="103353"/>
                    <a:pt x="124042" y="101911"/>
                  </a:cubicBezTo>
                  <a:lnTo>
                    <a:pt x="178185" y="47840"/>
                  </a:lnTo>
                  <a:close/>
                  <a:moveTo>
                    <a:pt x="134067" y="21786"/>
                  </a:moveTo>
                  <a:lnTo>
                    <a:pt x="96428" y="59649"/>
                  </a:lnTo>
                  <a:cubicBezTo>
                    <a:pt x="91051" y="65058"/>
                    <a:pt x="83881" y="68304"/>
                    <a:pt x="76353" y="68304"/>
                  </a:cubicBezTo>
                  <a:lnTo>
                    <a:pt x="60939" y="68304"/>
                  </a:lnTo>
                  <a:cubicBezTo>
                    <a:pt x="60222" y="69746"/>
                    <a:pt x="58788" y="70828"/>
                    <a:pt x="56638" y="70828"/>
                  </a:cubicBezTo>
                  <a:cubicBezTo>
                    <a:pt x="54845" y="70828"/>
                    <a:pt x="53411" y="69746"/>
                    <a:pt x="52695" y="68304"/>
                  </a:cubicBezTo>
                  <a:lnTo>
                    <a:pt x="27243" y="68304"/>
                  </a:lnTo>
                  <a:cubicBezTo>
                    <a:pt x="16848" y="68304"/>
                    <a:pt x="8603" y="76598"/>
                    <a:pt x="8603" y="87056"/>
                  </a:cubicBezTo>
                  <a:lnTo>
                    <a:pt x="8603" y="164586"/>
                  </a:lnTo>
                  <a:cubicBezTo>
                    <a:pt x="8603" y="168913"/>
                    <a:pt x="11829" y="172159"/>
                    <a:pt x="15772" y="172159"/>
                  </a:cubicBezTo>
                  <a:cubicBezTo>
                    <a:pt x="20074" y="172159"/>
                    <a:pt x="22942" y="168913"/>
                    <a:pt x="22942" y="164586"/>
                  </a:cubicBezTo>
                  <a:lnTo>
                    <a:pt x="22942" y="91022"/>
                  </a:lnTo>
                  <a:cubicBezTo>
                    <a:pt x="22942" y="88859"/>
                    <a:pt x="25092" y="86695"/>
                    <a:pt x="27243" y="86695"/>
                  </a:cubicBezTo>
                  <a:cubicBezTo>
                    <a:pt x="29753" y="86695"/>
                    <a:pt x="31903" y="88859"/>
                    <a:pt x="31903" y="91022"/>
                  </a:cubicBezTo>
                  <a:lnTo>
                    <a:pt x="31903" y="159177"/>
                  </a:lnTo>
                  <a:lnTo>
                    <a:pt x="82089" y="159177"/>
                  </a:lnTo>
                  <a:lnTo>
                    <a:pt x="82089" y="105086"/>
                  </a:lnTo>
                  <a:cubicBezTo>
                    <a:pt x="82089" y="98595"/>
                    <a:pt x="84598" y="92825"/>
                    <a:pt x="88900" y="88137"/>
                  </a:cubicBezTo>
                  <a:lnTo>
                    <a:pt x="144463" y="32243"/>
                  </a:lnTo>
                  <a:cubicBezTo>
                    <a:pt x="145897" y="30801"/>
                    <a:pt x="146614" y="28637"/>
                    <a:pt x="146614" y="26834"/>
                  </a:cubicBezTo>
                  <a:cubicBezTo>
                    <a:pt x="146614" y="25031"/>
                    <a:pt x="145897" y="23228"/>
                    <a:pt x="144463" y="21786"/>
                  </a:cubicBezTo>
                  <a:cubicBezTo>
                    <a:pt x="141595" y="18901"/>
                    <a:pt x="136935" y="18901"/>
                    <a:pt x="134067" y="21786"/>
                  </a:cubicBezTo>
                  <a:close/>
                  <a:moveTo>
                    <a:pt x="139265" y="11058"/>
                  </a:moveTo>
                  <a:cubicBezTo>
                    <a:pt x="143387" y="11058"/>
                    <a:pt x="147510" y="12590"/>
                    <a:pt x="150557" y="15655"/>
                  </a:cubicBezTo>
                  <a:cubicBezTo>
                    <a:pt x="153424" y="18540"/>
                    <a:pt x="155217" y="22507"/>
                    <a:pt x="155217" y="26834"/>
                  </a:cubicBezTo>
                  <a:cubicBezTo>
                    <a:pt x="155217" y="31161"/>
                    <a:pt x="153424" y="35128"/>
                    <a:pt x="150557" y="38013"/>
                  </a:cubicBezTo>
                  <a:lnTo>
                    <a:pt x="94994" y="94268"/>
                  </a:lnTo>
                  <a:cubicBezTo>
                    <a:pt x="92126" y="97153"/>
                    <a:pt x="90692" y="101119"/>
                    <a:pt x="90692" y="105086"/>
                  </a:cubicBezTo>
                  <a:lnTo>
                    <a:pt x="90692" y="266277"/>
                  </a:lnTo>
                  <a:cubicBezTo>
                    <a:pt x="90692" y="276735"/>
                    <a:pt x="82089" y="285389"/>
                    <a:pt x="71693" y="285389"/>
                  </a:cubicBezTo>
                  <a:cubicBezTo>
                    <a:pt x="65599" y="285389"/>
                    <a:pt x="60222" y="282505"/>
                    <a:pt x="56638" y="278177"/>
                  </a:cubicBezTo>
                  <a:cubicBezTo>
                    <a:pt x="53411" y="282505"/>
                    <a:pt x="48034" y="285389"/>
                    <a:pt x="42299" y="285389"/>
                  </a:cubicBezTo>
                  <a:cubicBezTo>
                    <a:pt x="31903" y="285389"/>
                    <a:pt x="22942" y="276735"/>
                    <a:pt x="22942" y="266277"/>
                  </a:cubicBezTo>
                  <a:lnTo>
                    <a:pt x="22942" y="179010"/>
                  </a:lnTo>
                  <a:cubicBezTo>
                    <a:pt x="21149" y="180092"/>
                    <a:pt x="18640" y="180813"/>
                    <a:pt x="15772" y="180813"/>
                  </a:cubicBezTo>
                  <a:cubicBezTo>
                    <a:pt x="7169" y="180813"/>
                    <a:pt x="0" y="173601"/>
                    <a:pt x="0" y="164586"/>
                  </a:cubicBezTo>
                  <a:lnTo>
                    <a:pt x="0" y="87056"/>
                  </a:lnTo>
                  <a:cubicBezTo>
                    <a:pt x="0" y="71910"/>
                    <a:pt x="12188" y="59649"/>
                    <a:pt x="27243" y="59649"/>
                  </a:cubicBezTo>
                  <a:lnTo>
                    <a:pt x="76353" y="59649"/>
                  </a:lnTo>
                  <a:cubicBezTo>
                    <a:pt x="81730" y="59649"/>
                    <a:pt x="86390" y="57486"/>
                    <a:pt x="90334" y="53880"/>
                  </a:cubicBezTo>
                  <a:lnTo>
                    <a:pt x="127973" y="15655"/>
                  </a:lnTo>
                  <a:cubicBezTo>
                    <a:pt x="131020" y="12590"/>
                    <a:pt x="135143" y="11058"/>
                    <a:pt x="139265" y="11058"/>
                  </a:cubicBezTo>
                  <a:close/>
                  <a:moveTo>
                    <a:pt x="57587" y="8559"/>
                  </a:moveTo>
                  <a:cubicBezTo>
                    <a:pt x="49028" y="8559"/>
                    <a:pt x="41896" y="15691"/>
                    <a:pt x="41896" y="24250"/>
                  </a:cubicBezTo>
                  <a:cubicBezTo>
                    <a:pt x="41896" y="33165"/>
                    <a:pt x="49028" y="39941"/>
                    <a:pt x="57587" y="39941"/>
                  </a:cubicBezTo>
                  <a:cubicBezTo>
                    <a:pt x="66502" y="39941"/>
                    <a:pt x="73634" y="33165"/>
                    <a:pt x="73634" y="24250"/>
                  </a:cubicBezTo>
                  <a:cubicBezTo>
                    <a:pt x="73634" y="15691"/>
                    <a:pt x="66502" y="8559"/>
                    <a:pt x="57587" y="8559"/>
                  </a:cubicBezTo>
                  <a:close/>
                  <a:moveTo>
                    <a:pt x="57587" y="0"/>
                  </a:moveTo>
                  <a:cubicBezTo>
                    <a:pt x="71495" y="0"/>
                    <a:pt x="82193" y="10698"/>
                    <a:pt x="82193" y="24250"/>
                  </a:cubicBezTo>
                  <a:cubicBezTo>
                    <a:pt x="82193" y="37801"/>
                    <a:pt x="71495" y="48856"/>
                    <a:pt x="57587" y="48856"/>
                  </a:cubicBezTo>
                  <a:cubicBezTo>
                    <a:pt x="44392" y="48856"/>
                    <a:pt x="33337" y="37801"/>
                    <a:pt x="33337" y="24250"/>
                  </a:cubicBezTo>
                  <a:cubicBezTo>
                    <a:pt x="33337" y="10698"/>
                    <a:pt x="44392" y="0"/>
                    <a:pt x="57587" y="0"/>
                  </a:cubicBezTo>
                  <a:close/>
                </a:path>
              </a:pathLst>
            </a:custGeom>
            <a:solidFill>
              <a:schemeClr val="bg1"/>
            </a:solidFill>
            <a:ln>
              <a:noFill/>
            </a:ln>
            <a:effectLst/>
          </p:spPr>
          <p:txBody>
            <a:bodyPr anchor="ctr"/>
            <a:lstStyle/>
            <a:p>
              <a:endParaRPr lang="en-US" sz="1000" dirty="0"/>
            </a:p>
          </p:txBody>
        </p:sp>
        <p:sp>
          <p:nvSpPr>
            <p:cNvPr id="40" name="Freeform 951">
              <a:extLst>
                <a:ext uri="{FF2B5EF4-FFF2-40B4-BE49-F238E27FC236}">
                  <a16:creationId xmlns:a16="http://schemas.microsoft.com/office/drawing/2014/main" id="{745AEAE1-5682-4D92-A213-0B58F7BC34BE}"/>
                </a:ext>
              </a:extLst>
            </p:cNvPr>
            <p:cNvSpPr>
              <a:spLocks noChangeAspect="1" noChangeArrowheads="1"/>
            </p:cNvSpPr>
            <p:nvPr/>
          </p:nvSpPr>
          <p:spPr bwMode="auto">
            <a:xfrm>
              <a:off x="7912807" y="4214757"/>
              <a:ext cx="312048" cy="315889"/>
            </a:xfrm>
            <a:custGeom>
              <a:avLst/>
              <a:gdLst>
                <a:gd name="T0" fmla="*/ 25214957 w 283807"/>
                <a:gd name="T1" fmla="*/ 24187343 h 286528"/>
                <a:gd name="T2" fmla="*/ 16425571 w 283807"/>
                <a:gd name="T3" fmla="*/ 34667771 h 286528"/>
                <a:gd name="T4" fmla="*/ 8670166 w 283807"/>
                <a:gd name="T5" fmla="*/ 23116920 h 286528"/>
                <a:gd name="T6" fmla="*/ 33562537 w 283807"/>
                <a:gd name="T7" fmla="*/ 35443683 h 286528"/>
                <a:gd name="T8" fmla="*/ 29925473 w 283807"/>
                <a:gd name="T9" fmla="*/ 34860515 h 286528"/>
                <a:gd name="T10" fmla="*/ 28342189 w 283807"/>
                <a:gd name="T11" fmla="*/ 31721075 h 286528"/>
                <a:gd name="T12" fmla="*/ 33049084 w 283807"/>
                <a:gd name="T13" fmla="*/ 23065814 h 286528"/>
                <a:gd name="T14" fmla="*/ 1033997 w 283807"/>
                <a:gd name="T15" fmla="*/ 30644613 h 286528"/>
                <a:gd name="T16" fmla="*/ 5213128 w 283807"/>
                <a:gd name="T17" fmla="*/ 31721075 h 286528"/>
                <a:gd name="T18" fmla="*/ 4179065 w 283807"/>
                <a:gd name="T19" fmla="*/ 31721075 h 286528"/>
                <a:gd name="T20" fmla="*/ 0 w 283807"/>
                <a:gd name="T21" fmla="*/ 34860515 h 286528"/>
                <a:gd name="T22" fmla="*/ 3620378 w 283807"/>
                <a:gd name="T23" fmla="*/ 17342297 h 286528"/>
                <a:gd name="T24" fmla="*/ 8079796 w 283807"/>
                <a:gd name="T25" fmla="*/ 28371166 h 286528"/>
                <a:gd name="T26" fmla="*/ 11543329 w 283807"/>
                <a:gd name="T27" fmla="*/ 34131091 h 286528"/>
                <a:gd name="T28" fmla="*/ 10850451 w 283807"/>
                <a:gd name="T29" fmla="*/ 27299549 h 286528"/>
                <a:gd name="T30" fmla="*/ 5698756 w 283807"/>
                <a:gd name="T31" fmla="*/ 19306763 h 286528"/>
                <a:gd name="T32" fmla="*/ 11283406 w 283807"/>
                <a:gd name="T33" fmla="*/ 20244596 h 286528"/>
                <a:gd name="T34" fmla="*/ 14487337 w 283807"/>
                <a:gd name="T35" fmla="*/ 17878080 h 286528"/>
                <a:gd name="T36" fmla="*/ 5741743 w 283807"/>
                <a:gd name="T37" fmla="*/ 17119079 h 286528"/>
                <a:gd name="T38" fmla="*/ 20216485 w 283807"/>
                <a:gd name="T39" fmla="*/ 18003936 h 286528"/>
                <a:gd name="T40" fmla="*/ 28033862 w 283807"/>
                <a:gd name="T41" fmla="*/ 18890744 h 286528"/>
                <a:gd name="T42" fmla="*/ 26644020 w 283807"/>
                <a:gd name="T43" fmla="*/ 26559472 h 286528"/>
                <a:gd name="T44" fmla="*/ 21649688 w 283807"/>
                <a:gd name="T45" fmla="*/ 33829228 h 286528"/>
                <a:gd name="T46" fmla="*/ 24515947 w 283807"/>
                <a:gd name="T47" fmla="*/ 29618134 h 286528"/>
                <a:gd name="T48" fmla="*/ 31464825 w 283807"/>
                <a:gd name="T49" fmla="*/ 18447301 h 286528"/>
                <a:gd name="T50" fmla="*/ 24689772 w 283807"/>
                <a:gd name="T51" fmla="*/ 18757748 h 286528"/>
                <a:gd name="T52" fmla="*/ 23734444 w 283807"/>
                <a:gd name="T53" fmla="*/ 17693657 h 286528"/>
                <a:gd name="T54" fmla="*/ 30726446 w 283807"/>
                <a:gd name="T55" fmla="*/ 16408328 h 286528"/>
                <a:gd name="T56" fmla="*/ 26123018 w 283807"/>
                <a:gd name="T57" fmla="*/ 29485060 h 286528"/>
                <a:gd name="T58" fmla="*/ 22344535 w 283807"/>
                <a:gd name="T59" fmla="*/ 35247843 h 286528"/>
                <a:gd name="T60" fmla="*/ 24342367 w 283807"/>
                <a:gd name="T61" fmla="*/ 25584174 h 286528"/>
                <a:gd name="T62" fmla="*/ 24602887 w 283807"/>
                <a:gd name="T63" fmla="*/ 21461607 h 286528"/>
                <a:gd name="T64" fmla="*/ 19260944 w 283807"/>
                <a:gd name="T65" fmla="*/ 16497002 h 286528"/>
                <a:gd name="T66" fmla="*/ 10547446 w 283807"/>
                <a:gd name="T67" fmla="*/ 17878080 h 286528"/>
                <a:gd name="T68" fmla="*/ 16132592 w 283807"/>
                <a:gd name="T69" fmla="*/ 19217512 h 286528"/>
                <a:gd name="T70" fmla="*/ 6737582 w 283807"/>
                <a:gd name="T71" fmla="*/ 20021402 h 286528"/>
                <a:gd name="T72" fmla="*/ 11846330 w 283807"/>
                <a:gd name="T73" fmla="*/ 26942228 h 286528"/>
                <a:gd name="T74" fmla="*/ 11543329 w 283807"/>
                <a:gd name="T75" fmla="*/ 35247500 h 286528"/>
                <a:gd name="T76" fmla="*/ 5005776 w 283807"/>
                <a:gd name="T77" fmla="*/ 29532154 h 286528"/>
                <a:gd name="T78" fmla="*/ 5612091 w 283807"/>
                <a:gd name="T79" fmla="*/ 16091842 h 286528"/>
                <a:gd name="T80" fmla="*/ 28559754 w 283807"/>
                <a:gd name="T81" fmla="*/ 14084992 h 286528"/>
                <a:gd name="T82" fmla="*/ 29639562 w 283807"/>
                <a:gd name="T83" fmla="*/ 11170525 h 286528"/>
                <a:gd name="T84" fmla="*/ 4047324 w 283807"/>
                <a:gd name="T85" fmla="*/ 14443982 h 286528"/>
                <a:gd name="T86" fmla="*/ 4436165 w 283807"/>
                <a:gd name="T87" fmla="*/ 11170525 h 286528"/>
                <a:gd name="T88" fmla="*/ 30287218 w 283807"/>
                <a:gd name="T89" fmla="*/ 15520100 h 286528"/>
                <a:gd name="T90" fmla="*/ 28991734 w 283807"/>
                <a:gd name="T91" fmla="*/ 10183825 h 286528"/>
                <a:gd name="T92" fmla="*/ 4436165 w 283807"/>
                <a:gd name="T93" fmla="*/ 15609755 h 286528"/>
                <a:gd name="T94" fmla="*/ 5083730 w 283807"/>
                <a:gd name="T95" fmla="*/ 10183825 h 286528"/>
                <a:gd name="T96" fmla="*/ 17471923 w 283807"/>
                <a:gd name="T97" fmla="*/ 9782457 h 286528"/>
                <a:gd name="T98" fmla="*/ 13896168 w 283807"/>
                <a:gd name="T99" fmla="*/ 6104315 h 286528"/>
                <a:gd name="T100" fmla="*/ 11386227 w 283807"/>
                <a:gd name="T101" fmla="*/ 140827 h 286528"/>
                <a:gd name="T102" fmla="*/ 11907939 w 283807"/>
                <a:gd name="T103" fmla="*/ 1210986 h 286528"/>
                <a:gd name="T104" fmla="*/ 17037672 w 283807"/>
                <a:gd name="T105" fmla="*/ 14317484 h 286528"/>
                <a:gd name="T106" fmla="*/ 22167394 w 283807"/>
                <a:gd name="T107" fmla="*/ 8388216 h 286528"/>
                <a:gd name="T108" fmla="*/ 22645451 w 283807"/>
                <a:gd name="T109" fmla="*/ 12757083 h 286528"/>
                <a:gd name="T110" fmla="*/ 16646431 w 283807"/>
                <a:gd name="T111" fmla="*/ 15431704 h 286528"/>
                <a:gd name="T112" fmla="*/ 10864780 w 283807"/>
                <a:gd name="T113" fmla="*/ 631322 h 2865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3807" h="286528">
                  <a:moveTo>
                    <a:pt x="72210" y="186878"/>
                  </a:moveTo>
                  <a:lnTo>
                    <a:pt x="210007" y="186878"/>
                  </a:lnTo>
                  <a:cubicBezTo>
                    <a:pt x="212160" y="186878"/>
                    <a:pt x="213954" y="188681"/>
                    <a:pt x="213954" y="191204"/>
                  </a:cubicBezTo>
                  <a:cubicBezTo>
                    <a:pt x="213954" y="193368"/>
                    <a:pt x="212160" y="195531"/>
                    <a:pt x="210007" y="195531"/>
                  </a:cubicBezTo>
                  <a:lnTo>
                    <a:pt x="145415" y="195531"/>
                  </a:lnTo>
                  <a:lnTo>
                    <a:pt x="145415" y="280256"/>
                  </a:lnTo>
                  <a:cubicBezTo>
                    <a:pt x="145415" y="282779"/>
                    <a:pt x="143621" y="284943"/>
                    <a:pt x="141109" y="284943"/>
                  </a:cubicBezTo>
                  <a:cubicBezTo>
                    <a:pt x="138597" y="284943"/>
                    <a:pt x="136803" y="282779"/>
                    <a:pt x="136803" y="280256"/>
                  </a:cubicBezTo>
                  <a:lnTo>
                    <a:pt x="136803" y="195531"/>
                  </a:lnTo>
                  <a:lnTo>
                    <a:pt x="72210" y="195531"/>
                  </a:lnTo>
                  <a:cubicBezTo>
                    <a:pt x="70057" y="195531"/>
                    <a:pt x="68263" y="193368"/>
                    <a:pt x="68263" y="191204"/>
                  </a:cubicBezTo>
                  <a:cubicBezTo>
                    <a:pt x="68263" y="188681"/>
                    <a:pt x="70057" y="186878"/>
                    <a:pt x="72210" y="186878"/>
                  </a:cubicBezTo>
                  <a:close/>
                  <a:moveTo>
                    <a:pt x="279530" y="182115"/>
                  </a:moveTo>
                  <a:cubicBezTo>
                    <a:pt x="281669" y="182115"/>
                    <a:pt x="283807" y="184290"/>
                    <a:pt x="283807" y="186466"/>
                  </a:cubicBezTo>
                  <a:lnTo>
                    <a:pt x="283807" y="281814"/>
                  </a:lnTo>
                  <a:cubicBezTo>
                    <a:pt x="283807" y="284352"/>
                    <a:pt x="281669" y="286528"/>
                    <a:pt x="279530" y="286528"/>
                  </a:cubicBezTo>
                  <a:cubicBezTo>
                    <a:pt x="277036" y="286528"/>
                    <a:pt x="275254" y="284352"/>
                    <a:pt x="275254" y="281814"/>
                  </a:cubicBezTo>
                  <a:lnTo>
                    <a:pt x="275254" y="256436"/>
                  </a:lnTo>
                  <a:lnTo>
                    <a:pt x="249238" y="256436"/>
                  </a:lnTo>
                  <a:lnTo>
                    <a:pt x="249238" y="281814"/>
                  </a:lnTo>
                  <a:cubicBezTo>
                    <a:pt x="249238" y="284352"/>
                    <a:pt x="247100" y="286528"/>
                    <a:pt x="244961" y="286528"/>
                  </a:cubicBezTo>
                  <a:cubicBezTo>
                    <a:pt x="242467" y="286528"/>
                    <a:pt x="240685" y="284352"/>
                    <a:pt x="240685" y="281814"/>
                  </a:cubicBezTo>
                  <a:lnTo>
                    <a:pt x="240685" y="256436"/>
                  </a:lnTo>
                  <a:lnTo>
                    <a:pt x="236052" y="256436"/>
                  </a:lnTo>
                  <a:cubicBezTo>
                    <a:pt x="233914" y="256436"/>
                    <a:pt x="231775" y="254261"/>
                    <a:pt x="231775" y="251723"/>
                  </a:cubicBezTo>
                  <a:cubicBezTo>
                    <a:pt x="231775" y="249548"/>
                    <a:pt x="233914" y="247735"/>
                    <a:pt x="236052" y="247735"/>
                  </a:cubicBezTo>
                  <a:lnTo>
                    <a:pt x="275254" y="247735"/>
                  </a:lnTo>
                  <a:lnTo>
                    <a:pt x="275254" y="186466"/>
                  </a:lnTo>
                  <a:cubicBezTo>
                    <a:pt x="275254" y="184290"/>
                    <a:pt x="277036" y="182115"/>
                    <a:pt x="279530" y="182115"/>
                  </a:cubicBezTo>
                  <a:close/>
                  <a:moveTo>
                    <a:pt x="4306" y="182115"/>
                  </a:moveTo>
                  <a:cubicBezTo>
                    <a:pt x="6817" y="182115"/>
                    <a:pt x="8611" y="184290"/>
                    <a:pt x="8611" y="186466"/>
                  </a:cubicBezTo>
                  <a:lnTo>
                    <a:pt x="8611" y="247735"/>
                  </a:lnTo>
                  <a:lnTo>
                    <a:pt x="48082" y="247735"/>
                  </a:lnTo>
                  <a:cubicBezTo>
                    <a:pt x="50235" y="247735"/>
                    <a:pt x="52029" y="249548"/>
                    <a:pt x="52029" y="251723"/>
                  </a:cubicBezTo>
                  <a:cubicBezTo>
                    <a:pt x="52029" y="254261"/>
                    <a:pt x="50235" y="256436"/>
                    <a:pt x="48082" y="256436"/>
                  </a:cubicBezTo>
                  <a:lnTo>
                    <a:pt x="43417" y="256436"/>
                  </a:lnTo>
                  <a:lnTo>
                    <a:pt x="43417" y="281814"/>
                  </a:lnTo>
                  <a:cubicBezTo>
                    <a:pt x="43417" y="284352"/>
                    <a:pt x="41623" y="286528"/>
                    <a:pt x="39111" y="286528"/>
                  </a:cubicBezTo>
                  <a:cubicBezTo>
                    <a:pt x="36958" y="286528"/>
                    <a:pt x="34805" y="284352"/>
                    <a:pt x="34805" y="281814"/>
                  </a:cubicBezTo>
                  <a:lnTo>
                    <a:pt x="34805" y="256436"/>
                  </a:lnTo>
                  <a:lnTo>
                    <a:pt x="8611" y="256436"/>
                  </a:lnTo>
                  <a:lnTo>
                    <a:pt x="8611" y="281814"/>
                  </a:lnTo>
                  <a:cubicBezTo>
                    <a:pt x="8611" y="284352"/>
                    <a:pt x="6817" y="286528"/>
                    <a:pt x="4306" y="286528"/>
                  </a:cubicBezTo>
                  <a:cubicBezTo>
                    <a:pt x="1794" y="286528"/>
                    <a:pt x="0" y="284352"/>
                    <a:pt x="0" y="281814"/>
                  </a:cubicBezTo>
                  <a:lnTo>
                    <a:pt x="0" y="186466"/>
                  </a:lnTo>
                  <a:cubicBezTo>
                    <a:pt x="0" y="184290"/>
                    <a:pt x="1794" y="182115"/>
                    <a:pt x="4306" y="182115"/>
                  </a:cubicBezTo>
                  <a:close/>
                  <a:moveTo>
                    <a:pt x="47822" y="138391"/>
                  </a:moveTo>
                  <a:lnTo>
                    <a:pt x="30153" y="140196"/>
                  </a:lnTo>
                  <a:cubicBezTo>
                    <a:pt x="26187" y="140557"/>
                    <a:pt x="22942" y="144167"/>
                    <a:pt x="23302" y="148137"/>
                  </a:cubicBezTo>
                  <a:lnTo>
                    <a:pt x="25826" y="214915"/>
                  </a:lnTo>
                  <a:cubicBezTo>
                    <a:pt x="26187" y="223578"/>
                    <a:pt x="33038" y="230437"/>
                    <a:pt x="41331" y="229715"/>
                  </a:cubicBezTo>
                  <a:lnTo>
                    <a:pt x="67293" y="229354"/>
                  </a:lnTo>
                  <a:lnTo>
                    <a:pt x="67654" y="229354"/>
                  </a:lnTo>
                  <a:cubicBezTo>
                    <a:pt x="73784" y="229354"/>
                    <a:pt x="79192" y="233324"/>
                    <a:pt x="80995" y="239100"/>
                  </a:cubicBezTo>
                  <a:lnTo>
                    <a:pt x="90010" y="271226"/>
                  </a:lnTo>
                  <a:cubicBezTo>
                    <a:pt x="90731" y="274113"/>
                    <a:pt x="93255" y="275918"/>
                    <a:pt x="96140" y="275918"/>
                  </a:cubicBezTo>
                  <a:lnTo>
                    <a:pt x="99024" y="275918"/>
                  </a:lnTo>
                  <a:cubicBezTo>
                    <a:pt x="101548" y="275918"/>
                    <a:pt x="103351" y="275196"/>
                    <a:pt x="104794" y="273391"/>
                  </a:cubicBezTo>
                  <a:cubicBezTo>
                    <a:pt x="106236" y="271586"/>
                    <a:pt x="106597" y="269060"/>
                    <a:pt x="105875" y="266894"/>
                  </a:cubicBezTo>
                  <a:lnTo>
                    <a:pt x="90370" y="220691"/>
                  </a:lnTo>
                  <a:cubicBezTo>
                    <a:pt x="89289" y="217081"/>
                    <a:pt x="86043" y="214915"/>
                    <a:pt x="82438" y="214915"/>
                  </a:cubicBezTo>
                  <a:lnTo>
                    <a:pt x="62966" y="214193"/>
                  </a:lnTo>
                  <a:cubicBezTo>
                    <a:pt x="55033" y="214193"/>
                    <a:pt x="48182" y="207696"/>
                    <a:pt x="48182" y="199394"/>
                  </a:cubicBezTo>
                  <a:lnTo>
                    <a:pt x="47461" y="156078"/>
                  </a:lnTo>
                  <a:cubicBezTo>
                    <a:pt x="47461" y="154635"/>
                    <a:pt x="48182" y="153552"/>
                    <a:pt x="49264" y="152469"/>
                  </a:cubicBezTo>
                  <a:cubicBezTo>
                    <a:pt x="50346" y="151747"/>
                    <a:pt x="51788" y="151386"/>
                    <a:pt x="53231" y="151747"/>
                  </a:cubicBezTo>
                  <a:lnTo>
                    <a:pt x="90010" y="163659"/>
                  </a:lnTo>
                  <a:cubicBezTo>
                    <a:pt x="91452" y="164020"/>
                    <a:pt x="92534" y="164020"/>
                    <a:pt x="93976" y="163659"/>
                  </a:cubicBezTo>
                  <a:lnTo>
                    <a:pt x="123544" y="154274"/>
                  </a:lnTo>
                  <a:cubicBezTo>
                    <a:pt x="124987" y="153913"/>
                    <a:pt x="126068" y="152830"/>
                    <a:pt x="126790" y="151747"/>
                  </a:cubicBezTo>
                  <a:cubicBezTo>
                    <a:pt x="127150" y="150664"/>
                    <a:pt x="127150" y="149220"/>
                    <a:pt x="126790" y="147776"/>
                  </a:cubicBezTo>
                  <a:cubicBezTo>
                    <a:pt x="125708" y="145249"/>
                    <a:pt x="123184" y="144167"/>
                    <a:pt x="120660" y="144528"/>
                  </a:cubicBezTo>
                  <a:lnTo>
                    <a:pt x="93616" y="153191"/>
                  </a:lnTo>
                  <a:cubicBezTo>
                    <a:pt x="90731" y="154274"/>
                    <a:pt x="87486" y="153913"/>
                    <a:pt x="84601" y="152830"/>
                  </a:cubicBezTo>
                  <a:lnTo>
                    <a:pt x="53591" y="139474"/>
                  </a:lnTo>
                  <a:cubicBezTo>
                    <a:pt x="51788" y="138752"/>
                    <a:pt x="49625" y="138391"/>
                    <a:pt x="47822" y="138391"/>
                  </a:cubicBezTo>
                  <a:close/>
                  <a:moveTo>
                    <a:pt x="173802" y="137304"/>
                  </a:moveTo>
                  <a:cubicBezTo>
                    <a:pt x="171632" y="136229"/>
                    <a:pt x="168738" y="136587"/>
                    <a:pt x="167291" y="138737"/>
                  </a:cubicBezTo>
                  <a:cubicBezTo>
                    <a:pt x="166206" y="139812"/>
                    <a:pt x="165844" y="140887"/>
                    <a:pt x="166206" y="142321"/>
                  </a:cubicBezTo>
                  <a:cubicBezTo>
                    <a:pt x="166206" y="143754"/>
                    <a:pt x="166929" y="145187"/>
                    <a:pt x="168376" y="145546"/>
                  </a:cubicBezTo>
                  <a:lnTo>
                    <a:pt x="196951" y="165255"/>
                  </a:lnTo>
                  <a:cubicBezTo>
                    <a:pt x="198036" y="166330"/>
                    <a:pt x="199845" y="166330"/>
                    <a:pt x="201292" y="165613"/>
                  </a:cubicBezTo>
                  <a:lnTo>
                    <a:pt x="231675" y="153071"/>
                  </a:lnTo>
                  <a:cubicBezTo>
                    <a:pt x="232399" y="152713"/>
                    <a:pt x="232760" y="152713"/>
                    <a:pt x="233484" y="152713"/>
                  </a:cubicBezTo>
                  <a:cubicBezTo>
                    <a:pt x="234207" y="152713"/>
                    <a:pt x="234931" y="152713"/>
                    <a:pt x="236016" y="153071"/>
                  </a:cubicBezTo>
                  <a:cubicBezTo>
                    <a:pt x="237101" y="154146"/>
                    <a:pt x="237824" y="155580"/>
                    <a:pt x="237824" y="157013"/>
                  </a:cubicBezTo>
                  <a:lnTo>
                    <a:pt x="237101" y="200015"/>
                  </a:lnTo>
                  <a:cubicBezTo>
                    <a:pt x="237101" y="208257"/>
                    <a:pt x="230228" y="214708"/>
                    <a:pt x="221909" y="214708"/>
                  </a:cubicBezTo>
                  <a:lnTo>
                    <a:pt x="202739" y="215424"/>
                  </a:lnTo>
                  <a:cubicBezTo>
                    <a:pt x="199121" y="215424"/>
                    <a:pt x="195866" y="217575"/>
                    <a:pt x="194781" y="221158"/>
                  </a:cubicBezTo>
                  <a:lnTo>
                    <a:pt x="179227" y="267027"/>
                  </a:lnTo>
                  <a:cubicBezTo>
                    <a:pt x="178504" y="269177"/>
                    <a:pt x="178866" y="271686"/>
                    <a:pt x="180313" y="273477"/>
                  </a:cubicBezTo>
                  <a:cubicBezTo>
                    <a:pt x="181398" y="275269"/>
                    <a:pt x="183568" y="275986"/>
                    <a:pt x="186100" y="275986"/>
                  </a:cubicBezTo>
                  <a:lnTo>
                    <a:pt x="188632" y="275986"/>
                  </a:lnTo>
                  <a:cubicBezTo>
                    <a:pt x="191526" y="275986"/>
                    <a:pt x="194058" y="274194"/>
                    <a:pt x="195143" y="271327"/>
                  </a:cubicBezTo>
                  <a:lnTo>
                    <a:pt x="204185" y="239434"/>
                  </a:lnTo>
                  <a:cubicBezTo>
                    <a:pt x="205994" y="233700"/>
                    <a:pt x="211420" y="229758"/>
                    <a:pt x="217930" y="229758"/>
                  </a:cubicBezTo>
                  <a:lnTo>
                    <a:pt x="243612" y="230117"/>
                  </a:lnTo>
                  <a:cubicBezTo>
                    <a:pt x="252293" y="230834"/>
                    <a:pt x="259165" y="224025"/>
                    <a:pt x="259527" y="215424"/>
                  </a:cubicBezTo>
                  <a:lnTo>
                    <a:pt x="262059" y="149129"/>
                  </a:lnTo>
                  <a:cubicBezTo>
                    <a:pt x="262059" y="145187"/>
                    <a:pt x="259165" y="141604"/>
                    <a:pt x="255186" y="141246"/>
                  </a:cubicBezTo>
                  <a:lnTo>
                    <a:pt x="237463" y="139454"/>
                  </a:lnTo>
                  <a:cubicBezTo>
                    <a:pt x="235292" y="139454"/>
                    <a:pt x="233484" y="139812"/>
                    <a:pt x="231675" y="140529"/>
                  </a:cubicBezTo>
                  <a:lnTo>
                    <a:pt x="205632" y="151638"/>
                  </a:lnTo>
                  <a:cubicBezTo>
                    <a:pt x="201292" y="153071"/>
                    <a:pt x="196590" y="152713"/>
                    <a:pt x="192611" y="150204"/>
                  </a:cubicBezTo>
                  <a:lnTo>
                    <a:pt x="173802" y="137304"/>
                  </a:lnTo>
                  <a:close/>
                  <a:moveTo>
                    <a:pt x="178866" y="130137"/>
                  </a:moveTo>
                  <a:lnTo>
                    <a:pt x="197675" y="143037"/>
                  </a:lnTo>
                  <a:cubicBezTo>
                    <a:pt x="198760" y="144112"/>
                    <a:pt x="200568" y="144112"/>
                    <a:pt x="202377" y="143754"/>
                  </a:cubicBezTo>
                  <a:lnTo>
                    <a:pt x="228058" y="132645"/>
                  </a:lnTo>
                  <a:cubicBezTo>
                    <a:pt x="231314" y="131212"/>
                    <a:pt x="234931" y="130853"/>
                    <a:pt x="238548" y="131212"/>
                  </a:cubicBezTo>
                  <a:lnTo>
                    <a:pt x="255910" y="132645"/>
                  </a:lnTo>
                  <a:cubicBezTo>
                    <a:pt x="264591" y="133362"/>
                    <a:pt x="271102" y="140887"/>
                    <a:pt x="270740" y="149129"/>
                  </a:cubicBezTo>
                  <a:lnTo>
                    <a:pt x="268208" y="215783"/>
                  </a:lnTo>
                  <a:cubicBezTo>
                    <a:pt x="267846" y="228683"/>
                    <a:pt x="256633" y="239434"/>
                    <a:pt x="243612" y="239076"/>
                  </a:cubicBezTo>
                  <a:lnTo>
                    <a:pt x="217569" y="238359"/>
                  </a:lnTo>
                  <a:cubicBezTo>
                    <a:pt x="215037" y="238359"/>
                    <a:pt x="213228" y="239792"/>
                    <a:pt x="212505" y="241942"/>
                  </a:cubicBezTo>
                  <a:lnTo>
                    <a:pt x="203462" y="273836"/>
                  </a:lnTo>
                  <a:cubicBezTo>
                    <a:pt x="201653" y="280286"/>
                    <a:pt x="195504" y="284945"/>
                    <a:pt x="188632" y="284945"/>
                  </a:cubicBezTo>
                  <a:lnTo>
                    <a:pt x="186100" y="284945"/>
                  </a:lnTo>
                  <a:cubicBezTo>
                    <a:pt x="180674" y="284945"/>
                    <a:pt x="176334" y="282436"/>
                    <a:pt x="173078" y="278136"/>
                  </a:cubicBezTo>
                  <a:cubicBezTo>
                    <a:pt x="170185" y="274194"/>
                    <a:pt x="169461" y="269177"/>
                    <a:pt x="171270" y="264519"/>
                  </a:cubicBezTo>
                  <a:lnTo>
                    <a:pt x="186462" y="218291"/>
                  </a:lnTo>
                  <a:cubicBezTo>
                    <a:pt x="188632" y="211483"/>
                    <a:pt x="195143" y="206824"/>
                    <a:pt x="202739" y="206824"/>
                  </a:cubicBezTo>
                  <a:lnTo>
                    <a:pt x="221909" y="206466"/>
                  </a:lnTo>
                  <a:cubicBezTo>
                    <a:pt x="225526" y="206107"/>
                    <a:pt x="228420" y="203599"/>
                    <a:pt x="228420" y="200015"/>
                  </a:cubicBezTo>
                  <a:lnTo>
                    <a:pt x="228782" y="163463"/>
                  </a:lnTo>
                  <a:lnTo>
                    <a:pt x="204909" y="173497"/>
                  </a:lnTo>
                  <a:cubicBezTo>
                    <a:pt x="200568" y="175289"/>
                    <a:pt x="195866" y="174931"/>
                    <a:pt x="191887" y="172422"/>
                  </a:cubicBezTo>
                  <a:lnTo>
                    <a:pt x="163312" y="152713"/>
                  </a:lnTo>
                  <a:cubicBezTo>
                    <a:pt x="160419" y="150921"/>
                    <a:pt x="158248" y="147337"/>
                    <a:pt x="157525" y="143754"/>
                  </a:cubicBezTo>
                  <a:cubicBezTo>
                    <a:pt x="157163" y="140170"/>
                    <a:pt x="158248" y="136587"/>
                    <a:pt x="160419" y="133362"/>
                  </a:cubicBezTo>
                  <a:cubicBezTo>
                    <a:pt x="164759" y="127628"/>
                    <a:pt x="172717" y="126553"/>
                    <a:pt x="178866" y="130137"/>
                  </a:cubicBezTo>
                  <a:close/>
                  <a:moveTo>
                    <a:pt x="46740" y="130089"/>
                  </a:moveTo>
                  <a:cubicBezTo>
                    <a:pt x="50346" y="129728"/>
                    <a:pt x="53591" y="130089"/>
                    <a:pt x="56836" y="131533"/>
                  </a:cubicBezTo>
                  <a:lnTo>
                    <a:pt x="87846" y="144528"/>
                  </a:lnTo>
                  <a:cubicBezTo>
                    <a:pt x="88928" y="144889"/>
                    <a:pt x="90010" y="145249"/>
                    <a:pt x="91452" y="144889"/>
                  </a:cubicBezTo>
                  <a:lnTo>
                    <a:pt x="118136" y="136225"/>
                  </a:lnTo>
                  <a:cubicBezTo>
                    <a:pt x="124987" y="134421"/>
                    <a:pt x="132198" y="138030"/>
                    <a:pt x="135083" y="144528"/>
                  </a:cubicBezTo>
                  <a:cubicBezTo>
                    <a:pt x="136165" y="148137"/>
                    <a:pt x="135804" y="152108"/>
                    <a:pt x="134362" y="155356"/>
                  </a:cubicBezTo>
                  <a:cubicBezTo>
                    <a:pt x="132919" y="158966"/>
                    <a:pt x="129674" y="161493"/>
                    <a:pt x="126068" y="162576"/>
                  </a:cubicBezTo>
                  <a:lnTo>
                    <a:pt x="96861" y="171961"/>
                  </a:lnTo>
                  <a:cubicBezTo>
                    <a:pt x="93616" y="172683"/>
                    <a:pt x="90370" y="172683"/>
                    <a:pt x="87486" y="171961"/>
                  </a:cubicBezTo>
                  <a:lnTo>
                    <a:pt x="56115" y="161854"/>
                  </a:lnTo>
                  <a:lnTo>
                    <a:pt x="56836" y="199394"/>
                  </a:lnTo>
                  <a:cubicBezTo>
                    <a:pt x="56836" y="203004"/>
                    <a:pt x="59721" y="205530"/>
                    <a:pt x="63327" y="205891"/>
                  </a:cubicBezTo>
                  <a:lnTo>
                    <a:pt x="82438" y="206252"/>
                  </a:lnTo>
                  <a:cubicBezTo>
                    <a:pt x="89649" y="206252"/>
                    <a:pt x="96140" y="210945"/>
                    <a:pt x="98664" y="217803"/>
                  </a:cubicBezTo>
                  <a:lnTo>
                    <a:pt x="113808" y="264367"/>
                  </a:lnTo>
                  <a:cubicBezTo>
                    <a:pt x="115612" y="269060"/>
                    <a:pt x="114890" y="274113"/>
                    <a:pt x="111645" y="278084"/>
                  </a:cubicBezTo>
                  <a:cubicBezTo>
                    <a:pt x="108760" y="282415"/>
                    <a:pt x="104072" y="284942"/>
                    <a:pt x="99024" y="284942"/>
                  </a:cubicBezTo>
                  <a:lnTo>
                    <a:pt x="96140" y="284942"/>
                  </a:lnTo>
                  <a:cubicBezTo>
                    <a:pt x="89649" y="284942"/>
                    <a:pt x="83519" y="280250"/>
                    <a:pt x="81716" y="273752"/>
                  </a:cubicBezTo>
                  <a:lnTo>
                    <a:pt x="72702" y="241627"/>
                  </a:lnTo>
                  <a:cubicBezTo>
                    <a:pt x="71981" y="239461"/>
                    <a:pt x="70178" y="238017"/>
                    <a:pt x="67654" y="238017"/>
                  </a:cubicBezTo>
                  <a:lnTo>
                    <a:pt x="41692" y="238739"/>
                  </a:lnTo>
                  <a:cubicBezTo>
                    <a:pt x="28711" y="239100"/>
                    <a:pt x="17533" y="228271"/>
                    <a:pt x="17172" y="215276"/>
                  </a:cubicBezTo>
                  <a:lnTo>
                    <a:pt x="14648" y="148137"/>
                  </a:lnTo>
                  <a:cubicBezTo>
                    <a:pt x="14288" y="139835"/>
                    <a:pt x="20778" y="132255"/>
                    <a:pt x="29432" y="131533"/>
                  </a:cubicBezTo>
                  <a:lnTo>
                    <a:pt x="46740" y="130089"/>
                  </a:lnTo>
                  <a:close/>
                  <a:moveTo>
                    <a:pt x="246857" y="90303"/>
                  </a:moveTo>
                  <a:cubicBezTo>
                    <a:pt x="245418" y="90303"/>
                    <a:pt x="244699" y="90303"/>
                    <a:pt x="243260" y="91028"/>
                  </a:cubicBezTo>
                  <a:cubicBezTo>
                    <a:pt x="238225" y="92115"/>
                    <a:pt x="234269" y="96828"/>
                    <a:pt x="233549" y="101903"/>
                  </a:cubicBezTo>
                  <a:cubicBezTo>
                    <a:pt x="232830" y="106253"/>
                    <a:pt x="234269" y="110965"/>
                    <a:pt x="237865" y="113865"/>
                  </a:cubicBezTo>
                  <a:cubicBezTo>
                    <a:pt x="241102" y="116765"/>
                    <a:pt x="245418" y="118215"/>
                    <a:pt x="250094" y="116765"/>
                  </a:cubicBezTo>
                  <a:cubicBezTo>
                    <a:pt x="255129" y="115678"/>
                    <a:pt x="259085" y="111328"/>
                    <a:pt x="259805" y="105890"/>
                  </a:cubicBezTo>
                  <a:cubicBezTo>
                    <a:pt x="260524" y="101178"/>
                    <a:pt x="259085" y="96828"/>
                    <a:pt x="255489" y="93928"/>
                  </a:cubicBezTo>
                  <a:cubicBezTo>
                    <a:pt x="253331" y="91390"/>
                    <a:pt x="250094" y="90303"/>
                    <a:pt x="246857" y="90303"/>
                  </a:cubicBezTo>
                  <a:close/>
                  <a:moveTo>
                    <a:pt x="36947" y="90303"/>
                  </a:moveTo>
                  <a:cubicBezTo>
                    <a:pt x="33710" y="90303"/>
                    <a:pt x="30473" y="91390"/>
                    <a:pt x="28315" y="93928"/>
                  </a:cubicBezTo>
                  <a:cubicBezTo>
                    <a:pt x="24718" y="96828"/>
                    <a:pt x="22920" y="101178"/>
                    <a:pt x="23639" y="105890"/>
                  </a:cubicBezTo>
                  <a:cubicBezTo>
                    <a:pt x="24718" y="111328"/>
                    <a:pt x="28674" y="115678"/>
                    <a:pt x="33710" y="116765"/>
                  </a:cubicBezTo>
                  <a:cubicBezTo>
                    <a:pt x="38026" y="118215"/>
                    <a:pt x="42701" y="116765"/>
                    <a:pt x="45938" y="113865"/>
                  </a:cubicBezTo>
                  <a:cubicBezTo>
                    <a:pt x="49175" y="110965"/>
                    <a:pt x="50973" y="106253"/>
                    <a:pt x="50254" y="101903"/>
                  </a:cubicBezTo>
                  <a:cubicBezTo>
                    <a:pt x="49535" y="96828"/>
                    <a:pt x="45579" y="92115"/>
                    <a:pt x="40543" y="91028"/>
                  </a:cubicBezTo>
                  <a:cubicBezTo>
                    <a:pt x="39105" y="90303"/>
                    <a:pt x="38026" y="90303"/>
                    <a:pt x="36947" y="90303"/>
                  </a:cubicBezTo>
                  <a:close/>
                  <a:moveTo>
                    <a:pt x="241462" y="82328"/>
                  </a:moveTo>
                  <a:cubicBezTo>
                    <a:pt x="248655" y="80515"/>
                    <a:pt x="255848" y="82690"/>
                    <a:pt x="261603" y="87403"/>
                  </a:cubicBezTo>
                  <a:cubicBezTo>
                    <a:pt x="266638" y="92478"/>
                    <a:pt x="269516" y="99728"/>
                    <a:pt x="268437" y="106978"/>
                  </a:cubicBezTo>
                  <a:cubicBezTo>
                    <a:pt x="266998" y="116040"/>
                    <a:pt x="260524" y="123291"/>
                    <a:pt x="252252" y="125466"/>
                  </a:cubicBezTo>
                  <a:cubicBezTo>
                    <a:pt x="250453" y="125828"/>
                    <a:pt x="248655" y="126191"/>
                    <a:pt x="246857" y="126191"/>
                  </a:cubicBezTo>
                  <a:cubicBezTo>
                    <a:pt x="241462" y="126191"/>
                    <a:pt x="236067" y="124016"/>
                    <a:pt x="231751" y="120390"/>
                  </a:cubicBezTo>
                  <a:cubicBezTo>
                    <a:pt x="226716" y="115315"/>
                    <a:pt x="223838" y="108065"/>
                    <a:pt x="224917" y="100815"/>
                  </a:cubicBezTo>
                  <a:cubicBezTo>
                    <a:pt x="226356" y="92115"/>
                    <a:pt x="232830" y="84503"/>
                    <a:pt x="241462" y="82328"/>
                  </a:cubicBezTo>
                  <a:close/>
                  <a:moveTo>
                    <a:pt x="42342" y="82328"/>
                  </a:moveTo>
                  <a:cubicBezTo>
                    <a:pt x="50973" y="84503"/>
                    <a:pt x="57447" y="92115"/>
                    <a:pt x="58886" y="100815"/>
                  </a:cubicBezTo>
                  <a:cubicBezTo>
                    <a:pt x="59965" y="108065"/>
                    <a:pt x="57088" y="115315"/>
                    <a:pt x="51693" y="120390"/>
                  </a:cubicBezTo>
                  <a:cubicBezTo>
                    <a:pt x="47737" y="124016"/>
                    <a:pt x="42342" y="126191"/>
                    <a:pt x="36947" y="126191"/>
                  </a:cubicBezTo>
                  <a:cubicBezTo>
                    <a:pt x="35148" y="126191"/>
                    <a:pt x="33350" y="125828"/>
                    <a:pt x="31552" y="125466"/>
                  </a:cubicBezTo>
                  <a:cubicBezTo>
                    <a:pt x="22920" y="123291"/>
                    <a:pt x="16446" y="116040"/>
                    <a:pt x="15367" y="106978"/>
                  </a:cubicBezTo>
                  <a:cubicBezTo>
                    <a:pt x="14288" y="99728"/>
                    <a:pt x="16805" y="92478"/>
                    <a:pt x="22200" y="87403"/>
                  </a:cubicBezTo>
                  <a:cubicBezTo>
                    <a:pt x="27595" y="82690"/>
                    <a:pt x="35148" y="80515"/>
                    <a:pt x="42342" y="82328"/>
                  </a:cubicBezTo>
                  <a:close/>
                  <a:moveTo>
                    <a:pt x="210822" y="1344"/>
                  </a:moveTo>
                  <a:cubicBezTo>
                    <a:pt x="212617" y="-447"/>
                    <a:pt x="215487" y="-447"/>
                    <a:pt x="216922" y="1344"/>
                  </a:cubicBezTo>
                  <a:cubicBezTo>
                    <a:pt x="218716" y="3135"/>
                    <a:pt x="218716" y="5643"/>
                    <a:pt x="216922" y="7434"/>
                  </a:cubicBezTo>
                  <a:lnTo>
                    <a:pt x="145517" y="79082"/>
                  </a:lnTo>
                  <a:cubicBezTo>
                    <a:pt x="144441" y="79799"/>
                    <a:pt x="143365" y="80157"/>
                    <a:pt x="142288" y="80157"/>
                  </a:cubicBezTo>
                  <a:cubicBezTo>
                    <a:pt x="141212" y="80157"/>
                    <a:pt x="140135" y="79799"/>
                    <a:pt x="139418" y="79082"/>
                  </a:cubicBezTo>
                  <a:lnTo>
                    <a:pt x="115736" y="55797"/>
                  </a:lnTo>
                  <a:cubicBezTo>
                    <a:pt x="114300" y="54005"/>
                    <a:pt x="114300" y="51139"/>
                    <a:pt x="115736" y="49348"/>
                  </a:cubicBezTo>
                  <a:cubicBezTo>
                    <a:pt x="117530" y="47915"/>
                    <a:pt x="120400" y="47915"/>
                    <a:pt x="121835" y="49348"/>
                  </a:cubicBezTo>
                  <a:lnTo>
                    <a:pt x="142288" y="70126"/>
                  </a:lnTo>
                  <a:lnTo>
                    <a:pt x="210822" y="1344"/>
                  </a:lnTo>
                  <a:close/>
                  <a:moveTo>
                    <a:pt x="94832" y="1140"/>
                  </a:moveTo>
                  <a:lnTo>
                    <a:pt x="177383" y="1140"/>
                  </a:lnTo>
                  <a:cubicBezTo>
                    <a:pt x="179555" y="1140"/>
                    <a:pt x="181727" y="2942"/>
                    <a:pt x="181727" y="5104"/>
                  </a:cubicBezTo>
                  <a:cubicBezTo>
                    <a:pt x="181727" y="7627"/>
                    <a:pt x="179555" y="9789"/>
                    <a:pt x="177383" y="9789"/>
                  </a:cubicBezTo>
                  <a:lnTo>
                    <a:pt x="99177" y="9789"/>
                  </a:lnTo>
                  <a:lnTo>
                    <a:pt x="99177" y="94479"/>
                  </a:lnTo>
                  <a:lnTo>
                    <a:pt x="118367" y="94479"/>
                  </a:lnTo>
                  <a:cubicBezTo>
                    <a:pt x="119453" y="94479"/>
                    <a:pt x="120539" y="94839"/>
                    <a:pt x="121263" y="95560"/>
                  </a:cubicBezTo>
                  <a:lnTo>
                    <a:pt x="141901" y="115742"/>
                  </a:lnTo>
                  <a:lnTo>
                    <a:pt x="162538" y="95560"/>
                  </a:lnTo>
                  <a:cubicBezTo>
                    <a:pt x="162900" y="94839"/>
                    <a:pt x="164348" y="94479"/>
                    <a:pt x="165435" y="94479"/>
                  </a:cubicBezTo>
                  <a:lnTo>
                    <a:pt x="184624" y="94479"/>
                  </a:lnTo>
                  <a:lnTo>
                    <a:pt x="184624" y="67811"/>
                  </a:lnTo>
                  <a:cubicBezTo>
                    <a:pt x="184624" y="65648"/>
                    <a:pt x="186434" y="63847"/>
                    <a:pt x="188606" y="63847"/>
                  </a:cubicBezTo>
                  <a:cubicBezTo>
                    <a:pt x="191141" y="63847"/>
                    <a:pt x="193313" y="65648"/>
                    <a:pt x="193313" y="67811"/>
                  </a:cubicBezTo>
                  <a:lnTo>
                    <a:pt x="193313" y="98804"/>
                  </a:lnTo>
                  <a:cubicBezTo>
                    <a:pt x="193313" y="100966"/>
                    <a:pt x="191141" y="103128"/>
                    <a:pt x="188606" y="103128"/>
                  </a:cubicBezTo>
                  <a:lnTo>
                    <a:pt x="167245" y="103128"/>
                  </a:lnTo>
                  <a:lnTo>
                    <a:pt x="144797" y="124751"/>
                  </a:lnTo>
                  <a:cubicBezTo>
                    <a:pt x="144073" y="125832"/>
                    <a:pt x="142987" y="126193"/>
                    <a:pt x="141901" y="126193"/>
                  </a:cubicBezTo>
                  <a:cubicBezTo>
                    <a:pt x="140815" y="126193"/>
                    <a:pt x="139728" y="125832"/>
                    <a:pt x="138642" y="124751"/>
                  </a:cubicBezTo>
                  <a:lnTo>
                    <a:pt x="116557" y="103128"/>
                  </a:lnTo>
                  <a:lnTo>
                    <a:pt x="94832" y="103128"/>
                  </a:lnTo>
                  <a:cubicBezTo>
                    <a:pt x="92298" y="103128"/>
                    <a:pt x="90488" y="100966"/>
                    <a:pt x="90488" y="98804"/>
                  </a:cubicBezTo>
                  <a:lnTo>
                    <a:pt x="90488" y="5104"/>
                  </a:lnTo>
                  <a:cubicBezTo>
                    <a:pt x="90488" y="2942"/>
                    <a:pt x="92298" y="1140"/>
                    <a:pt x="94832" y="1140"/>
                  </a:cubicBezTo>
                  <a:close/>
                </a:path>
              </a:pathLst>
            </a:custGeom>
            <a:solidFill>
              <a:schemeClr val="bg1"/>
            </a:solidFill>
            <a:ln>
              <a:noFill/>
            </a:ln>
            <a:effectLst/>
          </p:spPr>
          <p:txBody>
            <a:bodyPr anchor="ctr"/>
            <a:lstStyle/>
            <a:p>
              <a:endParaRPr lang="en-US" sz="1000" dirty="0"/>
            </a:p>
          </p:txBody>
        </p:sp>
        <p:sp>
          <p:nvSpPr>
            <p:cNvPr id="41" name="Freeform 1015">
              <a:extLst>
                <a:ext uri="{FF2B5EF4-FFF2-40B4-BE49-F238E27FC236}">
                  <a16:creationId xmlns:a16="http://schemas.microsoft.com/office/drawing/2014/main" id="{E19C7C30-5305-418A-924C-33334383CA11}"/>
                </a:ext>
              </a:extLst>
            </p:cNvPr>
            <p:cNvSpPr>
              <a:spLocks noChangeAspect="1" noChangeArrowheads="1"/>
            </p:cNvSpPr>
            <p:nvPr/>
          </p:nvSpPr>
          <p:spPr bwMode="auto">
            <a:xfrm>
              <a:off x="7527742" y="1957368"/>
              <a:ext cx="318769" cy="316850"/>
            </a:xfrm>
            <a:custGeom>
              <a:avLst/>
              <a:gdLst>
                <a:gd name="T0" fmla="*/ 22340311 w 290153"/>
                <a:gd name="T1" fmla="*/ 34316147 h 288566"/>
                <a:gd name="T2" fmla="*/ 5662762 w 290153"/>
                <a:gd name="T3" fmla="*/ 30016996 h 288566"/>
                <a:gd name="T4" fmla="*/ 5116871 w 290153"/>
                <a:gd name="T5" fmla="*/ 33800320 h 288566"/>
                <a:gd name="T6" fmla="*/ 14736903 w 290153"/>
                <a:gd name="T7" fmla="*/ 26452422 h 288566"/>
                <a:gd name="T8" fmla="*/ 10024589 w 290153"/>
                <a:gd name="T9" fmla="*/ 24443638 h 288566"/>
                <a:gd name="T10" fmla="*/ 10024589 w 290153"/>
                <a:gd name="T11" fmla="*/ 24443638 h 288566"/>
                <a:gd name="T12" fmla="*/ 13880034 w 290153"/>
                <a:gd name="T13" fmla="*/ 25725802 h 288566"/>
                <a:gd name="T14" fmla="*/ 13880034 w 290153"/>
                <a:gd name="T15" fmla="*/ 22947924 h 288566"/>
                <a:gd name="T16" fmla="*/ 17350027 w 290153"/>
                <a:gd name="T17" fmla="*/ 11750312 h 288566"/>
                <a:gd name="T18" fmla="*/ 8482351 w 290153"/>
                <a:gd name="T19" fmla="*/ 12220350 h 288566"/>
                <a:gd name="T20" fmla="*/ 13880034 w 290153"/>
                <a:gd name="T21" fmla="*/ 8758537 h 288566"/>
                <a:gd name="T22" fmla="*/ 19834934 w 290153"/>
                <a:gd name="T23" fmla="*/ 18844820 h 288566"/>
                <a:gd name="T24" fmla="*/ 21420088 w 290153"/>
                <a:gd name="T25" fmla="*/ 5852244 h 288566"/>
                <a:gd name="T26" fmla="*/ 17650074 w 290153"/>
                <a:gd name="T27" fmla="*/ 21580149 h 288566"/>
                <a:gd name="T28" fmla="*/ 27760335 w 290153"/>
                <a:gd name="T29" fmla="*/ 30042468 h 288566"/>
                <a:gd name="T30" fmla="*/ 26732230 w 290153"/>
                <a:gd name="T31" fmla="*/ 30042468 h 288566"/>
                <a:gd name="T32" fmla="*/ 17221685 w 290153"/>
                <a:gd name="T33" fmla="*/ 29700535 h 288566"/>
                <a:gd name="T34" fmla="*/ 14394301 w 290153"/>
                <a:gd name="T35" fmla="*/ 33803651 h 288566"/>
                <a:gd name="T36" fmla="*/ 10967222 w 290153"/>
                <a:gd name="T37" fmla="*/ 29615091 h 288566"/>
                <a:gd name="T38" fmla="*/ 7539787 w 290153"/>
                <a:gd name="T39" fmla="*/ 25640458 h 288566"/>
                <a:gd name="T40" fmla="*/ 513846 w 290153"/>
                <a:gd name="T41" fmla="*/ 34316405 h 288566"/>
                <a:gd name="T42" fmla="*/ 7839571 w 290153"/>
                <a:gd name="T43" fmla="*/ 24529238 h 288566"/>
                <a:gd name="T44" fmla="*/ 13880034 w 290153"/>
                <a:gd name="T45" fmla="*/ 7690233 h 288566"/>
                <a:gd name="T46" fmla="*/ 22500635 w 290153"/>
                <a:gd name="T47" fmla="*/ 0 h 288566"/>
                <a:gd name="T48" fmla="*/ 25760394 w 290153"/>
                <a:gd name="T49" fmla="*/ 1663993 h 288566"/>
                <a:gd name="T50" fmla="*/ 29363237 w 290153"/>
                <a:gd name="T51" fmla="*/ 3754873 h 288566"/>
                <a:gd name="T52" fmla="*/ 32451398 w 290153"/>
                <a:gd name="T53" fmla="*/ 5675313 h 288566"/>
                <a:gd name="T54" fmla="*/ 32279945 w 290153"/>
                <a:gd name="T55" fmla="*/ 10923709 h 288566"/>
                <a:gd name="T56" fmla="*/ 33523715 w 290153"/>
                <a:gd name="T57" fmla="*/ 15062907 h 288566"/>
                <a:gd name="T58" fmla="*/ 33523715 w 290153"/>
                <a:gd name="T59" fmla="*/ 17836560 h 288566"/>
                <a:gd name="T60" fmla="*/ 30864492 w 290153"/>
                <a:gd name="T61" fmla="*/ 20738033 h 288566"/>
                <a:gd name="T62" fmla="*/ 29491942 w 290153"/>
                <a:gd name="T63" fmla="*/ 23085044 h 288566"/>
                <a:gd name="T64" fmla="*/ 25760394 w 290153"/>
                <a:gd name="T65" fmla="*/ 24279736 h 288566"/>
                <a:gd name="T66" fmla="*/ 23058305 w 290153"/>
                <a:gd name="T67" fmla="*/ 22658243 h 288566"/>
                <a:gd name="T68" fmla="*/ 26789821 w 290153"/>
                <a:gd name="T69" fmla="*/ 23810277 h 288566"/>
                <a:gd name="T70" fmla="*/ 27733379 w 290153"/>
                <a:gd name="T71" fmla="*/ 20610055 h 288566"/>
                <a:gd name="T72" fmla="*/ 31550707 w 290153"/>
                <a:gd name="T73" fmla="*/ 19756684 h 288566"/>
                <a:gd name="T74" fmla="*/ 30735807 w 290153"/>
                <a:gd name="T75" fmla="*/ 16556199 h 288566"/>
                <a:gd name="T76" fmla="*/ 33609387 w 290153"/>
                <a:gd name="T77" fmla="*/ 13953368 h 288566"/>
                <a:gd name="T78" fmla="*/ 31293295 w 290153"/>
                <a:gd name="T79" fmla="*/ 11521223 h 288566"/>
                <a:gd name="T80" fmla="*/ 32451398 w 290153"/>
                <a:gd name="T81" fmla="*/ 7808847 h 288566"/>
                <a:gd name="T82" fmla="*/ 29234566 w 290153"/>
                <a:gd name="T83" fmla="*/ 6870000 h 288566"/>
                <a:gd name="T84" fmla="*/ 28462553 w 290153"/>
                <a:gd name="T85" fmla="*/ 3157516 h 288566"/>
                <a:gd name="T86" fmla="*/ 25803329 w 290153"/>
                <a:gd name="T87" fmla="*/ 3669658 h 288566"/>
                <a:gd name="T88" fmla="*/ 22629487 w 290153"/>
                <a:gd name="T89" fmla="*/ 1109664 h 288566"/>
                <a:gd name="T90" fmla="*/ 20570561 w 290153"/>
                <a:gd name="T91" fmla="*/ 2816341 h 288566"/>
                <a:gd name="T92" fmla="*/ 16538898 w 290153"/>
                <a:gd name="T93" fmla="*/ 2218589 h 288566"/>
                <a:gd name="T94" fmla="*/ 14737528 w 290153"/>
                <a:gd name="T95" fmla="*/ 3242956 h 288566"/>
                <a:gd name="T96" fmla="*/ 13236286 w 290153"/>
                <a:gd name="T97" fmla="*/ 7040804 h 288566"/>
                <a:gd name="T98" fmla="*/ 10577195 w 290153"/>
                <a:gd name="T99" fmla="*/ 6997908 h 288566"/>
                <a:gd name="T100" fmla="*/ 13407735 w 290153"/>
                <a:gd name="T101" fmla="*/ 5888729 h 288566"/>
                <a:gd name="T102" fmla="*/ 14265631 w 290153"/>
                <a:gd name="T103" fmla="*/ 2218589 h 288566"/>
                <a:gd name="T104" fmla="*/ 19498398 w 290153"/>
                <a:gd name="T105" fmla="*/ 2389547 h 2885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0153" h="288566">
                  <a:moveTo>
                    <a:pt x="187134" y="252412"/>
                  </a:moveTo>
                  <a:cubicBezTo>
                    <a:pt x="189801" y="252412"/>
                    <a:pt x="191706" y="254220"/>
                    <a:pt x="191706" y="256389"/>
                  </a:cubicBezTo>
                  <a:lnTo>
                    <a:pt x="191706" y="284226"/>
                  </a:lnTo>
                  <a:cubicBezTo>
                    <a:pt x="191706" y="286756"/>
                    <a:pt x="189801" y="288564"/>
                    <a:pt x="187134" y="288564"/>
                  </a:cubicBezTo>
                  <a:cubicBezTo>
                    <a:pt x="184467" y="288564"/>
                    <a:pt x="182562" y="286756"/>
                    <a:pt x="182562" y="284226"/>
                  </a:cubicBezTo>
                  <a:lnTo>
                    <a:pt x="182562" y="256389"/>
                  </a:lnTo>
                  <a:cubicBezTo>
                    <a:pt x="182562" y="254220"/>
                    <a:pt x="184467" y="252412"/>
                    <a:pt x="187134" y="252412"/>
                  </a:cubicBezTo>
                  <a:close/>
                  <a:moveTo>
                    <a:pt x="47434" y="252412"/>
                  </a:moveTo>
                  <a:cubicBezTo>
                    <a:pt x="49720" y="252412"/>
                    <a:pt x="52006" y="254220"/>
                    <a:pt x="52006" y="256389"/>
                  </a:cubicBezTo>
                  <a:lnTo>
                    <a:pt x="52006" y="284226"/>
                  </a:lnTo>
                  <a:cubicBezTo>
                    <a:pt x="52006" y="286756"/>
                    <a:pt x="49720" y="288564"/>
                    <a:pt x="47434" y="288564"/>
                  </a:cubicBezTo>
                  <a:cubicBezTo>
                    <a:pt x="45148" y="288564"/>
                    <a:pt x="42862" y="286756"/>
                    <a:pt x="42862" y="284226"/>
                  </a:cubicBezTo>
                  <a:lnTo>
                    <a:pt x="42862" y="256389"/>
                  </a:lnTo>
                  <a:cubicBezTo>
                    <a:pt x="42862" y="254220"/>
                    <a:pt x="45148" y="252412"/>
                    <a:pt x="47434" y="252412"/>
                  </a:cubicBezTo>
                  <a:close/>
                  <a:moveTo>
                    <a:pt x="148564" y="205546"/>
                  </a:moveTo>
                  <a:lnTo>
                    <a:pt x="123444" y="222438"/>
                  </a:lnTo>
                  <a:lnTo>
                    <a:pt x="142463" y="238970"/>
                  </a:lnTo>
                  <a:lnTo>
                    <a:pt x="160047" y="213453"/>
                  </a:lnTo>
                  <a:cubicBezTo>
                    <a:pt x="155741" y="211656"/>
                    <a:pt x="151794" y="209140"/>
                    <a:pt x="148564" y="205546"/>
                  </a:cubicBezTo>
                  <a:close/>
                  <a:moveTo>
                    <a:pt x="83971" y="205546"/>
                  </a:moveTo>
                  <a:cubicBezTo>
                    <a:pt x="80741" y="209140"/>
                    <a:pt x="76794" y="211656"/>
                    <a:pt x="72129" y="213453"/>
                  </a:cubicBezTo>
                  <a:lnTo>
                    <a:pt x="89712" y="238970"/>
                  </a:lnTo>
                  <a:lnTo>
                    <a:pt x="109090" y="222438"/>
                  </a:lnTo>
                  <a:lnTo>
                    <a:pt x="83971" y="205546"/>
                  </a:lnTo>
                  <a:close/>
                  <a:moveTo>
                    <a:pt x="92224" y="186499"/>
                  </a:moveTo>
                  <a:lnTo>
                    <a:pt x="90430" y="193327"/>
                  </a:lnTo>
                  <a:cubicBezTo>
                    <a:pt x="90071" y="194765"/>
                    <a:pt x="89712" y="196562"/>
                    <a:pt x="88995" y="197999"/>
                  </a:cubicBezTo>
                  <a:lnTo>
                    <a:pt x="116267" y="216328"/>
                  </a:lnTo>
                  <a:lnTo>
                    <a:pt x="143540" y="197999"/>
                  </a:lnTo>
                  <a:cubicBezTo>
                    <a:pt x="143181" y="196562"/>
                    <a:pt x="142463" y="194765"/>
                    <a:pt x="142105" y="193327"/>
                  </a:cubicBezTo>
                  <a:lnTo>
                    <a:pt x="140310" y="186499"/>
                  </a:lnTo>
                  <a:cubicBezTo>
                    <a:pt x="133133" y="190811"/>
                    <a:pt x="124880" y="192968"/>
                    <a:pt x="116267" y="192968"/>
                  </a:cubicBezTo>
                  <a:cubicBezTo>
                    <a:pt x="107655" y="192968"/>
                    <a:pt x="99760" y="190811"/>
                    <a:pt x="92224" y="186499"/>
                  </a:cubicBezTo>
                  <a:close/>
                  <a:moveTo>
                    <a:pt x="116267" y="73650"/>
                  </a:moveTo>
                  <a:cubicBezTo>
                    <a:pt x="97607" y="73650"/>
                    <a:pt x="82894" y="81557"/>
                    <a:pt x="75000" y="95214"/>
                  </a:cubicBezTo>
                  <a:cubicBezTo>
                    <a:pt x="83253" y="99526"/>
                    <a:pt x="108014" y="109949"/>
                    <a:pt x="145334" y="98808"/>
                  </a:cubicBezTo>
                  <a:cubicBezTo>
                    <a:pt x="147846" y="97729"/>
                    <a:pt x="150358" y="99167"/>
                    <a:pt x="150717" y="101323"/>
                  </a:cubicBezTo>
                  <a:cubicBezTo>
                    <a:pt x="151794" y="103839"/>
                    <a:pt x="150358" y="106355"/>
                    <a:pt x="148205" y="106714"/>
                  </a:cubicBezTo>
                  <a:cubicBezTo>
                    <a:pt x="134569" y="111027"/>
                    <a:pt x="122368" y="112464"/>
                    <a:pt x="111961" y="112464"/>
                  </a:cubicBezTo>
                  <a:cubicBezTo>
                    <a:pt x="91866" y="112464"/>
                    <a:pt x="77870" y="106714"/>
                    <a:pt x="71052" y="102761"/>
                  </a:cubicBezTo>
                  <a:cubicBezTo>
                    <a:pt x="68899" y="109230"/>
                    <a:pt x="67464" y="116058"/>
                    <a:pt x="67464" y="123605"/>
                  </a:cubicBezTo>
                  <a:cubicBezTo>
                    <a:pt x="67464" y="157029"/>
                    <a:pt x="89712" y="183983"/>
                    <a:pt x="116267" y="183983"/>
                  </a:cubicBezTo>
                  <a:cubicBezTo>
                    <a:pt x="143181" y="183983"/>
                    <a:pt x="165071" y="157029"/>
                    <a:pt x="165071" y="123605"/>
                  </a:cubicBezTo>
                  <a:cubicBezTo>
                    <a:pt x="165071" y="93417"/>
                    <a:pt x="145693" y="73650"/>
                    <a:pt x="116267" y="73650"/>
                  </a:cubicBezTo>
                  <a:close/>
                  <a:moveTo>
                    <a:pt x="179425" y="57837"/>
                  </a:moveTo>
                  <a:cubicBezTo>
                    <a:pt x="166148" y="57837"/>
                    <a:pt x="153947" y="63228"/>
                    <a:pt x="144975" y="71494"/>
                  </a:cubicBezTo>
                  <a:cubicBezTo>
                    <a:pt x="162918" y="80838"/>
                    <a:pt x="173683" y="99526"/>
                    <a:pt x="173683" y="123605"/>
                  </a:cubicBezTo>
                  <a:cubicBezTo>
                    <a:pt x="173683" y="136543"/>
                    <a:pt x="170813" y="148044"/>
                    <a:pt x="166148" y="158466"/>
                  </a:cubicBezTo>
                  <a:cubicBezTo>
                    <a:pt x="170095" y="159544"/>
                    <a:pt x="174760" y="159904"/>
                    <a:pt x="179425" y="159904"/>
                  </a:cubicBezTo>
                  <a:cubicBezTo>
                    <a:pt x="207416" y="159904"/>
                    <a:pt x="230382" y="137262"/>
                    <a:pt x="230382" y="108870"/>
                  </a:cubicBezTo>
                  <a:cubicBezTo>
                    <a:pt x="230382" y="80838"/>
                    <a:pt x="207416" y="57837"/>
                    <a:pt x="179425" y="57837"/>
                  </a:cubicBezTo>
                  <a:close/>
                  <a:moveTo>
                    <a:pt x="179425" y="49212"/>
                  </a:moveTo>
                  <a:cubicBezTo>
                    <a:pt x="212081" y="49212"/>
                    <a:pt x="239353" y="76166"/>
                    <a:pt x="239353" y="108870"/>
                  </a:cubicBezTo>
                  <a:cubicBezTo>
                    <a:pt x="239353" y="142294"/>
                    <a:pt x="212081" y="168889"/>
                    <a:pt x="179425" y="168889"/>
                  </a:cubicBezTo>
                  <a:cubicBezTo>
                    <a:pt x="173325" y="168889"/>
                    <a:pt x="167224" y="167810"/>
                    <a:pt x="161483" y="166013"/>
                  </a:cubicBezTo>
                  <a:cubicBezTo>
                    <a:pt x="157894" y="172123"/>
                    <a:pt x="153229" y="177155"/>
                    <a:pt x="147846" y="181467"/>
                  </a:cubicBezTo>
                  <a:lnTo>
                    <a:pt x="150358" y="191171"/>
                  </a:lnTo>
                  <a:cubicBezTo>
                    <a:pt x="152511" y="198718"/>
                    <a:pt x="158971" y="205187"/>
                    <a:pt x="166865" y="206265"/>
                  </a:cubicBezTo>
                  <a:lnTo>
                    <a:pt x="197727" y="211656"/>
                  </a:lnTo>
                  <a:cubicBezTo>
                    <a:pt x="217822" y="215250"/>
                    <a:pt x="232535" y="232501"/>
                    <a:pt x="232535" y="252627"/>
                  </a:cubicBezTo>
                  <a:lnTo>
                    <a:pt x="232535" y="284253"/>
                  </a:lnTo>
                  <a:cubicBezTo>
                    <a:pt x="232535" y="286769"/>
                    <a:pt x="230382" y="288566"/>
                    <a:pt x="227870" y="288566"/>
                  </a:cubicBezTo>
                  <a:cubicBezTo>
                    <a:pt x="225717" y="288566"/>
                    <a:pt x="223923" y="286769"/>
                    <a:pt x="223923" y="284253"/>
                  </a:cubicBezTo>
                  <a:lnTo>
                    <a:pt x="223923" y="252627"/>
                  </a:lnTo>
                  <a:cubicBezTo>
                    <a:pt x="223923" y="236813"/>
                    <a:pt x="212081" y="223156"/>
                    <a:pt x="196291" y="220281"/>
                  </a:cubicBezTo>
                  <a:lnTo>
                    <a:pt x="169377" y="215609"/>
                  </a:lnTo>
                  <a:lnTo>
                    <a:pt x="147128" y="248314"/>
                  </a:lnTo>
                  <a:cubicBezTo>
                    <a:pt x="146411" y="249032"/>
                    <a:pt x="145334" y="249751"/>
                    <a:pt x="144258" y="249751"/>
                  </a:cubicBezTo>
                  <a:cubicBezTo>
                    <a:pt x="143899" y="250111"/>
                    <a:pt x="143540" y="250111"/>
                    <a:pt x="143540" y="250111"/>
                  </a:cubicBezTo>
                  <a:cubicBezTo>
                    <a:pt x="142463" y="250111"/>
                    <a:pt x="141387" y="249751"/>
                    <a:pt x="140669" y="249032"/>
                  </a:cubicBezTo>
                  <a:lnTo>
                    <a:pt x="120574" y="231422"/>
                  </a:lnTo>
                  <a:lnTo>
                    <a:pt x="120574" y="284253"/>
                  </a:lnTo>
                  <a:cubicBezTo>
                    <a:pt x="120574" y="286769"/>
                    <a:pt x="118779" y="288566"/>
                    <a:pt x="116267" y="288566"/>
                  </a:cubicBezTo>
                  <a:cubicBezTo>
                    <a:pt x="113755" y="288566"/>
                    <a:pt x="111961" y="286769"/>
                    <a:pt x="111961" y="284253"/>
                  </a:cubicBezTo>
                  <a:lnTo>
                    <a:pt x="111961" y="231422"/>
                  </a:lnTo>
                  <a:lnTo>
                    <a:pt x="91866" y="249032"/>
                  </a:lnTo>
                  <a:cubicBezTo>
                    <a:pt x="91148" y="249751"/>
                    <a:pt x="90071" y="250111"/>
                    <a:pt x="88995" y="250111"/>
                  </a:cubicBezTo>
                  <a:cubicBezTo>
                    <a:pt x="88636" y="250111"/>
                    <a:pt x="88636" y="250111"/>
                    <a:pt x="88277" y="249751"/>
                  </a:cubicBezTo>
                  <a:cubicBezTo>
                    <a:pt x="87200" y="249751"/>
                    <a:pt x="86124" y="249032"/>
                    <a:pt x="85406" y="248314"/>
                  </a:cubicBezTo>
                  <a:lnTo>
                    <a:pt x="63158" y="215609"/>
                  </a:lnTo>
                  <a:lnTo>
                    <a:pt x="36244" y="220281"/>
                  </a:lnTo>
                  <a:cubicBezTo>
                    <a:pt x="20454" y="223156"/>
                    <a:pt x="8612" y="236813"/>
                    <a:pt x="8612" y="252627"/>
                  </a:cubicBezTo>
                  <a:lnTo>
                    <a:pt x="8612" y="284253"/>
                  </a:lnTo>
                  <a:cubicBezTo>
                    <a:pt x="8612" y="286769"/>
                    <a:pt x="6818" y="288566"/>
                    <a:pt x="4306" y="288566"/>
                  </a:cubicBezTo>
                  <a:cubicBezTo>
                    <a:pt x="2153" y="288566"/>
                    <a:pt x="0" y="286769"/>
                    <a:pt x="0" y="284253"/>
                  </a:cubicBezTo>
                  <a:lnTo>
                    <a:pt x="0" y="252627"/>
                  </a:lnTo>
                  <a:cubicBezTo>
                    <a:pt x="0" y="232501"/>
                    <a:pt x="14713" y="215250"/>
                    <a:pt x="34808" y="211656"/>
                  </a:cubicBezTo>
                  <a:lnTo>
                    <a:pt x="65669" y="206265"/>
                  </a:lnTo>
                  <a:cubicBezTo>
                    <a:pt x="73564" y="205187"/>
                    <a:pt x="80023" y="198718"/>
                    <a:pt x="82177" y="191171"/>
                  </a:cubicBezTo>
                  <a:lnTo>
                    <a:pt x="84330" y="181467"/>
                  </a:lnTo>
                  <a:cubicBezTo>
                    <a:pt x="68899" y="168889"/>
                    <a:pt x="58851" y="147685"/>
                    <a:pt x="58851" y="123605"/>
                  </a:cubicBezTo>
                  <a:cubicBezTo>
                    <a:pt x="58851" y="88385"/>
                    <a:pt x="81818" y="64666"/>
                    <a:pt x="116267" y="64666"/>
                  </a:cubicBezTo>
                  <a:cubicBezTo>
                    <a:pt x="123444" y="64666"/>
                    <a:pt x="129904" y="66103"/>
                    <a:pt x="136004" y="67900"/>
                  </a:cubicBezTo>
                  <a:cubicBezTo>
                    <a:pt x="147128" y="56400"/>
                    <a:pt x="162559" y="49212"/>
                    <a:pt x="179425" y="49212"/>
                  </a:cubicBezTo>
                  <a:close/>
                  <a:moveTo>
                    <a:pt x="173029" y="0"/>
                  </a:moveTo>
                  <a:lnTo>
                    <a:pt x="188478" y="0"/>
                  </a:lnTo>
                  <a:cubicBezTo>
                    <a:pt x="194226" y="0"/>
                    <a:pt x="198178" y="4306"/>
                    <a:pt x="198178" y="9329"/>
                  </a:cubicBezTo>
                  <a:lnTo>
                    <a:pt x="198178" y="20094"/>
                  </a:lnTo>
                  <a:cubicBezTo>
                    <a:pt x="202130" y="20811"/>
                    <a:pt x="206442" y="21888"/>
                    <a:pt x="210394" y="23323"/>
                  </a:cubicBezTo>
                  <a:lnTo>
                    <a:pt x="215783" y="13994"/>
                  </a:lnTo>
                  <a:cubicBezTo>
                    <a:pt x="218298" y="9688"/>
                    <a:pt x="224046" y="7894"/>
                    <a:pt x="228717" y="10764"/>
                  </a:cubicBezTo>
                  <a:lnTo>
                    <a:pt x="242369" y="18658"/>
                  </a:lnTo>
                  <a:cubicBezTo>
                    <a:pt x="244525" y="19735"/>
                    <a:pt x="246321" y="21888"/>
                    <a:pt x="247040" y="24399"/>
                  </a:cubicBezTo>
                  <a:cubicBezTo>
                    <a:pt x="247399" y="26911"/>
                    <a:pt x="247399" y="29423"/>
                    <a:pt x="245962" y="31576"/>
                  </a:cubicBezTo>
                  <a:lnTo>
                    <a:pt x="240932" y="40546"/>
                  </a:lnTo>
                  <a:cubicBezTo>
                    <a:pt x="243806" y="43417"/>
                    <a:pt x="246681" y="46287"/>
                    <a:pt x="249195" y="49517"/>
                  </a:cubicBezTo>
                  <a:lnTo>
                    <a:pt x="258537" y="44134"/>
                  </a:lnTo>
                  <a:cubicBezTo>
                    <a:pt x="263207" y="41623"/>
                    <a:pt x="268956" y="43058"/>
                    <a:pt x="271830" y="47723"/>
                  </a:cubicBezTo>
                  <a:lnTo>
                    <a:pt x="279734" y="61358"/>
                  </a:lnTo>
                  <a:cubicBezTo>
                    <a:pt x="282249" y="66022"/>
                    <a:pt x="280812" y="71763"/>
                    <a:pt x="276141" y="74634"/>
                  </a:cubicBezTo>
                  <a:lnTo>
                    <a:pt x="266800" y="80016"/>
                  </a:lnTo>
                  <a:cubicBezTo>
                    <a:pt x="268237" y="83604"/>
                    <a:pt x="269315" y="87551"/>
                    <a:pt x="270393" y="91857"/>
                  </a:cubicBezTo>
                  <a:lnTo>
                    <a:pt x="280812" y="91857"/>
                  </a:lnTo>
                  <a:cubicBezTo>
                    <a:pt x="285842" y="91857"/>
                    <a:pt x="290153" y="96163"/>
                    <a:pt x="290153" y="101187"/>
                  </a:cubicBezTo>
                  <a:lnTo>
                    <a:pt x="290153" y="117333"/>
                  </a:lnTo>
                  <a:cubicBezTo>
                    <a:pt x="290153" y="122357"/>
                    <a:pt x="285842" y="126663"/>
                    <a:pt x="280812" y="126663"/>
                  </a:cubicBezTo>
                  <a:lnTo>
                    <a:pt x="270393" y="126663"/>
                  </a:lnTo>
                  <a:cubicBezTo>
                    <a:pt x="269315" y="130969"/>
                    <a:pt x="268237" y="134916"/>
                    <a:pt x="266800" y="138863"/>
                  </a:cubicBezTo>
                  <a:lnTo>
                    <a:pt x="276141" y="143886"/>
                  </a:lnTo>
                  <a:cubicBezTo>
                    <a:pt x="278297" y="145321"/>
                    <a:pt x="279734" y="147474"/>
                    <a:pt x="280812" y="149986"/>
                  </a:cubicBezTo>
                  <a:cubicBezTo>
                    <a:pt x="281171" y="152498"/>
                    <a:pt x="280812" y="155009"/>
                    <a:pt x="279734" y="157162"/>
                  </a:cubicBezTo>
                  <a:lnTo>
                    <a:pt x="271830" y="170797"/>
                  </a:lnTo>
                  <a:cubicBezTo>
                    <a:pt x="270393" y="172950"/>
                    <a:pt x="268237" y="174386"/>
                    <a:pt x="265722" y="175103"/>
                  </a:cubicBezTo>
                  <a:cubicBezTo>
                    <a:pt x="263207" y="175821"/>
                    <a:pt x="260692" y="175462"/>
                    <a:pt x="258537" y="174386"/>
                  </a:cubicBezTo>
                  <a:lnTo>
                    <a:pt x="249195" y="169003"/>
                  </a:lnTo>
                  <a:cubicBezTo>
                    <a:pt x="246681" y="172233"/>
                    <a:pt x="243806" y="175103"/>
                    <a:pt x="240932" y="177974"/>
                  </a:cubicBezTo>
                  <a:lnTo>
                    <a:pt x="245962" y="186944"/>
                  </a:lnTo>
                  <a:cubicBezTo>
                    <a:pt x="247399" y="189097"/>
                    <a:pt x="247399" y="191609"/>
                    <a:pt x="247040" y="194121"/>
                  </a:cubicBezTo>
                  <a:cubicBezTo>
                    <a:pt x="246321" y="196632"/>
                    <a:pt x="244525" y="198785"/>
                    <a:pt x="242369" y="199862"/>
                  </a:cubicBezTo>
                  <a:lnTo>
                    <a:pt x="228717" y="207756"/>
                  </a:lnTo>
                  <a:cubicBezTo>
                    <a:pt x="227280" y="208832"/>
                    <a:pt x="225483" y="209191"/>
                    <a:pt x="223687" y="209191"/>
                  </a:cubicBezTo>
                  <a:cubicBezTo>
                    <a:pt x="220813" y="209191"/>
                    <a:pt x="217220" y="207397"/>
                    <a:pt x="215783" y="204167"/>
                  </a:cubicBezTo>
                  <a:lnTo>
                    <a:pt x="210394" y="195197"/>
                  </a:lnTo>
                  <a:cubicBezTo>
                    <a:pt x="205364" y="196991"/>
                    <a:pt x="199975" y="198426"/>
                    <a:pt x="194586" y="199144"/>
                  </a:cubicBezTo>
                  <a:cubicBezTo>
                    <a:pt x="192071" y="199503"/>
                    <a:pt x="190274" y="198068"/>
                    <a:pt x="189556" y="195556"/>
                  </a:cubicBezTo>
                  <a:cubicBezTo>
                    <a:pt x="189196" y="193044"/>
                    <a:pt x="190993" y="190891"/>
                    <a:pt x="193148" y="190532"/>
                  </a:cubicBezTo>
                  <a:cubicBezTo>
                    <a:pt x="199256" y="189815"/>
                    <a:pt x="205005" y="188021"/>
                    <a:pt x="210753" y="185868"/>
                  </a:cubicBezTo>
                  <a:cubicBezTo>
                    <a:pt x="212549" y="185150"/>
                    <a:pt x="215064" y="185868"/>
                    <a:pt x="216142" y="187662"/>
                  </a:cubicBezTo>
                  <a:lnTo>
                    <a:pt x="223328" y="199862"/>
                  </a:lnTo>
                  <a:cubicBezTo>
                    <a:pt x="223328" y="200579"/>
                    <a:pt x="223687" y="200579"/>
                    <a:pt x="224405" y="200220"/>
                  </a:cubicBezTo>
                  <a:lnTo>
                    <a:pt x="238058" y="192326"/>
                  </a:lnTo>
                  <a:cubicBezTo>
                    <a:pt x="238417" y="192326"/>
                    <a:pt x="238417" y="191609"/>
                    <a:pt x="238417" y="191250"/>
                  </a:cubicBezTo>
                  <a:lnTo>
                    <a:pt x="231232" y="179050"/>
                  </a:lnTo>
                  <a:cubicBezTo>
                    <a:pt x="230154" y="176897"/>
                    <a:pt x="230513" y="174744"/>
                    <a:pt x="232310" y="173309"/>
                  </a:cubicBezTo>
                  <a:cubicBezTo>
                    <a:pt x="236980" y="169721"/>
                    <a:pt x="241291" y="165415"/>
                    <a:pt x="244884" y="160750"/>
                  </a:cubicBezTo>
                  <a:cubicBezTo>
                    <a:pt x="246321" y="158956"/>
                    <a:pt x="248836" y="158598"/>
                    <a:pt x="250633" y="159674"/>
                  </a:cubicBezTo>
                  <a:lnTo>
                    <a:pt x="262848" y="166492"/>
                  </a:lnTo>
                  <a:cubicBezTo>
                    <a:pt x="263207" y="166850"/>
                    <a:pt x="263926" y="166492"/>
                    <a:pt x="264285" y="166133"/>
                  </a:cubicBezTo>
                  <a:lnTo>
                    <a:pt x="271830" y="152856"/>
                  </a:lnTo>
                  <a:cubicBezTo>
                    <a:pt x="272189" y="152498"/>
                    <a:pt x="271830" y="151780"/>
                    <a:pt x="271830" y="151421"/>
                  </a:cubicBezTo>
                  <a:lnTo>
                    <a:pt x="259255" y="144245"/>
                  </a:lnTo>
                  <a:cubicBezTo>
                    <a:pt x="257459" y="143168"/>
                    <a:pt x="256740" y="141015"/>
                    <a:pt x="257459" y="139221"/>
                  </a:cubicBezTo>
                  <a:cubicBezTo>
                    <a:pt x="259614" y="133480"/>
                    <a:pt x="261052" y="127380"/>
                    <a:pt x="262129" y="121639"/>
                  </a:cubicBezTo>
                  <a:cubicBezTo>
                    <a:pt x="262489" y="119486"/>
                    <a:pt x="264285" y="118051"/>
                    <a:pt x="266441" y="118051"/>
                  </a:cubicBezTo>
                  <a:lnTo>
                    <a:pt x="280812" y="118051"/>
                  </a:lnTo>
                  <a:cubicBezTo>
                    <a:pt x="281171" y="118051"/>
                    <a:pt x="281530" y="117692"/>
                    <a:pt x="281530" y="117333"/>
                  </a:cubicBezTo>
                  <a:lnTo>
                    <a:pt x="281530" y="101187"/>
                  </a:lnTo>
                  <a:cubicBezTo>
                    <a:pt x="281530" y="100828"/>
                    <a:pt x="281171" y="100469"/>
                    <a:pt x="280812" y="100469"/>
                  </a:cubicBezTo>
                  <a:lnTo>
                    <a:pt x="266441" y="100469"/>
                  </a:lnTo>
                  <a:cubicBezTo>
                    <a:pt x="264285" y="100469"/>
                    <a:pt x="262489" y="99034"/>
                    <a:pt x="262129" y="96881"/>
                  </a:cubicBezTo>
                  <a:cubicBezTo>
                    <a:pt x="261052" y="90781"/>
                    <a:pt x="259614" y="85040"/>
                    <a:pt x="257459" y="79299"/>
                  </a:cubicBezTo>
                  <a:cubicBezTo>
                    <a:pt x="256740" y="77505"/>
                    <a:pt x="257459" y="75352"/>
                    <a:pt x="259255" y="73916"/>
                  </a:cubicBezTo>
                  <a:lnTo>
                    <a:pt x="271471" y="67099"/>
                  </a:lnTo>
                  <a:cubicBezTo>
                    <a:pt x="271830" y="66740"/>
                    <a:pt x="272189" y="66381"/>
                    <a:pt x="271830" y="65664"/>
                  </a:cubicBezTo>
                  <a:lnTo>
                    <a:pt x="264285" y="52387"/>
                  </a:lnTo>
                  <a:cubicBezTo>
                    <a:pt x="263926" y="52028"/>
                    <a:pt x="263207" y="51670"/>
                    <a:pt x="262848" y="52028"/>
                  </a:cubicBezTo>
                  <a:lnTo>
                    <a:pt x="250633" y="59205"/>
                  </a:lnTo>
                  <a:cubicBezTo>
                    <a:pt x="248836" y="59922"/>
                    <a:pt x="246321" y="59564"/>
                    <a:pt x="244884" y="57770"/>
                  </a:cubicBezTo>
                  <a:cubicBezTo>
                    <a:pt x="241291" y="53105"/>
                    <a:pt x="236980" y="48799"/>
                    <a:pt x="232310" y="45211"/>
                  </a:cubicBezTo>
                  <a:cubicBezTo>
                    <a:pt x="230513" y="43776"/>
                    <a:pt x="230154" y="41264"/>
                    <a:pt x="231232" y="39470"/>
                  </a:cubicBezTo>
                  <a:lnTo>
                    <a:pt x="238417" y="27270"/>
                  </a:lnTo>
                  <a:cubicBezTo>
                    <a:pt x="238417" y="26911"/>
                    <a:pt x="238417" y="26911"/>
                    <a:pt x="238417" y="26552"/>
                  </a:cubicBezTo>
                  <a:cubicBezTo>
                    <a:pt x="238417" y="26552"/>
                    <a:pt x="238058" y="26552"/>
                    <a:pt x="238058" y="26194"/>
                  </a:cubicBezTo>
                  <a:lnTo>
                    <a:pt x="224405" y="18299"/>
                  </a:lnTo>
                  <a:cubicBezTo>
                    <a:pt x="223687" y="17941"/>
                    <a:pt x="223328" y="17941"/>
                    <a:pt x="223328" y="18658"/>
                  </a:cubicBezTo>
                  <a:lnTo>
                    <a:pt x="216142" y="30858"/>
                  </a:lnTo>
                  <a:cubicBezTo>
                    <a:pt x="215064" y="32652"/>
                    <a:pt x="212549" y="33370"/>
                    <a:pt x="210753" y="32652"/>
                  </a:cubicBezTo>
                  <a:cubicBezTo>
                    <a:pt x="205005" y="30499"/>
                    <a:pt x="199256" y="28705"/>
                    <a:pt x="193148" y="27988"/>
                  </a:cubicBezTo>
                  <a:cubicBezTo>
                    <a:pt x="190993" y="27629"/>
                    <a:pt x="189556" y="25835"/>
                    <a:pt x="189556" y="23682"/>
                  </a:cubicBezTo>
                  <a:lnTo>
                    <a:pt x="189556" y="9329"/>
                  </a:lnTo>
                  <a:cubicBezTo>
                    <a:pt x="189556" y="8970"/>
                    <a:pt x="189196" y="8611"/>
                    <a:pt x="188478" y="8611"/>
                  </a:cubicBezTo>
                  <a:lnTo>
                    <a:pt x="173029" y="8611"/>
                  </a:lnTo>
                  <a:cubicBezTo>
                    <a:pt x="172670" y="8611"/>
                    <a:pt x="172310" y="8970"/>
                    <a:pt x="172310" y="9329"/>
                  </a:cubicBezTo>
                  <a:lnTo>
                    <a:pt x="172310" y="23682"/>
                  </a:lnTo>
                  <a:cubicBezTo>
                    <a:pt x="172310" y="25835"/>
                    <a:pt x="170514" y="27629"/>
                    <a:pt x="168358" y="27988"/>
                  </a:cubicBezTo>
                  <a:cubicBezTo>
                    <a:pt x="162251" y="28705"/>
                    <a:pt x="156502" y="30499"/>
                    <a:pt x="151113" y="32652"/>
                  </a:cubicBezTo>
                  <a:cubicBezTo>
                    <a:pt x="148957" y="33370"/>
                    <a:pt x="146802" y="32652"/>
                    <a:pt x="145724" y="30858"/>
                  </a:cubicBezTo>
                  <a:lnTo>
                    <a:pt x="138538" y="18658"/>
                  </a:lnTo>
                  <a:cubicBezTo>
                    <a:pt x="138179" y="17941"/>
                    <a:pt x="137820" y="17941"/>
                    <a:pt x="137461" y="18299"/>
                  </a:cubicBezTo>
                  <a:lnTo>
                    <a:pt x="123808" y="26194"/>
                  </a:lnTo>
                  <a:cubicBezTo>
                    <a:pt x="123449" y="26552"/>
                    <a:pt x="123449" y="26552"/>
                    <a:pt x="123090" y="26552"/>
                  </a:cubicBezTo>
                  <a:cubicBezTo>
                    <a:pt x="123090" y="26911"/>
                    <a:pt x="123090" y="26911"/>
                    <a:pt x="123449" y="27270"/>
                  </a:cubicBezTo>
                  <a:lnTo>
                    <a:pt x="130275" y="39470"/>
                  </a:lnTo>
                  <a:cubicBezTo>
                    <a:pt x="131353" y="41264"/>
                    <a:pt x="130994" y="43776"/>
                    <a:pt x="129197" y="45211"/>
                  </a:cubicBezTo>
                  <a:cubicBezTo>
                    <a:pt x="124527" y="48799"/>
                    <a:pt x="120575" y="53105"/>
                    <a:pt x="116623" y="57770"/>
                  </a:cubicBezTo>
                  <a:cubicBezTo>
                    <a:pt x="115545" y="59564"/>
                    <a:pt x="113030" y="59922"/>
                    <a:pt x="110874" y="59205"/>
                  </a:cubicBezTo>
                  <a:lnTo>
                    <a:pt x="98659" y="52028"/>
                  </a:lnTo>
                  <a:cubicBezTo>
                    <a:pt x="98300" y="51670"/>
                    <a:pt x="97940" y="52028"/>
                    <a:pt x="97581" y="52387"/>
                  </a:cubicBezTo>
                  <a:lnTo>
                    <a:pt x="94707" y="57411"/>
                  </a:lnTo>
                  <a:cubicBezTo>
                    <a:pt x="93270" y="59205"/>
                    <a:pt x="90755" y="59922"/>
                    <a:pt x="88599" y="58846"/>
                  </a:cubicBezTo>
                  <a:cubicBezTo>
                    <a:pt x="86803" y="57411"/>
                    <a:pt x="85725" y="54899"/>
                    <a:pt x="87162" y="52746"/>
                  </a:cubicBezTo>
                  <a:lnTo>
                    <a:pt x="90036" y="47723"/>
                  </a:lnTo>
                  <a:cubicBezTo>
                    <a:pt x="92551" y="43058"/>
                    <a:pt x="98659" y="41623"/>
                    <a:pt x="103329" y="44134"/>
                  </a:cubicBezTo>
                  <a:lnTo>
                    <a:pt x="112311" y="49517"/>
                  </a:lnTo>
                  <a:cubicBezTo>
                    <a:pt x="114826" y="46287"/>
                    <a:pt x="118060" y="43417"/>
                    <a:pt x="120934" y="40546"/>
                  </a:cubicBezTo>
                  <a:lnTo>
                    <a:pt x="115904" y="31576"/>
                  </a:lnTo>
                  <a:cubicBezTo>
                    <a:pt x="114467" y="29423"/>
                    <a:pt x="114108" y="26911"/>
                    <a:pt x="114826" y="24399"/>
                  </a:cubicBezTo>
                  <a:cubicBezTo>
                    <a:pt x="115545" y="21888"/>
                    <a:pt x="116982" y="19735"/>
                    <a:pt x="119497" y="18658"/>
                  </a:cubicBezTo>
                  <a:lnTo>
                    <a:pt x="132790" y="10764"/>
                  </a:lnTo>
                  <a:cubicBezTo>
                    <a:pt x="137461" y="7894"/>
                    <a:pt x="143568" y="9688"/>
                    <a:pt x="146083" y="13994"/>
                  </a:cubicBezTo>
                  <a:lnTo>
                    <a:pt x="151113" y="23323"/>
                  </a:lnTo>
                  <a:cubicBezTo>
                    <a:pt x="155424" y="21888"/>
                    <a:pt x="159376" y="20811"/>
                    <a:pt x="163328" y="20094"/>
                  </a:cubicBezTo>
                  <a:lnTo>
                    <a:pt x="163328" y="9329"/>
                  </a:lnTo>
                  <a:cubicBezTo>
                    <a:pt x="163328" y="4306"/>
                    <a:pt x="167640" y="0"/>
                    <a:pt x="173029" y="0"/>
                  </a:cubicBezTo>
                  <a:close/>
                </a:path>
              </a:pathLst>
            </a:custGeom>
            <a:solidFill>
              <a:schemeClr val="bg1"/>
            </a:solidFill>
            <a:ln>
              <a:noFill/>
            </a:ln>
            <a:effectLst/>
          </p:spPr>
          <p:txBody>
            <a:bodyPr anchor="ctr"/>
            <a:lstStyle/>
            <a:p>
              <a:endParaRPr lang="en-US" sz="1000" dirty="0"/>
            </a:p>
          </p:txBody>
        </p:sp>
        <p:sp>
          <p:nvSpPr>
            <p:cNvPr id="42" name="Freeform 1014">
              <a:extLst>
                <a:ext uri="{FF2B5EF4-FFF2-40B4-BE49-F238E27FC236}">
                  <a16:creationId xmlns:a16="http://schemas.microsoft.com/office/drawing/2014/main" id="{FAF7A071-ACA1-4503-B16E-6D2C88E2C989}"/>
                </a:ext>
              </a:extLst>
            </p:cNvPr>
            <p:cNvSpPr>
              <a:spLocks noChangeAspect="1" noChangeArrowheads="1"/>
            </p:cNvSpPr>
            <p:nvPr/>
          </p:nvSpPr>
          <p:spPr bwMode="auto">
            <a:xfrm>
              <a:off x="6901090" y="2470973"/>
              <a:ext cx="318769" cy="318769"/>
            </a:xfrm>
            <a:custGeom>
              <a:avLst/>
              <a:gdLst>
                <a:gd name="T0" fmla="*/ 15700690 w 289476"/>
                <a:gd name="T1" fmla="*/ 33382132 h 290150"/>
                <a:gd name="T2" fmla="*/ 17741837 w 289476"/>
                <a:gd name="T3" fmla="*/ 21676321 h 290150"/>
                <a:gd name="T4" fmla="*/ 19783035 w 289476"/>
                <a:gd name="T5" fmla="*/ 29222860 h 290150"/>
                <a:gd name="T6" fmla="*/ 14236387 w 289476"/>
                <a:gd name="T7" fmla="*/ 19832355 h 290150"/>
                <a:gd name="T8" fmla="*/ 35556949 w 289476"/>
                <a:gd name="T9" fmla="*/ 21942951 h 290150"/>
                <a:gd name="T10" fmla="*/ 32219060 w 289476"/>
                <a:gd name="T11" fmla="*/ 22849974 h 290150"/>
                <a:gd name="T12" fmla="*/ 31150868 w 289476"/>
                <a:gd name="T13" fmla="*/ 34124846 h 290150"/>
                <a:gd name="T14" fmla="*/ 33865821 w 289476"/>
                <a:gd name="T15" fmla="*/ 21813293 h 290150"/>
                <a:gd name="T16" fmla="*/ 27101173 w 289476"/>
                <a:gd name="T17" fmla="*/ 21813293 h 290150"/>
                <a:gd name="T18" fmla="*/ 27101173 w 289476"/>
                <a:gd name="T19" fmla="*/ 34643041 h 290150"/>
                <a:gd name="T20" fmla="*/ 23585171 w 289476"/>
                <a:gd name="T21" fmla="*/ 22849974 h 290150"/>
                <a:gd name="T22" fmla="*/ 28970146 w 289476"/>
                <a:gd name="T23" fmla="*/ 16370253 h 290150"/>
                <a:gd name="T24" fmla="*/ 17787475 w 289476"/>
                <a:gd name="T25" fmla="*/ 17204712 h 290150"/>
                <a:gd name="T26" fmla="*/ 17787475 w 289476"/>
                <a:gd name="T27" fmla="*/ 13268091 h 290150"/>
                <a:gd name="T28" fmla="*/ 17176531 w 289476"/>
                <a:gd name="T29" fmla="*/ 13792879 h 290150"/>
                <a:gd name="T30" fmla="*/ 18304529 w 289476"/>
                <a:gd name="T31" fmla="*/ 11139328 h 290150"/>
                <a:gd name="T32" fmla="*/ 17787475 w 289476"/>
                <a:gd name="T33" fmla="*/ 10614342 h 290150"/>
                <a:gd name="T34" fmla="*/ 12407494 w 289476"/>
                <a:gd name="T35" fmla="*/ 16217627 h 290150"/>
                <a:gd name="T36" fmla="*/ 9137099 w 289476"/>
                <a:gd name="T37" fmla="*/ 17075752 h 290150"/>
                <a:gd name="T38" fmla="*/ 8076572 w 289476"/>
                <a:gd name="T39" fmla="*/ 33939130 h 290150"/>
                <a:gd name="T40" fmla="*/ 10728347 w 289476"/>
                <a:gd name="T41" fmla="*/ 16046016 h 290150"/>
                <a:gd name="T42" fmla="*/ 4010391 w 289476"/>
                <a:gd name="T43" fmla="*/ 16046016 h 290150"/>
                <a:gd name="T44" fmla="*/ 4010391 w 289476"/>
                <a:gd name="T45" fmla="*/ 34453913 h 290150"/>
                <a:gd name="T46" fmla="*/ 563222 w 289476"/>
                <a:gd name="T47" fmla="*/ 17075752 h 290150"/>
                <a:gd name="T48" fmla="*/ 5910978 w 289476"/>
                <a:gd name="T49" fmla="*/ 10596343 h 290150"/>
                <a:gd name="T50" fmla="*/ 5361772 w 289476"/>
                <a:gd name="T51" fmla="*/ 3366690 h 290150"/>
                <a:gd name="T52" fmla="*/ 14236387 w 289476"/>
                <a:gd name="T53" fmla="*/ 13872263 h 290150"/>
                <a:gd name="T54" fmla="*/ 21247154 w 289476"/>
                <a:gd name="T55" fmla="*/ 13872263 h 290150"/>
                <a:gd name="T56" fmla="*/ 30121935 w 289476"/>
                <a:gd name="T57" fmla="*/ 3366690 h 290150"/>
                <a:gd name="T58" fmla="*/ 23155399 w 289476"/>
                <a:gd name="T59" fmla="*/ 7740438 h 290150"/>
                <a:gd name="T60" fmla="*/ 12372591 w 289476"/>
                <a:gd name="T61" fmla="*/ 7740438 h 290150"/>
                <a:gd name="T62" fmla="*/ 6543263 w 289476"/>
                <a:gd name="T63" fmla="*/ 1389503 h 290150"/>
                <a:gd name="T64" fmla="*/ 15079552 w 289476"/>
                <a:gd name="T65" fmla="*/ 7783456 h 290150"/>
                <a:gd name="T66" fmla="*/ 27503716 w 289476"/>
                <a:gd name="T67" fmla="*/ 2037358 h 290150"/>
                <a:gd name="T68" fmla="*/ 31231099 w 289476"/>
                <a:gd name="T69" fmla="*/ 3324151 h 290150"/>
                <a:gd name="T70" fmla="*/ 22356642 w 289476"/>
                <a:gd name="T71" fmla="*/ 13872263 h 290150"/>
                <a:gd name="T72" fmla="*/ 18274471 w 289476"/>
                <a:gd name="T73" fmla="*/ 29823252 h 290150"/>
                <a:gd name="T74" fmla="*/ 15700690 w 289476"/>
                <a:gd name="T75" fmla="*/ 34453913 h 290150"/>
                <a:gd name="T76" fmla="*/ 12550066 w 289476"/>
                <a:gd name="T77" fmla="*/ 12285747 h 290150"/>
                <a:gd name="T78" fmla="*/ 5095773 w 289476"/>
                <a:gd name="T79" fmla="*/ 1866496 h 290150"/>
                <a:gd name="T80" fmla="*/ 15544714 w 289476"/>
                <a:gd name="T81" fmla="*/ 3200624 h 290150"/>
                <a:gd name="T82" fmla="*/ 17719605 w 289476"/>
                <a:gd name="T83" fmla="*/ 1038097 h 290150"/>
                <a:gd name="T84" fmla="*/ 17719605 w 289476"/>
                <a:gd name="T85" fmla="*/ 6401195 h 2901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9476" h="290150">
                  <a:moveTo>
                    <a:pt x="115414" y="166104"/>
                  </a:moveTo>
                  <a:lnTo>
                    <a:pt x="115414" y="267737"/>
                  </a:lnTo>
                  <a:cubicBezTo>
                    <a:pt x="115414" y="274560"/>
                    <a:pt x="120810" y="279588"/>
                    <a:pt x="127285" y="279588"/>
                  </a:cubicBezTo>
                  <a:cubicBezTo>
                    <a:pt x="134120" y="279588"/>
                    <a:pt x="139516" y="274560"/>
                    <a:pt x="139516" y="267737"/>
                  </a:cubicBezTo>
                  <a:lnTo>
                    <a:pt x="139516" y="185856"/>
                  </a:lnTo>
                  <a:cubicBezTo>
                    <a:pt x="139516" y="183701"/>
                    <a:pt x="141674" y="181547"/>
                    <a:pt x="143833" y="181547"/>
                  </a:cubicBezTo>
                  <a:cubicBezTo>
                    <a:pt x="146351" y="181547"/>
                    <a:pt x="148150" y="183701"/>
                    <a:pt x="148150" y="185856"/>
                  </a:cubicBezTo>
                  <a:lnTo>
                    <a:pt x="148150" y="232902"/>
                  </a:lnTo>
                  <a:cubicBezTo>
                    <a:pt x="148150" y="239366"/>
                    <a:pt x="153905" y="244753"/>
                    <a:pt x="160380" y="244753"/>
                  </a:cubicBezTo>
                  <a:cubicBezTo>
                    <a:pt x="166855" y="244753"/>
                    <a:pt x="172251" y="239366"/>
                    <a:pt x="172251" y="232902"/>
                  </a:cubicBezTo>
                  <a:lnTo>
                    <a:pt x="172251" y="166104"/>
                  </a:lnTo>
                  <a:lnTo>
                    <a:pt x="115414" y="166104"/>
                  </a:lnTo>
                  <a:close/>
                  <a:moveTo>
                    <a:pt x="234861" y="137108"/>
                  </a:moveTo>
                  <a:cubicBezTo>
                    <a:pt x="237026" y="134937"/>
                    <a:pt x="239552" y="134937"/>
                    <a:pt x="241356" y="137108"/>
                  </a:cubicBezTo>
                  <a:lnTo>
                    <a:pt x="288259" y="183781"/>
                  </a:lnTo>
                  <a:cubicBezTo>
                    <a:pt x="289342" y="185228"/>
                    <a:pt x="289702" y="187037"/>
                    <a:pt x="289342" y="188484"/>
                  </a:cubicBezTo>
                  <a:cubicBezTo>
                    <a:pt x="288620" y="190293"/>
                    <a:pt x="286816" y="191378"/>
                    <a:pt x="285012" y="191378"/>
                  </a:cubicBezTo>
                  <a:lnTo>
                    <a:pt x="261199" y="191378"/>
                  </a:lnTo>
                  <a:lnTo>
                    <a:pt x="261199" y="285809"/>
                  </a:lnTo>
                  <a:cubicBezTo>
                    <a:pt x="261199" y="288341"/>
                    <a:pt x="259395" y="290150"/>
                    <a:pt x="256870" y="290150"/>
                  </a:cubicBezTo>
                  <a:cubicBezTo>
                    <a:pt x="254705" y="290150"/>
                    <a:pt x="252540" y="288341"/>
                    <a:pt x="252540" y="285809"/>
                  </a:cubicBezTo>
                  <a:lnTo>
                    <a:pt x="252540" y="187037"/>
                  </a:lnTo>
                  <a:cubicBezTo>
                    <a:pt x="252540" y="184504"/>
                    <a:pt x="254705" y="182695"/>
                    <a:pt x="256870" y="182695"/>
                  </a:cubicBezTo>
                  <a:lnTo>
                    <a:pt x="274549" y="182695"/>
                  </a:lnTo>
                  <a:lnTo>
                    <a:pt x="238108" y="146153"/>
                  </a:lnTo>
                  <a:lnTo>
                    <a:pt x="202029" y="182695"/>
                  </a:lnTo>
                  <a:lnTo>
                    <a:pt x="219708" y="182695"/>
                  </a:lnTo>
                  <a:cubicBezTo>
                    <a:pt x="221872" y="182695"/>
                    <a:pt x="223676" y="184504"/>
                    <a:pt x="223676" y="187037"/>
                  </a:cubicBezTo>
                  <a:lnTo>
                    <a:pt x="223676" y="285809"/>
                  </a:lnTo>
                  <a:cubicBezTo>
                    <a:pt x="223676" y="288341"/>
                    <a:pt x="221872" y="290150"/>
                    <a:pt x="219708" y="290150"/>
                  </a:cubicBezTo>
                  <a:cubicBezTo>
                    <a:pt x="216821" y="290150"/>
                    <a:pt x="215017" y="288341"/>
                    <a:pt x="215017" y="285809"/>
                  </a:cubicBezTo>
                  <a:lnTo>
                    <a:pt x="215017" y="191378"/>
                  </a:lnTo>
                  <a:lnTo>
                    <a:pt x="191205" y="191378"/>
                  </a:lnTo>
                  <a:cubicBezTo>
                    <a:pt x="189401" y="191378"/>
                    <a:pt x="187958" y="190293"/>
                    <a:pt x="187236" y="188484"/>
                  </a:cubicBezTo>
                  <a:cubicBezTo>
                    <a:pt x="186875" y="187037"/>
                    <a:pt x="186875" y="185228"/>
                    <a:pt x="188318" y="183781"/>
                  </a:cubicBezTo>
                  <a:lnTo>
                    <a:pt x="234861" y="137108"/>
                  </a:lnTo>
                  <a:close/>
                  <a:moveTo>
                    <a:pt x="144203" y="134937"/>
                  </a:moveTo>
                  <a:cubicBezTo>
                    <a:pt x="146489" y="134937"/>
                    <a:pt x="148394" y="137135"/>
                    <a:pt x="148394" y="139700"/>
                  </a:cubicBezTo>
                  <a:cubicBezTo>
                    <a:pt x="148394" y="141898"/>
                    <a:pt x="146489" y="144096"/>
                    <a:pt x="144203" y="144096"/>
                  </a:cubicBezTo>
                  <a:cubicBezTo>
                    <a:pt x="141536" y="144096"/>
                    <a:pt x="139250" y="141898"/>
                    <a:pt x="139250" y="139700"/>
                  </a:cubicBezTo>
                  <a:cubicBezTo>
                    <a:pt x="139250" y="137135"/>
                    <a:pt x="141536" y="134937"/>
                    <a:pt x="144203" y="134937"/>
                  </a:cubicBezTo>
                  <a:close/>
                  <a:moveTo>
                    <a:pt x="144203" y="111125"/>
                  </a:moveTo>
                  <a:cubicBezTo>
                    <a:pt x="146489" y="111125"/>
                    <a:pt x="148394" y="112957"/>
                    <a:pt x="148394" y="115521"/>
                  </a:cubicBezTo>
                  <a:cubicBezTo>
                    <a:pt x="148394" y="118086"/>
                    <a:pt x="146489" y="120284"/>
                    <a:pt x="144203" y="120284"/>
                  </a:cubicBezTo>
                  <a:cubicBezTo>
                    <a:pt x="141536" y="120284"/>
                    <a:pt x="139250" y="118086"/>
                    <a:pt x="139250" y="115521"/>
                  </a:cubicBezTo>
                  <a:cubicBezTo>
                    <a:pt x="139250" y="112957"/>
                    <a:pt x="141536" y="111125"/>
                    <a:pt x="144203" y="111125"/>
                  </a:cubicBezTo>
                  <a:close/>
                  <a:moveTo>
                    <a:pt x="144203" y="88900"/>
                  </a:moveTo>
                  <a:cubicBezTo>
                    <a:pt x="146489" y="88900"/>
                    <a:pt x="148394" y="90731"/>
                    <a:pt x="148394" y="93296"/>
                  </a:cubicBezTo>
                  <a:cubicBezTo>
                    <a:pt x="148394" y="95860"/>
                    <a:pt x="146489" y="98058"/>
                    <a:pt x="144203" y="98058"/>
                  </a:cubicBezTo>
                  <a:cubicBezTo>
                    <a:pt x="141536" y="98058"/>
                    <a:pt x="139250" y="95860"/>
                    <a:pt x="139250" y="93296"/>
                  </a:cubicBezTo>
                  <a:cubicBezTo>
                    <a:pt x="139250" y="90731"/>
                    <a:pt x="141536" y="88900"/>
                    <a:pt x="144203" y="88900"/>
                  </a:cubicBezTo>
                  <a:close/>
                  <a:moveTo>
                    <a:pt x="47919" y="88749"/>
                  </a:moveTo>
                  <a:cubicBezTo>
                    <a:pt x="49711" y="87312"/>
                    <a:pt x="52577" y="87312"/>
                    <a:pt x="54010" y="88749"/>
                  </a:cubicBezTo>
                  <a:lnTo>
                    <a:pt x="100588" y="135829"/>
                  </a:lnTo>
                  <a:cubicBezTo>
                    <a:pt x="102021" y="136907"/>
                    <a:pt x="102380" y="139063"/>
                    <a:pt x="101663" y="140501"/>
                  </a:cubicBezTo>
                  <a:cubicBezTo>
                    <a:pt x="100946" y="142298"/>
                    <a:pt x="99513" y="143016"/>
                    <a:pt x="97363" y="143016"/>
                  </a:cubicBezTo>
                  <a:lnTo>
                    <a:pt x="74075" y="143016"/>
                  </a:lnTo>
                  <a:lnTo>
                    <a:pt x="74075" y="284253"/>
                  </a:lnTo>
                  <a:cubicBezTo>
                    <a:pt x="74075" y="286769"/>
                    <a:pt x="71925" y="288566"/>
                    <a:pt x="69775" y="288566"/>
                  </a:cubicBezTo>
                  <a:cubicBezTo>
                    <a:pt x="67267" y="288566"/>
                    <a:pt x="65476" y="286769"/>
                    <a:pt x="65476" y="284253"/>
                  </a:cubicBezTo>
                  <a:lnTo>
                    <a:pt x="65476" y="138704"/>
                  </a:lnTo>
                  <a:cubicBezTo>
                    <a:pt x="65476" y="136548"/>
                    <a:pt x="67267" y="134391"/>
                    <a:pt x="69775" y="134391"/>
                  </a:cubicBezTo>
                  <a:lnTo>
                    <a:pt x="86973" y="134391"/>
                  </a:lnTo>
                  <a:lnTo>
                    <a:pt x="51144" y="98093"/>
                  </a:lnTo>
                  <a:lnTo>
                    <a:pt x="14956" y="134391"/>
                  </a:lnTo>
                  <a:lnTo>
                    <a:pt x="32513" y="134391"/>
                  </a:lnTo>
                  <a:cubicBezTo>
                    <a:pt x="34662" y="134391"/>
                    <a:pt x="36812" y="136548"/>
                    <a:pt x="36812" y="138704"/>
                  </a:cubicBezTo>
                  <a:lnTo>
                    <a:pt x="36812" y="284253"/>
                  </a:lnTo>
                  <a:cubicBezTo>
                    <a:pt x="36812" y="286769"/>
                    <a:pt x="34662" y="288566"/>
                    <a:pt x="32513" y="288566"/>
                  </a:cubicBezTo>
                  <a:cubicBezTo>
                    <a:pt x="30005" y="288566"/>
                    <a:pt x="27855" y="286769"/>
                    <a:pt x="27855" y="284253"/>
                  </a:cubicBezTo>
                  <a:lnTo>
                    <a:pt x="27855" y="143016"/>
                  </a:lnTo>
                  <a:lnTo>
                    <a:pt x="4566" y="143016"/>
                  </a:lnTo>
                  <a:cubicBezTo>
                    <a:pt x="2416" y="143016"/>
                    <a:pt x="983" y="142298"/>
                    <a:pt x="625" y="140501"/>
                  </a:cubicBezTo>
                  <a:cubicBezTo>
                    <a:pt x="-450" y="139063"/>
                    <a:pt x="-92" y="136907"/>
                    <a:pt x="1341" y="135829"/>
                  </a:cubicBezTo>
                  <a:lnTo>
                    <a:pt x="47919" y="88749"/>
                  </a:lnTo>
                  <a:close/>
                  <a:moveTo>
                    <a:pt x="51742" y="20299"/>
                  </a:moveTo>
                  <a:cubicBezTo>
                    <a:pt x="49943" y="20299"/>
                    <a:pt x="48145" y="21017"/>
                    <a:pt x="46706" y="22094"/>
                  </a:cubicBezTo>
                  <a:cubicBezTo>
                    <a:pt x="44907" y="23531"/>
                    <a:pt x="43828" y="26045"/>
                    <a:pt x="43468" y="28199"/>
                  </a:cubicBezTo>
                  <a:cubicBezTo>
                    <a:pt x="43468" y="30713"/>
                    <a:pt x="44188" y="32868"/>
                    <a:pt x="45986" y="34664"/>
                  </a:cubicBezTo>
                  <a:lnTo>
                    <a:pt x="107860" y="96792"/>
                  </a:lnTo>
                  <a:cubicBezTo>
                    <a:pt x="112896" y="101820"/>
                    <a:pt x="115414" y="108644"/>
                    <a:pt x="115414" y="116186"/>
                  </a:cubicBezTo>
                  <a:lnTo>
                    <a:pt x="115414" y="157485"/>
                  </a:lnTo>
                  <a:lnTo>
                    <a:pt x="172251" y="157485"/>
                  </a:lnTo>
                  <a:lnTo>
                    <a:pt x="172251" y="116186"/>
                  </a:lnTo>
                  <a:cubicBezTo>
                    <a:pt x="172251" y="108644"/>
                    <a:pt x="175129" y="101820"/>
                    <a:pt x="179806" y="96792"/>
                  </a:cubicBezTo>
                  <a:lnTo>
                    <a:pt x="241679" y="34664"/>
                  </a:lnTo>
                  <a:cubicBezTo>
                    <a:pt x="243478" y="32868"/>
                    <a:pt x="244557" y="30713"/>
                    <a:pt x="244197" y="28199"/>
                  </a:cubicBezTo>
                  <a:cubicBezTo>
                    <a:pt x="244197" y="26045"/>
                    <a:pt x="243118" y="23531"/>
                    <a:pt x="241319" y="22094"/>
                  </a:cubicBezTo>
                  <a:cubicBezTo>
                    <a:pt x="237722" y="19580"/>
                    <a:pt x="232686" y="19939"/>
                    <a:pt x="229089" y="23172"/>
                  </a:cubicBezTo>
                  <a:lnTo>
                    <a:pt x="187720" y="64830"/>
                  </a:lnTo>
                  <a:cubicBezTo>
                    <a:pt x="181604" y="70576"/>
                    <a:pt x="174050" y="73808"/>
                    <a:pt x="165417" y="73808"/>
                  </a:cubicBezTo>
                  <a:lnTo>
                    <a:pt x="122249" y="73808"/>
                  </a:lnTo>
                  <a:cubicBezTo>
                    <a:pt x="113975" y="73808"/>
                    <a:pt x="106061" y="70576"/>
                    <a:pt x="100305" y="64830"/>
                  </a:cubicBezTo>
                  <a:lnTo>
                    <a:pt x="58577" y="23172"/>
                  </a:lnTo>
                  <a:cubicBezTo>
                    <a:pt x="56778" y="21376"/>
                    <a:pt x="54260" y="20299"/>
                    <a:pt x="51742" y="20299"/>
                  </a:cubicBezTo>
                  <a:close/>
                  <a:moveTo>
                    <a:pt x="53046" y="11635"/>
                  </a:moveTo>
                  <a:cubicBezTo>
                    <a:pt x="57318" y="11949"/>
                    <a:pt x="61634" y="13834"/>
                    <a:pt x="65052" y="17066"/>
                  </a:cubicBezTo>
                  <a:lnTo>
                    <a:pt x="106421" y="58725"/>
                  </a:lnTo>
                  <a:cubicBezTo>
                    <a:pt x="110737" y="63035"/>
                    <a:pt x="116133" y="65189"/>
                    <a:pt x="122249" y="65189"/>
                  </a:cubicBezTo>
                  <a:lnTo>
                    <a:pt x="165417" y="65189"/>
                  </a:lnTo>
                  <a:cubicBezTo>
                    <a:pt x="171532" y="65189"/>
                    <a:pt x="177288" y="63035"/>
                    <a:pt x="181604" y="58725"/>
                  </a:cubicBezTo>
                  <a:lnTo>
                    <a:pt x="222973" y="17066"/>
                  </a:lnTo>
                  <a:cubicBezTo>
                    <a:pt x="226391" y="13834"/>
                    <a:pt x="230617" y="11949"/>
                    <a:pt x="234844" y="11635"/>
                  </a:cubicBezTo>
                  <a:cubicBezTo>
                    <a:pt x="239071" y="11320"/>
                    <a:pt x="243298" y="12577"/>
                    <a:pt x="246715" y="15630"/>
                  </a:cubicBezTo>
                  <a:cubicBezTo>
                    <a:pt x="250672" y="18503"/>
                    <a:pt x="252831" y="23172"/>
                    <a:pt x="253190" y="27840"/>
                  </a:cubicBezTo>
                  <a:cubicBezTo>
                    <a:pt x="253190" y="32868"/>
                    <a:pt x="251392" y="37537"/>
                    <a:pt x="248154" y="41128"/>
                  </a:cubicBezTo>
                  <a:lnTo>
                    <a:pt x="186281" y="102898"/>
                  </a:lnTo>
                  <a:cubicBezTo>
                    <a:pt x="183043" y="106489"/>
                    <a:pt x="181245" y="110798"/>
                    <a:pt x="181245" y="116186"/>
                  </a:cubicBezTo>
                  <a:lnTo>
                    <a:pt x="181245" y="232902"/>
                  </a:lnTo>
                  <a:cubicBezTo>
                    <a:pt x="181245" y="244394"/>
                    <a:pt x="171892" y="253372"/>
                    <a:pt x="160380" y="253372"/>
                  </a:cubicBezTo>
                  <a:cubicBezTo>
                    <a:pt x="156064" y="253372"/>
                    <a:pt x="151747" y="252294"/>
                    <a:pt x="148150" y="249781"/>
                  </a:cubicBezTo>
                  <a:lnTo>
                    <a:pt x="148150" y="267737"/>
                  </a:lnTo>
                  <a:cubicBezTo>
                    <a:pt x="148150" y="268096"/>
                    <a:pt x="148150" y="268096"/>
                    <a:pt x="148150" y="268096"/>
                  </a:cubicBezTo>
                  <a:cubicBezTo>
                    <a:pt x="148150" y="279229"/>
                    <a:pt x="139156" y="288566"/>
                    <a:pt x="127285" y="288566"/>
                  </a:cubicBezTo>
                  <a:cubicBezTo>
                    <a:pt x="116133" y="288566"/>
                    <a:pt x="106780" y="279229"/>
                    <a:pt x="106780" y="267737"/>
                  </a:cubicBezTo>
                  <a:lnTo>
                    <a:pt x="106780" y="116186"/>
                  </a:lnTo>
                  <a:cubicBezTo>
                    <a:pt x="106780" y="110798"/>
                    <a:pt x="104982" y="106489"/>
                    <a:pt x="101744" y="102898"/>
                  </a:cubicBezTo>
                  <a:lnTo>
                    <a:pt x="39871" y="41128"/>
                  </a:lnTo>
                  <a:cubicBezTo>
                    <a:pt x="36633" y="37537"/>
                    <a:pt x="34475" y="32868"/>
                    <a:pt x="34835" y="27840"/>
                  </a:cubicBezTo>
                  <a:cubicBezTo>
                    <a:pt x="35194" y="23172"/>
                    <a:pt x="37353" y="18503"/>
                    <a:pt x="41310" y="15630"/>
                  </a:cubicBezTo>
                  <a:cubicBezTo>
                    <a:pt x="44547" y="12577"/>
                    <a:pt x="48774" y="11320"/>
                    <a:pt x="53046" y="11635"/>
                  </a:cubicBezTo>
                  <a:close/>
                  <a:moveTo>
                    <a:pt x="143653" y="8694"/>
                  </a:moveTo>
                  <a:cubicBezTo>
                    <a:pt x="133937" y="8694"/>
                    <a:pt x="126021" y="16663"/>
                    <a:pt x="126021" y="26806"/>
                  </a:cubicBezTo>
                  <a:cubicBezTo>
                    <a:pt x="126021" y="36949"/>
                    <a:pt x="133937" y="44919"/>
                    <a:pt x="143653" y="44919"/>
                  </a:cubicBezTo>
                  <a:cubicBezTo>
                    <a:pt x="153728" y="44919"/>
                    <a:pt x="161644" y="36949"/>
                    <a:pt x="161644" y="26806"/>
                  </a:cubicBezTo>
                  <a:cubicBezTo>
                    <a:pt x="161644" y="16663"/>
                    <a:pt x="153728" y="8694"/>
                    <a:pt x="143653" y="8694"/>
                  </a:cubicBezTo>
                  <a:close/>
                  <a:moveTo>
                    <a:pt x="143653" y="0"/>
                  </a:moveTo>
                  <a:cubicBezTo>
                    <a:pt x="158406" y="0"/>
                    <a:pt x="170640" y="11954"/>
                    <a:pt x="170640" y="26806"/>
                  </a:cubicBezTo>
                  <a:cubicBezTo>
                    <a:pt x="170640" y="41658"/>
                    <a:pt x="158406" y="53613"/>
                    <a:pt x="143653" y="53613"/>
                  </a:cubicBezTo>
                  <a:cubicBezTo>
                    <a:pt x="128899" y="53613"/>
                    <a:pt x="117025" y="41658"/>
                    <a:pt x="117025" y="26806"/>
                  </a:cubicBezTo>
                  <a:cubicBezTo>
                    <a:pt x="117025" y="11954"/>
                    <a:pt x="128899" y="0"/>
                    <a:pt x="143653" y="0"/>
                  </a:cubicBezTo>
                  <a:close/>
                </a:path>
              </a:pathLst>
            </a:custGeom>
            <a:solidFill>
              <a:schemeClr val="bg1"/>
            </a:solidFill>
            <a:ln>
              <a:noFill/>
            </a:ln>
            <a:effectLst/>
          </p:spPr>
          <p:txBody>
            <a:bodyPr anchor="ctr"/>
            <a:lstStyle/>
            <a:p>
              <a:endParaRPr lang="en-US" sz="1000" dirty="0"/>
            </a:p>
          </p:txBody>
        </p:sp>
        <p:sp>
          <p:nvSpPr>
            <p:cNvPr id="43" name="Freeform 1015">
              <a:extLst>
                <a:ext uri="{FF2B5EF4-FFF2-40B4-BE49-F238E27FC236}">
                  <a16:creationId xmlns:a16="http://schemas.microsoft.com/office/drawing/2014/main" id="{23EFDA2A-D072-44D0-B743-48A50E3340D6}"/>
                </a:ext>
              </a:extLst>
            </p:cNvPr>
            <p:cNvSpPr>
              <a:spLocks noChangeAspect="1" noChangeArrowheads="1"/>
            </p:cNvSpPr>
            <p:nvPr/>
          </p:nvSpPr>
          <p:spPr bwMode="auto">
            <a:xfrm>
              <a:off x="8272749" y="1954488"/>
              <a:ext cx="322610" cy="322610"/>
            </a:xfrm>
            <a:custGeom>
              <a:avLst/>
              <a:gdLst>
                <a:gd name="T0" fmla="*/ 25549034 w 293329"/>
                <a:gd name="T1" fmla="*/ 32573503 h 293332"/>
                <a:gd name="T2" fmla="*/ 9708360 w 293329"/>
                <a:gd name="T3" fmla="*/ 31996192 h 293332"/>
                <a:gd name="T4" fmla="*/ 28549243 w 293329"/>
                <a:gd name="T5" fmla="*/ 29388267 h 293332"/>
                <a:gd name="T6" fmla="*/ 28117488 w 293329"/>
                <a:gd name="T7" fmla="*/ 34167584 h 293332"/>
                <a:gd name="T8" fmla="*/ 33685557 w 293329"/>
                <a:gd name="T9" fmla="*/ 30113821 h 293332"/>
                <a:gd name="T10" fmla="*/ 35239299 w 293329"/>
                <a:gd name="T11" fmla="*/ 31436587 h 293332"/>
                <a:gd name="T12" fmla="*/ 27599770 w 293329"/>
                <a:gd name="T13" fmla="*/ 35234295 h 293332"/>
                <a:gd name="T14" fmla="*/ 27772314 w 293329"/>
                <a:gd name="T15" fmla="*/ 29431138 h 293332"/>
                <a:gd name="T16" fmla="*/ 1510433 w 293329"/>
                <a:gd name="T17" fmla="*/ 30113821 h 293332"/>
                <a:gd name="T18" fmla="*/ 7121941 w 293329"/>
                <a:gd name="T19" fmla="*/ 34167584 h 293332"/>
                <a:gd name="T20" fmla="*/ 6689917 w 293329"/>
                <a:gd name="T21" fmla="*/ 29388267 h 293332"/>
                <a:gd name="T22" fmla="*/ 8157553 w 293329"/>
                <a:gd name="T23" fmla="*/ 34722347 h 293332"/>
                <a:gd name="T24" fmla="*/ 0 w 293329"/>
                <a:gd name="T25" fmla="*/ 34722347 h 293332"/>
                <a:gd name="T26" fmla="*/ 1467452 w 293329"/>
                <a:gd name="T27" fmla="*/ 29388267 h 293332"/>
                <a:gd name="T28" fmla="*/ 31044270 w 293329"/>
                <a:gd name="T29" fmla="*/ 28454657 h 293332"/>
                <a:gd name="T30" fmla="*/ 3962652 w 293329"/>
                <a:gd name="T31" fmla="*/ 26039287 h 293332"/>
                <a:gd name="T32" fmla="*/ 5191771 w 293329"/>
                <a:gd name="T33" fmla="*/ 27225687 h 293332"/>
                <a:gd name="T34" fmla="*/ 33332922 w 293329"/>
                <a:gd name="T35" fmla="*/ 27225687 h 293332"/>
                <a:gd name="T36" fmla="*/ 31044270 w 293329"/>
                <a:gd name="T37" fmla="*/ 24979956 h 293332"/>
                <a:gd name="T38" fmla="*/ 3962652 w 293329"/>
                <a:gd name="T39" fmla="*/ 29513910 h 293332"/>
                <a:gd name="T40" fmla="*/ 16964238 w 293329"/>
                <a:gd name="T41" fmla="*/ 22119643 h 293332"/>
                <a:gd name="T42" fmla="*/ 21941934 w 293329"/>
                <a:gd name="T43" fmla="*/ 23219853 h 293332"/>
                <a:gd name="T44" fmla="*/ 16964238 w 293329"/>
                <a:gd name="T45" fmla="*/ 22119643 h 293332"/>
                <a:gd name="T46" fmla="*/ 22461226 w 293329"/>
                <a:gd name="T47" fmla="*/ 19024632 h 293332"/>
                <a:gd name="T48" fmla="*/ 16401476 w 293329"/>
                <a:gd name="T49" fmla="*/ 19024632 h 293332"/>
                <a:gd name="T50" fmla="*/ 14529843 w 293329"/>
                <a:gd name="T51" fmla="*/ 27859614 h 293332"/>
                <a:gd name="T52" fmla="*/ 14529843 w 293329"/>
                <a:gd name="T53" fmla="*/ 14664705 h 293332"/>
                <a:gd name="T54" fmla="*/ 12571666 w 293329"/>
                <a:gd name="T55" fmla="*/ 27859614 h 293332"/>
                <a:gd name="T56" fmla="*/ 12571666 w 293329"/>
                <a:gd name="T57" fmla="*/ 14664705 h 293332"/>
                <a:gd name="T58" fmla="*/ 33639441 w 293329"/>
                <a:gd name="T59" fmla="*/ 12063459 h 293332"/>
                <a:gd name="T60" fmla="*/ 32671188 w 293329"/>
                <a:gd name="T61" fmla="*/ 24321583 h 293332"/>
                <a:gd name="T62" fmla="*/ 32935248 w 293329"/>
                <a:gd name="T63" fmla="*/ 11717971 h 293332"/>
                <a:gd name="T64" fmla="*/ 2918121 w 293329"/>
                <a:gd name="T65" fmla="*/ 23288760 h 293332"/>
                <a:gd name="T66" fmla="*/ 1894208 w 293329"/>
                <a:gd name="T67" fmla="*/ 23679404 h 293332"/>
                <a:gd name="T68" fmla="*/ 12571666 w 293329"/>
                <a:gd name="T69" fmla="*/ 10381927 h 293332"/>
                <a:gd name="T70" fmla="*/ 23145993 w 293329"/>
                <a:gd name="T71" fmla="*/ 13626460 h 293332"/>
                <a:gd name="T72" fmla="*/ 12571666 w 293329"/>
                <a:gd name="T73" fmla="*/ 9343458 h 293332"/>
                <a:gd name="T74" fmla="*/ 24756013 w 293329"/>
                <a:gd name="T75" fmla="*/ 10381927 h 293332"/>
                <a:gd name="T76" fmla="*/ 24756013 w 293329"/>
                <a:gd name="T77" fmla="*/ 13626460 h 293332"/>
                <a:gd name="T78" fmla="*/ 24756013 w 293329"/>
                <a:gd name="T79" fmla="*/ 28941136 h 293332"/>
                <a:gd name="T80" fmla="*/ 9917191 w 293329"/>
                <a:gd name="T81" fmla="*/ 11982561 h 293332"/>
                <a:gd name="T82" fmla="*/ 28592345 w 293329"/>
                <a:gd name="T83" fmla="*/ 5140508 h 293332"/>
                <a:gd name="T84" fmla="*/ 34160245 w 293329"/>
                <a:gd name="T85" fmla="*/ 9222673 h 293332"/>
                <a:gd name="T86" fmla="*/ 33771747 w 293329"/>
                <a:gd name="T87" fmla="*/ 4409906 h 293332"/>
                <a:gd name="T88" fmla="*/ 35239299 w 293329"/>
                <a:gd name="T89" fmla="*/ 9738305 h 293332"/>
                <a:gd name="T90" fmla="*/ 27081694 w 293329"/>
                <a:gd name="T91" fmla="*/ 9738305 h 293332"/>
                <a:gd name="T92" fmla="*/ 28549243 w 293329"/>
                <a:gd name="T93" fmla="*/ 4409906 h 293332"/>
                <a:gd name="T94" fmla="*/ 1036058 w 293329"/>
                <a:gd name="T95" fmla="*/ 6472400 h 293332"/>
                <a:gd name="T96" fmla="*/ 7121941 w 293329"/>
                <a:gd name="T97" fmla="*/ 6472400 h 293332"/>
                <a:gd name="T98" fmla="*/ 7424072 w 293329"/>
                <a:gd name="T99" fmla="*/ 4452886 h 293332"/>
                <a:gd name="T100" fmla="*/ 7639649 w 293329"/>
                <a:gd name="T101" fmla="*/ 10254088 h 293332"/>
                <a:gd name="T102" fmla="*/ 0 w 293329"/>
                <a:gd name="T103" fmla="*/ 6472400 h 293332"/>
                <a:gd name="T104" fmla="*/ 31044270 w 293329"/>
                <a:gd name="T105" fmla="*/ 1016743 h 293332"/>
                <a:gd name="T106" fmla="*/ 32273454 w 293329"/>
                <a:gd name="T107" fmla="*/ 2246024 h 293332"/>
                <a:gd name="T108" fmla="*/ 2733624 w 293329"/>
                <a:gd name="T109" fmla="*/ 2246024 h 293332"/>
                <a:gd name="T110" fmla="*/ 3962652 w 293329"/>
                <a:gd name="T111" fmla="*/ 1016743 h 293332"/>
                <a:gd name="T112" fmla="*/ 26527616 w 293329"/>
                <a:gd name="T113" fmla="*/ 3994657 h 293332"/>
                <a:gd name="T114" fmla="*/ 8996094 w 293329"/>
                <a:gd name="T115" fmla="*/ 4255422 h 293332"/>
                <a:gd name="T116" fmla="*/ 17502773 w 293329"/>
                <a:gd name="T117" fmla="*/ 814038 h 293332"/>
                <a:gd name="T118" fmla="*/ 31044270 w 293329"/>
                <a:gd name="T119" fmla="*/ 4534233 h 293332"/>
                <a:gd name="T120" fmla="*/ 3962652 w 293329"/>
                <a:gd name="T121" fmla="*/ 0 h 293332"/>
                <a:gd name="T122" fmla="*/ 1716687 w 293329"/>
                <a:gd name="T123" fmla="*/ 2246024 h 293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3329" h="293332">
                  <a:moveTo>
                    <a:pt x="208355" y="263416"/>
                  </a:moveTo>
                  <a:cubicBezTo>
                    <a:pt x="210511" y="261937"/>
                    <a:pt x="213385" y="262677"/>
                    <a:pt x="214822" y="264895"/>
                  </a:cubicBezTo>
                  <a:cubicBezTo>
                    <a:pt x="215541" y="267483"/>
                    <a:pt x="214822" y="270071"/>
                    <a:pt x="212667" y="271180"/>
                  </a:cubicBezTo>
                  <a:cubicBezTo>
                    <a:pt x="192188" y="282640"/>
                    <a:pt x="169194" y="288556"/>
                    <a:pt x="146201" y="288556"/>
                  </a:cubicBezTo>
                  <a:cubicBezTo>
                    <a:pt x="124284" y="288556"/>
                    <a:pt x="102728" y="283010"/>
                    <a:pt x="82608" y="272659"/>
                  </a:cubicBezTo>
                  <a:cubicBezTo>
                    <a:pt x="80093" y="271549"/>
                    <a:pt x="79375" y="268592"/>
                    <a:pt x="80812" y="266374"/>
                  </a:cubicBezTo>
                  <a:cubicBezTo>
                    <a:pt x="81530" y="264155"/>
                    <a:pt x="84405" y="263416"/>
                    <a:pt x="86560" y="264525"/>
                  </a:cubicBezTo>
                  <a:cubicBezTo>
                    <a:pt x="125003" y="284859"/>
                    <a:pt x="170631" y="284119"/>
                    <a:pt x="208355" y="263416"/>
                  </a:cubicBezTo>
                  <a:close/>
                  <a:moveTo>
                    <a:pt x="237641" y="244663"/>
                  </a:moveTo>
                  <a:cubicBezTo>
                    <a:pt x="239437" y="246084"/>
                    <a:pt x="239796" y="248926"/>
                    <a:pt x="238000" y="250703"/>
                  </a:cubicBezTo>
                  <a:cubicBezTo>
                    <a:pt x="235485" y="253900"/>
                    <a:pt x="234048" y="257808"/>
                    <a:pt x="234048" y="261715"/>
                  </a:cubicBezTo>
                  <a:lnTo>
                    <a:pt x="234048" y="284451"/>
                  </a:lnTo>
                  <a:lnTo>
                    <a:pt x="284347" y="284451"/>
                  </a:lnTo>
                  <a:lnTo>
                    <a:pt x="284347" y="261715"/>
                  </a:lnTo>
                  <a:cubicBezTo>
                    <a:pt x="284347" y="257808"/>
                    <a:pt x="283269" y="253900"/>
                    <a:pt x="280395" y="250703"/>
                  </a:cubicBezTo>
                  <a:cubicBezTo>
                    <a:pt x="278958" y="248926"/>
                    <a:pt x="278958" y="246084"/>
                    <a:pt x="281113" y="244663"/>
                  </a:cubicBezTo>
                  <a:cubicBezTo>
                    <a:pt x="282910" y="242887"/>
                    <a:pt x="285784" y="243242"/>
                    <a:pt x="287221" y="245019"/>
                  </a:cubicBezTo>
                  <a:cubicBezTo>
                    <a:pt x="291173" y="249992"/>
                    <a:pt x="293329" y="255676"/>
                    <a:pt x="293329" y="261715"/>
                  </a:cubicBezTo>
                  <a:lnTo>
                    <a:pt x="293329" y="289069"/>
                  </a:lnTo>
                  <a:cubicBezTo>
                    <a:pt x="293329" y="291201"/>
                    <a:pt x="291533" y="293332"/>
                    <a:pt x="288658" y="293332"/>
                  </a:cubicBezTo>
                  <a:lnTo>
                    <a:pt x="229737" y="293332"/>
                  </a:lnTo>
                  <a:cubicBezTo>
                    <a:pt x="227222" y="293332"/>
                    <a:pt x="225425" y="291201"/>
                    <a:pt x="225425" y="289069"/>
                  </a:cubicBezTo>
                  <a:lnTo>
                    <a:pt x="225425" y="261715"/>
                  </a:lnTo>
                  <a:cubicBezTo>
                    <a:pt x="225425" y="255676"/>
                    <a:pt x="227222" y="249992"/>
                    <a:pt x="231174" y="245019"/>
                  </a:cubicBezTo>
                  <a:cubicBezTo>
                    <a:pt x="232611" y="243242"/>
                    <a:pt x="235844" y="242887"/>
                    <a:pt x="237641" y="244663"/>
                  </a:cubicBezTo>
                  <a:close/>
                  <a:moveTo>
                    <a:pt x="12215" y="244663"/>
                  </a:moveTo>
                  <a:cubicBezTo>
                    <a:pt x="14012" y="246084"/>
                    <a:pt x="14371" y="248926"/>
                    <a:pt x="12575" y="250703"/>
                  </a:cubicBezTo>
                  <a:cubicBezTo>
                    <a:pt x="10419" y="253900"/>
                    <a:pt x="8622" y="257808"/>
                    <a:pt x="8622" y="261715"/>
                  </a:cubicBezTo>
                  <a:lnTo>
                    <a:pt x="8622" y="284451"/>
                  </a:lnTo>
                  <a:lnTo>
                    <a:pt x="59281" y="284451"/>
                  </a:lnTo>
                  <a:lnTo>
                    <a:pt x="59281" y="261715"/>
                  </a:lnTo>
                  <a:cubicBezTo>
                    <a:pt x="59281" y="257808"/>
                    <a:pt x="57844" y="253900"/>
                    <a:pt x="54969" y="250703"/>
                  </a:cubicBezTo>
                  <a:cubicBezTo>
                    <a:pt x="53532" y="248926"/>
                    <a:pt x="53892" y="246084"/>
                    <a:pt x="55688" y="244663"/>
                  </a:cubicBezTo>
                  <a:cubicBezTo>
                    <a:pt x="57844" y="242887"/>
                    <a:pt x="60359" y="243242"/>
                    <a:pt x="61796" y="245019"/>
                  </a:cubicBezTo>
                  <a:cubicBezTo>
                    <a:pt x="65748" y="249992"/>
                    <a:pt x="67903" y="255676"/>
                    <a:pt x="67903" y="261715"/>
                  </a:cubicBezTo>
                  <a:lnTo>
                    <a:pt x="67903" y="289069"/>
                  </a:lnTo>
                  <a:cubicBezTo>
                    <a:pt x="67903" y="291201"/>
                    <a:pt x="65748" y="293332"/>
                    <a:pt x="63592" y="293332"/>
                  </a:cubicBezTo>
                  <a:lnTo>
                    <a:pt x="4311" y="293332"/>
                  </a:lnTo>
                  <a:cubicBezTo>
                    <a:pt x="1796" y="293332"/>
                    <a:pt x="0" y="291201"/>
                    <a:pt x="0" y="289069"/>
                  </a:cubicBezTo>
                  <a:lnTo>
                    <a:pt x="0" y="261715"/>
                  </a:lnTo>
                  <a:cubicBezTo>
                    <a:pt x="0" y="255676"/>
                    <a:pt x="1796" y="249992"/>
                    <a:pt x="6107" y="245019"/>
                  </a:cubicBezTo>
                  <a:cubicBezTo>
                    <a:pt x="7545" y="243242"/>
                    <a:pt x="10419" y="242887"/>
                    <a:pt x="12215" y="244663"/>
                  </a:cubicBezTo>
                  <a:close/>
                  <a:moveTo>
                    <a:pt x="258410" y="216782"/>
                  </a:moveTo>
                  <a:cubicBezTo>
                    <a:pt x="252766" y="216782"/>
                    <a:pt x="248180" y="221368"/>
                    <a:pt x="248180" y="226659"/>
                  </a:cubicBezTo>
                  <a:cubicBezTo>
                    <a:pt x="248180" y="232304"/>
                    <a:pt x="252766" y="236890"/>
                    <a:pt x="258410" y="236890"/>
                  </a:cubicBezTo>
                  <a:cubicBezTo>
                    <a:pt x="264055" y="236890"/>
                    <a:pt x="268641" y="232304"/>
                    <a:pt x="268641" y="226659"/>
                  </a:cubicBezTo>
                  <a:cubicBezTo>
                    <a:pt x="268641" y="221368"/>
                    <a:pt x="264055" y="216782"/>
                    <a:pt x="258410" y="216782"/>
                  </a:cubicBezTo>
                  <a:close/>
                  <a:moveTo>
                    <a:pt x="32985" y="216782"/>
                  </a:moveTo>
                  <a:cubicBezTo>
                    <a:pt x="27341" y="216782"/>
                    <a:pt x="22754" y="221368"/>
                    <a:pt x="22754" y="226659"/>
                  </a:cubicBezTo>
                  <a:cubicBezTo>
                    <a:pt x="22754" y="232304"/>
                    <a:pt x="27341" y="236890"/>
                    <a:pt x="32985" y="236890"/>
                  </a:cubicBezTo>
                  <a:cubicBezTo>
                    <a:pt x="38629" y="236890"/>
                    <a:pt x="43216" y="232304"/>
                    <a:pt x="43216" y="226659"/>
                  </a:cubicBezTo>
                  <a:cubicBezTo>
                    <a:pt x="43216" y="221368"/>
                    <a:pt x="38629" y="216782"/>
                    <a:pt x="32985" y="216782"/>
                  </a:cubicBezTo>
                  <a:close/>
                  <a:moveTo>
                    <a:pt x="258410" y="207962"/>
                  </a:moveTo>
                  <a:cubicBezTo>
                    <a:pt x="268994" y="207962"/>
                    <a:pt x="277460" y="216429"/>
                    <a:pt x="277460" y="226659"/>
                  </a:cubicBezTo>
                  <a:cubicBezTo>
                    <a:pt x="277460" y="237243"/>
                    <a:pt x="268994" y="245709"/>
                    <a:pt x="258410" y="245709"/>
                  </a:cubicBezTo>
                  <a:cubicBezTo>
                    <a:pt x="248180" y="245709"/>
                    <a:pt x="239713" y="237243"/>
                    <a:pt x="239713" y="226659"/>
                  </a:cubicBezTo>
                  <a:cubicBezTo>
                    <a:pt x="239713" y="216429"/>
                    <a:pt x="248180" y="207962"/>
                    <a:pt x="258410" y="207962"/>
                  </a:cubicBezTo>
                  <a:close/>
                  <a:moveTo>
                    <a:pt x="32985" y="207962"/>
                  </a:moveTo>
                  <a:cubicBezTo>
                    <a:pt x="43568" y="207962"/>
                    <a:pt x="52035" y="216429"/>
                    <a:pt x="52035" y="226659"/>
                  </a:cubicBezTo>
                  <a:cubicBezTo>
                    <a:pt x="52035" y="237243"/>
                    <a:pt x="43568" y="245709"/>
                    <a:pt x="32985" y="245709"/>
                  </a:cubicBezTo>
                  <a:cubicBezTo>
                    <a:pt x="22754" y="245709"/>
                    <a:pt x="14288" y="237243"/>
                    <a:pt x="14288" y="226659"/>
                  </a:cubicBezTo>
                  <a:cubicBezTo>
                    <a:pt x="14288" y="216429"/>
                    <a:pt x="22754" y="207962"/>
                    <a:pt x="32985" y="207962"/>
                  </a:cubicBezTo>
                  <a:close/>
                  <a:moveTo>
                    <a:pt x="141209" y="184150"/>
                  </a:moveTo>
                  <a:lnTo>
                    <a:pt x="182642" y="184150"/>
                  </a:lnTo>
                  <a:cubicBezTo>
                    <a:pt x="185164" y="184150"/>
                    <a:pt x="186965" y="186348"/>
                    <a:pt x="186965" y="188913"/>
                  </a:cubicBezTo>
                  <a:cubicBezTo>
                    <a:pt x="186965" y="191477"/>
                    <a:pt x="185164" y="193309"/>
                    <a:pt x="182642" y="193309"/>
                  </a:cubicBezTo>
                  <a:lnTo>
                    <a:pt x="141209" y="193309"/>
                  </a:lnTo>
                  <a:cubicBezTo>
                    <a:pt x="138687" y="193309"/>
                    <a:pt x="136525" y="191477"/>
                    <a:pt x="136525" y="188913"/>
                  </a:cubicBezTo>
                  <a:cubicBezTo>
                    <a:pt x="136525" y="186348"/>
                    <a:pt x="138687" y="184150"/>
                    <a:pt x="141209" y="184150"/>
                  </a:cubicBezTo>
                  <a:close/>
                  <a:moveTo>
                    <a:pt x="141209" y="153987"/>
                  </a:moveTo>
                  <a:lnTo>
                    <a:pt x="182642" y="153987"/>
                  </a:lnTo>
                  <a:cubicBezTo>
                    <a:pt x="185164" y="153987"/>
                    <a:pt x="186965" y="155818"/>
                    <a:pt x="186965" y="158383"/>
                  </a:cubicBezTo>
                  <a:cubicBezTo>
                    <a:pt x="186965" y="160947"/>
                    <a:pt x="185164" y="163145"/>
                    <a:pt x="182642" y="163145"/>
                  </a:cubicBezTo>
                  <a:lnTo>
                    <a:pt x="141209" y="163145"/>
                  </a:lnTo>
                  <a:cubicBezTo>
                    <a:pt x="138687" y="163145"/>
                    <a:pt x="136525" y="160947"/>
                    <a:pt x="136525" y="158383"/>
                  </a:cubicBezTo>
                  <a:cubicBezTo>
                    <a:pt x="136525" y="155818"/>
                    <a:pt x="138687" y="153987"/>
                    <a:pt x="141209" y="153987"/>
                  </a:cubicBezTo>
                  <a:close/>
                  <a:moveTo>
                    <a:pt x="120945" y="122087"/>
                  </a:moveTo>
                  <a:lnTo>
                    <a:pt x="120945" y="231936"/>
                  </a:lnTo>
                  <a:lnTo>
                    <a:pt x="201721" y="231936"/>
                  </a:lnTo>
                  <a:lnTo>
                    <a:pt x="201721" y="122087"/>
                  </a:lnTo>
                  <a:lnTo>
                    <a:pt x="120945" y="122087"/>
                  </a:lnTo>
                  <a:close/>
                  <a:moveTo>
                    <a:pt x="91243" y="117765"/>
                  </a:moveTo>
                  <a:lnTo>
                    <a:pt x="91243" y="218610"/>
                  </a:lnTo>
                  <a:cubicBezTo>
                    <a:pt x="91243" y="225813"/>
                    <a:pt x="97401" y="231936"/>
                    <a:pt x="104645" y="231936"/>
                  </a:cubicBezTo>
                  <a:lnTo>
                    <a:pt x="112252" y="231936"/>
                  </a:lnTo>
                  <a:lnTo>
                    <a:pt x="112252" y="122087"/>
                  </a:lnTo>
                  <a:lnTo>
                    <a:pt x="104645" y="122087"/>
                  </a:lnTo>
                  <a:cubicBezTo>
                    <a:pt x="99574" y="122087"/>
                    <a:pt x="94865" y="120286"/>
                    <a:pt x="91243" y="117765"/>
                  </a:cubicBezTo>
                  <a:close/>
                  <a:moveTo>
                    <a:pt x="274150" y="97555"/>
                  </a:moveTo>
                  <a:cubicBezTo>
                    <a:pt x="276714" y="96837"/>
                    <a:pt x="279278" y="98274"/>
                    <a:pt x="280011" y="100430"/>
                  </a:cubicBezTo>
                  <a:cubicBezTo>
                    <a:pt x="291734" y="132770"/>
                    <a:pt x="291001" y="168344"/>
                    <a:pt x="277813" y="199966"/>
                  </a:cubicBezTo>
                  <a:cubicBezTo>
                    <a:pt x="277080" y="201763"/>
                    <a:pt x="275249" y="202841"/>
                    <a:pt x="273783" y="202841"/>
                  </a:cubicBezTo>
                  <a:cubicBezTo>
                    <a:pt x="273051" y="202841"/>
                    <a:pt x="272684" y="202841"/>
                    <a:pt x="271952" y="202482"/>
                  </a:cubicBezTo>
                  <a:cubicBezTo>
                    <a:pt x="269387" y="201404"/>
                    <a:pt x="268288" y="198888"/>
                    <a:pt x="269387" y="196732"/>
                  </a:cubicBezTo>
                  <a:cubicBezTo>
                    <a:pt x="281843" y="166907"/>
                    <a:pt x="282209" y="133848"/>
                    <a:pt x="271585" y="103305"/>
                  </a:cubicBezTo>
                  <a:cubicBezTo>
                    <a:pt x="270853" y="101149"/>
                    <a:pt x="271952" y="98633"/>
                    <a:pt x="274150" y="97555"/>
                  </a:cubicBezTo>
                  <a:close/>
                  <a:moveTo>
                    <a:pt x="20584" y="95972"/>
                  </a:moveTo>
                  <a:cubicBezTo>
                    <a:pt x="22807" y="96695"/>
                    <a:pt x="24289" y="99224"/>
                    <a:pt x="23177" y="101753"/>
                  </a:cubicBezTo>
                  <a:cubicBezTo>
                    <a:pt x="12435" y="131379"/>
                    <a:pt x="12806" y="164257"/>
                    <a:pt x="24289" y="193883"/>
                  </a:cubicBezTo>
                  <a:cubicBezTo>
                    <a:pt x="25029" y="196051"/>
                    <a:pt x="23918" y="198580"/>
                    <a:pt x="21696" y="199664"/>
                  </a:cubicBezTo>
                  <a:cubicBezTo>
                    <a:pt x="20955" y="199664"/>
                    <a:pt x="20584" y="199664"/>
                    <a:pt x="19844" y="199664"/>
                  </a:cubicBezTo>
                  <a:cubicBezTo>
                    <a:pt x="17991" y="199664"/>
                    <a:pt x="16510" y="198580"/>
                    <a:pt x="15769" y="197135"/>
                  </a:cubicBezTo>
                  <a:cubicBezTo>
                    <a:pt x="3545" y="165341"/>
                    <a:pt x="3175" y="130656"/>
                    <a:pt x="14658" y="98863"/>
                  </a:cubicBezTo>
                  <a:cubicBezTo>
                    <a:pt x="15399" y="96334"/>
                    <a:pt x="17991" y="95250"/>
                    <a:pt x="20584" y="95972"/>
                  </a:cubicBezTo>
                  <a:close/>
                  <a:moveTo>
                    <a:pt x="104645" y="86431"/>
                  </a:moveTo>
                  <a:cubicBezTo>
                    <a:pt x="97401" y="86431"/>
                    <a:pt x="91243" y="92553"/>
                    <a:pt x="91243" y="99757"/>
                  </a:cubicBezTo>
                  <a:cubicBezTo>
                    <a:pt x="91243" y="107320"/>
                    <a:pt x="97401" y="113443"/>
                    <a:pt x="104645" y="113443"/>
                  </a:cubicBezTo>
                  <a:lnTo>
                    <a:pt x="192665" y="113443"/>
                  </a:lnTo>
                  <a:cubicBezTo>
                    <a:pt x="189405" y="104799"/>
                    <a:pt x="189405" y="95435"/>
                    <a:pt x="192665" y="86431"/>
                  </a:cubicBezTo>
                  <a:lnTo>
                    <a:pt x="104645" y="86431"/>
                  </a:lnTo>
                  <a:close/>
                  <a:moveTo>
                    <a:pt x="104645" y="77787"/>
                  </a:moveTo>
                  <a:lnTo>
                    <a:pt x="206067" y="77787"/>
                  </a:lnTo>
                  <a:cubicBezTo>
                    <a:pt x="208603" y="77787"/>
                    <a:pt x="210776" y="79948"/>
                    <a:pt x="210776" y="82109"/>
                  </a:cubicBezTo>
                  <a:cubicBezTo>
                    <a:pt x="210776" y="84630"/>
                    <a:pt x="208603" y="86431"/>
                    <a:pt x="206067" y="86431"/>
                  </a:cubicBezTo>
                  <a:lnTo>
                    <a:pt x="202807" y="86431"/>
                  </a:lnTo>
                  <a:cubicBezTo>
                    <a:pt x="198098" y="95074"/>
                    <a:pt x="198098" y="104799"/>
                    <a:pt x="202807" y="113443"/>
                  </a:cubicBezTo>
                  <a:lnTo>
                    <a:pt x="206067" y="113443"/>
                  </a:lnTo>
                  <a:cubicBezTo>
                    <a:pt x="208603" y="113443"/>
                    <a:pt x="210776" y="115243"/>
                    <a:pt x="210776" y="117765"/>
                  </a:cubicBezTo>
                  <a:lnTo>
                    <a:pt x="210776" y="236258"/>
                  </a:lnTo>
                  <a:cubicBezTo>
                    <a:pt x="210776" y="238779"/>
                    <a:pt x="208603" y="240940"/>
                    <a:pt x="206067" y="240940"/>
                  </a:cubicBezTo>
                  <a:lnTo>
                    <a:pt x="104645" y="240940"/>
                  </a:lnTo>
                  <a:cubicBezTo>
                    <a:pt x="92330" y="240940"/>
                    <a:pt x="82550" y="230856"/>
                    <a:pt x="82550" y="218610"/>
                  </a:cubicBezTo>
                  <a:lnTo>
                    <a:pt x="82550" y="99757"/>
                  </a:lnTo>
                  <a:cubicBezTo>
                    <a:pt x="82550" y="87511"/>
                    <a:pt x="92330" y="77787"/>
                    <a:pt x="104645" y="77787"/>
                  </a:cubicBezTo>
                  <a:close/>
                  <a:moveTo>
                    <a:pt x="237641" y="36713"/>
                  </a:moveTo>
                  <a:cubicBezTo>
                    <a:pt x="239437" y="37787"/>
                    <a:pt x="239796" y="40649"/>
                    <a:pt x="238000" y="42795"/>
                  </a:cubicBezTo>
                  <a:cubicBezTo>
                    <a:pt x="235485" y="45657"/>
                    <a:pt x="234048" y="49950"/>
                    <a:pt x="234048" y="53885"/>
                  </a:cubicBezTo>
                  <a:lnTo>
                    <a:pt x="234048" y="76781"/>
                  </a:lnTo>
                  <a:lnTo>
                    <a:pt x="284347" y="76781"/>
                  </a:lnTo>
                  <a:lnTo>
                    <a:pt x="284347" y="53885"/>
                  </a:lnTo>
                  <a:cubicBezTo>
                    <a:pt x="284347" y="49950"/>
                    <a:pt x="282910" y="45657"/>
                    <a:pt x="280395" y="42795"/>
                  </a:cubicBezTo>
                  <a:cubicBezTo>
                    <a:pt x="278958" y="40649"/>
                    <a:pt x="278958" y="37787"/>
                    <a:pt x="281113" y="36713"/>
                  </a:cubicBezTo>
                  <a:cubicBezTo>
                    <a:pt x="282910" y="34925"/>
                    <a:pt x="285784" y="35282"/>
                    <a:pt x="287221" y="37071"/>
                  </a:cubicBezTo>
                  <a:cubicBezTo>
                    <a:pt x="291173" y="41722"/>
                    <a:pt x="293329" y="47804"/>
                    <a:pt x="293329" y="53885"/>
                  </a:cubicBezTo>
                  <a:lnTo>
                    <a:pt x="293329" y="81074"/>
                  </a:lnTo>
                  <a:cubicBezTo>
                    <a:pt x="293329" y="83578"/>
                    <a:pt x="291533" y="85367"/>
                    <a:pt x="288658" y="85367"/>
                  </a:cubicBezTo>
                  <a:lnTo>
                    <a:pt x="229737" y="85367"/>
                  </a:lnTo>
                  <a:cubicBezTo>
                    <a:pt x="227222" y="85367"/>
                    <a:pt x="225425" y="83578"/>
                    <a:pt x="225425" y="81074"/>
                  </a:cubicBezTo>
                  <a:lnTo>
                    <a:pt x="225425" y="53885"/>
                  </a:lnTo>
                  <a:cubicBezTo>
                    <a:pt x="225425" y="47804"/>
                    <a:pt x="227222" y="41722"/>
                    <a:pt x="231174" y="37071"/>
                  </a:cubicBezTo>
                  <a:cubicBezTo>
                    <a:pt x="232970" y="35282"/>
                    <a:pt x="235844" y="34925"/>
                    <a:pt x="237641" y="36713"/>
                  </a:cubicBezTo>
                  <a:close/>
                  <a:moveTo>
                    <a:pt x="12215" y="36713"/>
                  </a:moveTo>
                  <a:cubicBezTo>
                    <a:pt x="14012" y="37787"/>
                    <a:pt x="14371" y="40649"/>
                    <a:pt x="12575" y="42795"/>
                  </a:cubicBezTo>
                  <a:cubicBezTo>
                    <a:pt x="10419" y="45657"/>
                    <a:pt x="8622" y="49950"/>
                    <a:pt x="8622" y="53885"/>
                  </a:cubicBezTo>
                  <a:lnTo>
                    <a:pt x="8622" y="76781"/>
                  </a:lnTo>
                  <a:lnTo>
                    <a:pt x="59281" y="76781"/>
                  </a:lnTo>
                  <a:lnTo>
                    <a:pt x="59281" y="53885"/>
                  </a:lnTo>
                  <a:cubicBezTo>
                    <a:pt x="59281" y="49950"/>
                    <a:pt x="57844" y="45657"/>
                    <a:pt x="54969" y="42795"/>
                  </a:cubicBezTo>
                  <a:cubicBezTo>
                    <a:pt x="53532" y="40649"/>
                    <a:pt x="53892" y="37787"/>
                    <a:pt x="55688" y="36713"/>
                  </a:cubicBezTo>
                  <a:cubicBezTo>
                    <a:pt x="57844" y="34925"/>
                    <a:pt x="60359" y="35282"/>
                    <a:pt x="61796" y="37071"/>
                  </a:cubicBezTo>
                  <a:cubicBezTo>
                    <a:pt x="65748" y="41722"/>
                    <a:pt x="67903" y="47804"/>
                    <a:pt x="67903" y="53885"/>
                  </a:cubicBezTo>
                  <a:lnTo>
                    <a:pt x="67903" y="81074"/>
                  </a:lnTo>
                  <a:cubicBezTo>
                    <a:pt x="67903" y="83578"/>
                    <a:pt x="65748" y="85367"/>
                    <a:pt x="63592" y="85367"/>
                  </a:cubicBezTo>
                  <a:lnTo>
                    <a:pt x="4311" y="85367"/>
                  </a:lnTo>
                  <a:cubicBezTo>
                    <a:pt x="1796" y="85367"/>
                    <a:pt x="0" y="83578"/>
                    <a:pt x="0" y="81074"/>
                  </a:cubicBezTo>
                  <a:lnTo>
                    <a:pt x="0" y="53885"/>
                  </a:lnTo>
                  <a:cubicBezTo>
                    <a:pt x="0" y="47804"/>
                    <a:pt x="1796" y="41722"/>
                    <a:pt x="6107" y="37071"/>
                  </a:cubicBezTo>
                  <a:cubicBezTo>
                    <a:pt x="7545" y="35282"/>
                    <a:pt x="10419" y="34925"/>
                    <a:pt x="12215" y="36713"/>
                  </a:cubicBezTo>
                  <a:close/>
                  <a:moveTo>
                    <a:pt x="258410" y="8466"/>
                  </a:moveTo>
                  <a:cubicBezTo>
                    <a:pt x="252766" y="8466"/>
                    <a:pt x="248180" y="13405"/>
                    <a:pt x="248180" y="18697"/>
                  </a:cubicBezTo>
                  <a:cubicBezTo>
                    <a:pt x="248180" y="24341"/>
                    <a:pt x="252766" y="28928"/>
                    <a:pt x="258410" y="28928"/>
                  </a:cubicBezTo>
                  <a:cubicBezTo>
                    <a:pt x="264055" y="28928"/>
                    <a:pt x="268641" y="24341"/>
                    <a:pt x="268641" y="18697"/>
                  </a:cubicBezTo>
                  <a:cubicBezTo>
                    <a:pt x="268641" y="13405"/>
                    <a:pt x="264055" y="8466"/>
                    <a:pt x="258410" y="8466"/>
                  </a:cubicBezTo>
                  <a:close/>
                  <a:moveTo>
                    <a:pt x="32985" y="8466"/>
                  </a:moveTo>
                  <a:cubicBezTo>
                    <a:pt x="27341" y="8466"/>
                    <a:pt x="22754" y="13405"/>
                    <a:pt x="22754" y="18697"/>
                  </a:cubicBezTo>
                  <a:cubicBezTo>
                    <a:pt x="22754" y="24341"/>
                    <a:pt x="27341" y="28928"/>
                    <a:pt x="32985" y="28928"/>
                  </a:cubicBezTo>
                  <a:cubicBezTo>
                    <a:pt x="38629" y="28928"/>
                    <a:pt x="43216" y="24341"/>
                    <a:pt x="43216" y="18697"/>
                  </a:cubicBezTo>
                  <a:cubicBezTo>
                    <a:pt x="43216" y="13405"/>
                    <a:pt x="38629" y="8466"/>
                    <a:pt x="32985" y="8466"/>
                  </a:cubicBezTo>
                  <a:close/>
                  <a:moveTo>
                    <a:pt x="145691" y="6778"/>
                  </a:moveTo>
                  <a:cubicBezTo>
                    <a:pt x="171211" y="6778"/>
                    <a:pt x="196731" y="13556"/>
                    <a:pt x="219015" y="27113"/>
                  </a:cubicBezTo>
                  <a:cubicBezTo>
                    <a:pt x="221531" y="28559"/>
                    <a:pt x="221891" y="31089"/>
                    <a:pt x="220813" y="33258"/>
                  </a:cubicBezTo>
                  <a:cubicBezTo>
                    <a:pt x="219015" y="35427"/>
                    <a:pt x="216499" y="36150"/>
                    <a:pt x="214702" y="34704"/>
                  </a:cubicBezTo>
                  <a:cubicBezTo>
                    <a:pt x="172648" y="9037"/>
                    <a:pt x="118733" y="9037"/>
                    <a:pt x="77038" y="34704"/>
                  </a:cubicBezTo>
                  <a:cubicBezTo>
                    <a:pt x="76320" y="35427"/>
                    <a:pt x="75601" y="35427"/>
                    <a:pt x="74882" y="35427"/>
                  </a:cubicBezTo>
                  <a:cubicBezTo>
                    <a:pt x="73444" y="35427"/>
                    <a:pt x="72006" y="34704"/>
                    <a:pt x="70928" y="33258"/>
                  </a:cubicBezTo>
                  <a:cubicBezTo>
                    <a:pt x="69850" y="31089"/>
                    <a:pt x="70209" y="28559"/>
                    <a:pt x="72366" y="27113"/>
                  </a:cubicBezTo>
                  <a:cubicBezTo>
                    <a:pt x="94651" y="13556"/>
                    <a:pt x="120171" y="6778"/>
                    <a:pt x="145691" y="6778"/>
                  </a:cubicBezTo>
                  <a:close/>
                  <a:moveTo>
                    <a:pt x="258410" y="0"/>
                  </a:moveTo>
                  <a:cubicBezTo>
                    <a:pt x="268994" y="0"/>
                    <a:pt x="277460" y="8466"/>
                    <a:pt x="277460" y="18697"/>
                  </a:cubicBezTo>
                  <a:cubicBezTo>
                    <a:pt x="277460" y="29280"/>
                    <a:pt x="268994" y="37747"/>
                    <a:pt x="258410" y="37747"/>
                  </a:cubicBezTo>
                  <a:cubicBezTo>
                    <a:pt x="248180" y="37747"/>
                    <a:pt x="239713" y="29280"/>
                    <a:pt x="239713" y="18697"/>
                  </a:cubicBezTo>
                  <a:cubicBezTo>
                    <a:pt x="239713" y="8466"/>
                    <a:pt x="248180" y="0"/>
                    <a:pt x="258410" y="0"/>
                  </a:cubicBezTo>
                  <a:close/>
                  <a:moveTo>
                    <a:pt x="32985" y="0"/>
                  </a:moveTo>
                  <a:cubicBezTo>
                    <a:pt x="43568" y="0"/>
                    <a:pt x="52035" y="8466"/>
                    <a:pt x="52035" y="18697"/>
                  </a:cubicBezTo>
                  <a:cubicBezTo>
                    <a:pt x="52035" y="29280"/>
                    <a:pt x="43568" y="37747"/>
                    <a:pt x="32985" y="37747"/>
                  </a:cubicBezTo>
                  <a:cubicBezTo>
                    <a:pt x="22754" y="37747"/>
                    <a:pt x="14288" y="29280"/>
                    <a:pt x="14288" y="18697"/>
                  </a:cubicBezTo>
                  <a:cubicBezTo>
                    <a:pt x="14288" y="8466"/>
                    <a:pt x="22754" y="0"/>
                    <a:pt x="32985" y="0"/>
                  </a:cubicBezTo>
                  <a:close/>
                </a:path>
              </a:pathLst>
            </a:custGeom>
            <a:solidFill>
              <a:schemeClr val="bg1"/>
            </a:solidFill>
            <a:ln>
              <a:noFill/>
            </a:ln>
            <a:effectLst/>
          </p:spPr>
          <p:txBody>
            <a:bodyPr anchor="ctr"/>
            <a:lstStyle/>
            <a:p>
              <a:endParaRPr lang="en-US" sz="1000" dirty="0"/>
            </a:p>
          </p:txBody>
        </p:sp>
        <p:sp>
          <p:nvSpPr>
            <p:cNvPr id="44" name="Rectangle 43">
              <a:extLst>
                <a:ext uri="{FF2B5EF4-FFF2-40B4-BE49-F238E27FC236}">
                  <a16:creationId xmlns:a16="http://schemas.microsoft.com/office/drawing/2014/main" id="{765BEA4D-FE95-4BA4-873C-69FE6F289896}"/>
                </a:ext>
              </a:extLst>
            </p:cNvPr>
            <p:cNvSpPr/>
            <p:nvPr/>
          </p:nvSpPr>
          <p:spPr>
            <a:xfrm>
              <a:off x="7360610" y="2881068"/>
              <a:ext cx="1481835" cy="662149"/>
            </a:xfrm>
            <a:prstGeom prst="rect">
              <a:avLst/>
            </a:prstGeom>
          </p:spPr>
          <p:txBody>
            <a:bodyPr wrap="none">
              <a:spAutoFit/>
            </a:bodyPr>
            <a:lstStyle/>
            <a:p>
              <a:r>
                <a:rPr lang="en-US" sz="4400" b="1" dirty="0">
                  <a:solidFill>
                    <a:schemeClr val="accent6"/>
                  </a:solidFill>
                  <a:cs typeface="Poppins" pitchFamily="2" charset="77"/>
                </a:rPr>
                <a:t>SHRM</a:t>
              </a:r>
              <a:endParaRPr lang="en-ZA" sz="4400" dirty="0">
                <a:solidFill>
                  <a:schemeClr val="accent6"/>
                </a:solidFill>
              </a:endParaRPr>
            </a:p>
          </p:txBody>
        </p:sp>
      </p:grpSp>
      <p:pic>
        <p:nvPicPr>
          <p:cNvPr id="46" name="Graphic 45">
            <a:extLst>
              <a:ext uri="{FF2B5EF4-FFF2-40B4-BE49-F238E27FC236}">
                <a16:creationId xmlns:a16="http://schemas.microsoft.com/office/drawing/2014/main" id="{D5DCF1F8-5D82-4F75-9F65-A61F9E62D9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3300" y="2330075"/>
            <a:ext cx="6063670" cy="4042446"/>
          </a:xfrm>
          <a:prstGeom prst="rect">
            <a:avLst/>
          </a:prstGeom>
        </p:spPr>
      </p:pic>
    </p:spTree>
    <p:extLst>
      <p:ext uri="{BB962C8B-B14F-4D97-AF65-F5344CB8AC3E}">
        <p14:creationId xmlns:p14="http://schemas.microsoft.com/office/powerpoint/2010/main" val="326884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0E515E-0177-4A91-9155-4220F96B27B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D375E77-804B-46FE-BBAE-93FC286E6B4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EFF4929-5706-444B-BEC5-737A97CC6040}"/>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915B0C0C-DDBA-4BE5-9B96-A70ECE92B0F0}"/>
              </a:ext>
            </a:extLst>
          </p:cNvPr>
          <p:cNvSpPr>
            <a:spLocks noGrp="1"/>
          </p:cNvSpPr>
          <p:nvPr>
            <p:ph type="title"/>
          </p:nvPr>
        </p:nvSpPr>
        <p:spPr/>
        <p:txBody>
          <a:bodyPr/>
          <a:lstStyle/>
          <a:p>
            <a:r>
              <a:rPr lang="en-ZA" dirty="0"/>
              <a:t>HR Analytics Maturity Model</a:t>
            </a:r>
          </a:p>
        </p:txBody>
      </p:sp>
      <p:sp>
        <p:nvSpPr>
          <p:cNvPr id="6" name="Text Placeholder 5">
            <a:extLst>
              <a:ext uri="{FF2B5EF4-FFF2-40B4-BE49-F238E27FC236}">
                <a16:creationId xmlns:a16="http://schemas.microsoft.com/office/drawing/2014/main" id="{3D90F673-A32F-456F-AB32-A2B370F1E8FC}"/>
              </a:ext>
            </a:extLst>
          </p:cNvPr>
          <p:cNvSpPr>
            <a:spLocks noGrp="1"/>
          </p:cNvSpPr>
          <p:nvPr>
            <p:ph type="body" sz="quarter" idx="13"/>
          </p:nvPr>
        </p:nvSpPr>
        <p:spPr/>
        <p:txBody>
          <a:bodyPr/>
          <a:lstStyle/>
          <a:p>
            <a:endParaRPr lang="en-ZA"/>
          </a:p>
        </p:txBody>
      </p:sp>
      <p:sp>
        <p:nvSpPr>
          <p:cNvPr id="7" name="Freeform 23">
            <a:extLst>
              <a:ext uri="{FF2B5EF4-FFF2-40B4-BE49-F238E27FC236}">
                <a16:creationId xmlns:a16="http://schemas.microsoft.com/office/drawing/2014/main" id="{8D87DE24-7E01-4F0F-989E-72C346F94563}"/>
              </a:ext>
            </a:extLst>
          </p:cNvPr>
          <p:cNvSpPr/>
          <p:nvPr/>
        </p:nvSpPr>
        <p:spPr>
          <a:xfrm>
            <a:off x="5255620" y="1775786"/>
            <a:ext cx="5374280" cy="1012741"/>
          </a:xfrm>
          <a:custGeom>
            <a:avLst/>
            <a:gdLst>
              <a:gd name="connsiteX0" fmla="*/ 0 w 12131037"/>
              <a:gd name="connsiteY0" fmla="*/ 0 h 2286000"/>
              <a:gd name="connsiteX1" fmla="*/ 12131037 w 12131037"/>
              <a:gd name="connsiteY1" fmla="*/ 0 h 2286000"/>
              <a:gd name="connsiteX2" fmla="*/ 12131037 w 12131037"/>
              <a:gd name="connsiteY2" fmla="*/ 2286000 h 2286000"/>
              <a:gd name="connsiteX3" fmla="*/ 0 w 12131037"/>
              <a:gd name="connsiteY3" fmla="*/ 2286000 h 2286000"/>
              <a:gd name="connsiteX4" fmla="*/ 0 w 12131037"/>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1037" h="2286000">
                <a:moveTo>
                  <a:pt x="0" y="0"/>
                </a:moveTo>
                <a:lnTo>
                  <a:pt x="12131037" y="0"/>
                </a:lnTo>
                <a:lnTo>
                  <a:pt x="12131037" y="2286000"/>
                </a:lnTo>
                <a:lnTo>
                  <a:pt x="0" y="2286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Freeform 22">
            <a:extLst>
              <a:ext uri="{FF2B5EF4-FFF2-40B4-BE49-F238E27FC236}">
                <a16:creationId xmlns:a16="http://schemas.microsoft.com/office/drawing/2014/main" id="{26D2BD27-2B3B-4004-BD61-3136E2D61940}"/>
              </a:ext>
            </a:extLst>
          </p:cNvPr>
          <p:cNvSpPr/>
          <p:nvPr/>
        </p:nvSpPr>
        <p:spPr>
          <a:xfrm>
            <a:off x="3896295" y="2922629"/>
            <a:ext cx="6733606" cy="1012741"/>
          </a:xfrm>
          <a:custGeom>
            <a:avLst/>
            <a:gdLst>
              <a:gd name="connsiteX0" fmla="*/ 0 w 15199360"/>
              <a:gd name="connsiteY0" fmla="*/ 0 h 2286000"/>
              <a:gd name="connsiteX1" fmla="*/ 15199360 w 15199360"/>
              <a:gd name="connsiteY1" fmla="*/ 0 h 2286000"/>
              <a:gd name="connsiteX2" fmla="*/ 15199360 w 15199360"/>
              <a:gd name="connsiteY2" fmla="*/ 2286000 h 2286000"/>
              <a:gd name="connsiteX3" fmla="*/ 0 w 15199360"/>
              <a:gd name="connsiteY3" fmla="*/ 2286000 h 2286000"/>
              <a:gd name="connsiteX4" fmla="*/ 0 w 1519936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360" h="2286000">
                <a:moveTo>
                  <a:pt x="0" y="0"/>
                </a:moveTo>
                <a:lnTo>
                  <a:pt x="15199360" y="0"/>
                </a:lnTo>
                <a:lnTo>
                  <a:pt x="15199360" y="2286000"/>
                </a:lnTo>
                <a:lnTo>
                  <a:pt x="0" y="2286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Freeform 18">
            <a:extLst>
              <a:ext uri="{FF2B5EF4-FFF2-40B4-BE49-F238E27FC236}">
                <a16:creationId xmlns:a16="http://schemas.microsoft.com/office/drawing/2014/main" id="{786F7AAF-EBF9-4F20-A4FA-8E78C2D44286}"/>
              </a:ext>
            </a:extLst>
          </p:cNvPr>
          <p:cNvSpPr/>
          <p:nvPr/>
        </p:nvSpPr>
        <p:spPr>
          <a:xfrm>
            <a:off x="2536971" y="4069473"/>
            <a:ext cx="8092930" cy="1012741"/>
          </a:xfrm>
          <a:custGeom>
            <a:avLst/>
            <a:gdLst>
              <a:gd name="connsiteX0" fmla="*/ 0 w 18267680"/>
              <a:gd name="connsiteY0" fmla="*/ 0 h 2286000"/>
              <a:gd name="connsiteX1" fmla="*/ 18267680 w 18267680"/>
              <a:gd name="connsiteY1" fmla="*/ 0 h 2286000"/>
              <a:gd name="connsiteX2" fmla="*/ 18267680 w 18267680"/>
              <a:gd name="connsiteY2" fmla="*/ 2286000 h 2286000"/>
              <a:gd name="connsiteX3" fmla="*/ 0 w 18267680"/>
              <a:gd name="connsiteY3" fmla="*/ 2286000 h 2286000"/>
              <a:gd name="connsiteX4" fmla="*/ 0 w 1826768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7680" h="2286000">
                <a:moveTo>
                  <a:pt x="0" y="0"/>
                </a:moveTo>
                <a:lnTo>
                  <a:pt x="18267680" y="0"/>
                </a:lnTo>
                <a:lnTo>
                  <a:pt x="18267680" y="2286000"/>
                </a:lnTo>
                <a:lnTo>
                  <a:pt x="0" y="2286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Freeform 15">
            <a:extLst>
              <a:ext uri="{FF2B5EF4-FFF2-40B4-BE49-F238E27FC236}">
                <a16:creationId xmlns:a16="http://schemas.microsoft.com/office/drawing/2014/main" id="{FCDC6FD8-F32B-4EF2-82EB-C295E4931355}"/>
              </a:ext>
            </a:extLst>
          </p:cNvPr>
          <p:cNvSpPr/>
          <p:nvPr/>
        </p:nvSpPr>
        <p:spPr>
          <a:xfrm>
            <a:off x="1177647" y="5216317"/>
            <a:ext cx="9452254" cy="1012741"/>
          </a:xfrm>
          <a:custGeom>
            <a:avLst/>
            <a:gdLst>
              <a:gd name="connsiteX0" fmla="*/ 0 w 21336000"/>
              <a:gd name="connsiteY0" fmla="*/ 0 h 2286000"/>
              <a:gd name="connsiteX1" fmla="*/ 21336000 w 21336000"/>
              <a:gd name="connsiteY1" fmla="*/ 0 h 2286000"/>
              <a:gd name="connsiteX2" fmla="*/ 21336000 w 21336000"/>
              <a:gd name="connsiteY2" fmla="*/ 2286000 h 2286000"/>
              <a:gd name="connsiteX3" fmla="*/ 0 w 21336000"/>
              <a:gd name="connsiteY3" fmla="*/ 2286000 h 2286000"/>
              <a:gd name="connsiteX4" fmla="*/ 0 w 2133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0" h="2286000">
                <a:moveTo>
                  <a:pt x="0" y="0"/>
                </a:moveTo>
                <a:lnTo>
                  <a:pt x="21336000" y="0"/>
                </a:lnTo>
                <a:lnTo>
                  <a:pt x="21336000" y="2286000"/>
                </a:lnTo>
                <a:lnTo>
                  <a:pt x="0" y="2286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TextBox 11">
            <a:extLst>
              <a:ext uri="{FF2B5EF4-FFF2-40B4-BE49-F238E27FC236}">
                <a16:creationId xmlns:a16="http://schemas.microsoft.com/office/drawing/2014/main" id="{B4E2A4FB-EC41-4301-B6BF-631DF1669064}"/>
              </a:ext>
            </a:extLst>
          </p:cNvPr>
          <p:cNvSpPr txBox="1"/>
          <p:nvPr/>
        </p:nvSpPr>
        <p:spPr>
          <a:xfrm>
            <a:off x="7481975" y="1842709"/>
            <a:ext cx="2993128" cy="351506"/>
          </a:xfrm>
          <a:prstGeom prst="rect">
            <a:avLst/>
          </a:prstGeom>
          <a:noFill/>
        </p:spPr>
        <p:txBody>
          <a:bodyPr wrap="none" rtlCol="0" anchor="b" anchorCtr="0">
            <a:spAutoFit/>
          </a:bodyPr>
          <a:lstStyle/>
          <a:p>
            <a:pPr algn="r">
              <a:lnSpc>
                <a:spcPts val="2215"/>
              </a:lnSpc>
            </a:pPr>
            <a:r>
              <a:rPr lang="en-US" b="1" dirty="0">
                <a:solidFill>
                  <a:schemeClr val="bg1"/>
                </a:solidFill>
                <a:ea typeface="League Spartan" charset="0"/>
                <a:cs typeface="Poppins" pitchFamily="2" charset="77"/>
              </a:rPr>
              <a:t>Stage 4: Predictive Analysis</a:t>
            </a:r>
          </a:p>
        </p:txBody>
      </p:sp>
      <p:sp>
        <p:nvSpPr>
          <p:cNvPr id="13" name="Subtitle 2">
            <a:extLst>
              <a:ext uri="{FF2B5EF4-FFF2-40B4-BE49-F238E27FC236}">
                <a16:creationId xmlns:a16="http://schemas.microsoft.com/office/drawing/2014/main" id="{18A83DD2-31BE-470E-972A-88E44FA9822F}"/>
              </a:ext>
            </a:extLst>
          </p:cNvPr>
          <p:cNvSpPr txBox="1">
            <a:spLocks/>
          </p:cNvSpPr>
          <p:nvPr/>
        </p:nvSpPr>
        <p:spPr>
          <a:xfrm>
            <a:off x="5591175" y="2211249"/>
            <a:ext cx="4883929"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spcBef>
                <a:spcPts val="266"/>
              </a:spcBef>
            </a:pPr>
            <a:r>
              <a:rPr lang="en-US" sz="1200" dirty="0">
                <a:solidFill>
                  <a:schemeClr val="bg1"/>
                </a:solidFill>
                <a:latin typeface="+mn-lt"/>
                <a:ea typeface="Lato Light" panose="020F0502020204030203" pitchFamily="34" charset="0"/>
                <a:cs typeface="Mukta ExtraLight" panose="020B0000000000000000" pitchFamily="34" charset="77"/>
              </a:rPr>
              <a:t>Development of predictive models, scenario planning, risk analysis and mitigation, integration with strategic planning</a:t>
            </a:r>
          </a:p>
        </p:txBody>
      </p:sp>
      <p:sp>
        <p:nvSpPr>
          <p:cNvPr id="14" name="TextBox 13">
            <a:extLst>
              <a:ext uri="{FF2B5EF4-FFF2-40B4-BE49-F238E27FC236}">
                <a16:creationId xmlns:a16="http://schemas.microsoft.com/office/drawing/2014/main" id="{B14496EB-D786-43CC-8A7D-764253F2C985}"/>
              </a:ext>
            </a:extLst>
          </p:cNvPr>
          <p:cNvSpPr txBox="1"/>
          <p:nvPr/>
        </p:nvSpPr>
        <p:spPr>
          <a:xfrm>
            <a:off x="7590979" y="2989553"/>
            <a:ext cx="2884124" cy="351506"/>
          </a:xfrm>
          <a:prstGeom prst="rect">
            <a:avLst/>
          </a:prstGeom>
          <a:noFill/>
        </p:spPr>
        <p:txBody>
          <a:bodyPr wrap="none" rtlCol="0" anchor="b" anchorCtr="0">
            <a:spAutoFit/>
          </a:bodyPr>
          <a:lstStyle/>
          <a:p>
            <a:pPr algn="r">
              <a:lnSpc>
                <a:spcPts val="2215"/>
              </a:lnSpc>
            </a:pPr>
            <a:r>
              <a:rPr lang="en-US" b="1" dirty="0">
                <a:solidFill>
                  <a:schemeClr val="bg1"/>
                </a:solidFill>
                <a:ea typeface="League Spartan" charset="0"/>
                <a:cs typeface="Poppins" pitchFamily="2" charset="77"/>
              </a:rPr>
              <a:t>Stage 3: Strategic Analysis</a:t>
            </a:r>
          </a:p>
        </p:txBody>
      </p:sp>
      <p:sp>
        <p:nvSpPr>
          <p:cNvPr id="15" name="Subtitle 2">
            <a:extLst>
              <a:ext uri="{FF2B5EF4-FFF2-40B4-BE49-F238E27FC236}">
                <a16:creationId xmlns:a16="http://schemas.microsoft.com/office/drawing/2014/main" id="{A754B237-A91C-45CE-B9ED-ACA8D77D8960}"/>
              </a:ext>
            </a:extLst>
          </p:cNvPr>
          <p:cNvSpPr txBox="1">
            <a:spLocks/>
          </p:cNvSpPr>
          <p:nvPr/>
        </p:nvSpPr>
        <p:spPr>
          <a:xfrm>
            <a:off x="4728618" y="3358092"/>
            <a:ext cx="5746486" cy="43171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spcBef>
                <a:spcPts val="266"/>
              </a:spcBef>
            </a:pPr>
            <a:r>
              <a:rPr lang="en-US" sz="1200" dirty="0">
                <a:solidFill>
                  <a:schemeClr val="bg1"/>
                </a:solidFill>
                <a:latin typeface="+mn-lt"/>
                <a:ea typeface="Lato Light" panose="020F0502020204030203" pitchFamily="34" charset="0"/>
                <a:cs typeface="Mukta ExtraLight" panose="020B0000000000000000" pitchFamily="34" charset="77"/>
              </a:rPr>
              <a:t>Segmentation, statistical analysis, development of people models, analysis of dimensions to understand cause and delivery of actionable solutions.</a:t>
            </a:r>
          </a:p>
        </p:txBody>
      </p:sp>
      <p:sp>
        <p:nvSpPr>
          <p:cNvPr id="16" name="TextBox 15">
            <a:extLst>
              <a:ext uri="{FF2B5EF4-FFF2-40B4-BE49-F238E27FC236}">
                <a16:creationId xmlns:a16="http://schemas.microsoft.com/office/drawing/2014/main" id="{B68D93FC-FDBC-4644-8A05-A83B1F2A6AE1}"/>
              </a:ext>
            </a:extLst>
          </p:cNvPr>
          <p:cNvSpPr txBox="1"/>
          <p:nvPr/>
        </p:nvSpPr>
        <p:spPr>
          <a:xfrm>
            <a:off x="7395415" y="4136396"/>
            <a:ext cx="3079689" cy="351506"/>
          </a:xfrm>
          <a:prstGeom prst="rect">
            <a:avLst/>
          </a:prstGeom>
          <a:noFill/>
        </p:spPr>
        <p:txBody>
          <a:bodyPr wrap="none" rtlCol="0" anchor="b" anchorCtr="0">
            <a:spAutoFit/>
          </a:bodyPr>
          <a:lstStyle/>
          <a:p>
            <a:pPr algn="r">
              <a:lnSpc>
                <a:spcPts val="2215"/>
              </a:lnSpc>
            </a:pPr>
            <a:r>
              <a:rPr lang="en-US" b="1" dirty="0">
                <a:solidFill>
                  <a:schemeClr val="bg1"/>
                </a:solidFill>
                <a:ea typeface="League Spartan" charset="0"/>
                <a:cs typeface="Poppins" pitchFamily="2" charset="77"/>
              </a:rPr>
              <a:t>Stage 2: Advanced Reporting</a:t>
            </a:r>
          </a:p>
        </p:txBody>
      </p:sp>
      <p:sp>
        <p:nvSpPr>
          <p:cNvPr id="17" name="Subtitle 2">
            <a:extLst>
              <a:ext uri="{FF2B5EF4-FFF2-40B4-BE49-F238E27FC236}">
                <a16:creationId xmlns:a16="http://schemas.microsoft.com/office/drawing/2014/main" id="{78B37D3A-A200-445D-9516-E08842E08C9F}"/>
              </a:ext>
            </a:extLst>
          </p:cNvPr>
          <p:cNvSpPr txBox="1">
            <a:spLocks/>
          </p:cNvSpPr>
          <p:nvPr/>
        </p:nvSpPr>
        <p:spPr>
          <a:xfrm>
            <a:off x="5591175" y="4504936"/>
            <a:ext cx="4883929" cy="42902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spcBef>
                <a:spcPts val="266"/>
              </a:spcBef>
            </a:pPr>
            <a:r>
              <a:rPr lang="en-US" sz="1200" dirty="0">
                <a:solidFill>
                  <a:schemeClr val="bg1"/>
                </a:solidFill>
                <a:latin typeface="+mn-lt"/>
                <a:ea typeface="Lato Light" panose="020F0502020204030203" pitchFamily="34" charset="0"/>
                <a:cs typeface="Mukta ExtraLight" panose="020B0000000000000000" pitchFamily="34" charset="77"/>
              </a:rPr>
              <a:t>Operational reporting for benchmarking and decision making, multi-dimensional analysis and dashboards.</a:t>
            </a:r>
          </a:p>
        </p:txBody>
      </p:sp>
      <p:sp>
        <p:nvSpPr>
          <p:cNvPr id="18" name="TextBox 17">
            <a:extLst>
              <a:ext uri="{FF2B5EF4-FFF2-40B4-BE49-F238E27FC236}">
                <a16:creationId xmlns:a16="http://schemas.microsoft.com/office/drawing/2014/main" id="{791622E8-36E9-484C-AD8B-823380056F2E}"/>
              </a:ext>
            </a:extLst>
          </p:cNvPr>
          <p:cNvSpPr txBox="1"/>
          <p:nvPr/>
        </p:nvSpPr>
        <p:spPr>
          <a:xfrm>
            <a:off x="7246335" y="5283240"/>
            <a:ext cx="3228769" cy="351506"/>
          </a:xfrm>
          <a:prstGeom prst="rect">
            <a:avLst/>
          </a:prstGeom>
          <a:noFill/>
        </p:spPr>
        <p:txBody>
          <a:bodyPr wrap="none" rtlCol="0" anchor="b" anchorCtr="0">
            <a:spAutoFit/>
          </a:bodyPr>
          <a:lstStyle/>
          <a:p>
            <a:pPr algn="r">
              <a:lnSpc>
                <a:spcPts val="2215"/>
              </a:lnSpc>
            </a:pPr>
            <a:r>
              <a:rPr lang="en-US" b="1" dirty="0">
                <a:solidFill>
                  <a:schemeClr val="bg1"/>
                </a:solidFill>
                <a:ea typeface="League Spartan" charset="0"/>
                <a:cs typeface="Poppins" pitchFamily="2" charset="77"/>
              </a:rPr>
              <a:t>Stage 1: Operational Reporting</a:t>
            </a:r>
          </a:p>
        </p:txBody>
      </p:sp>
      <p:sp>
        <p:nvSpPr>
          <p:cNvPr id="19" name="Subtitle 2">
            <a:extLst>
              <a:ext uri="{FF2B5EF4-FFF2-40B4-BE49-F238E27FC236}">
                <a16:creationId xmlns:a16="http://schemas.microsoft.com/office/drawing/2014/main" id="{873220D2-559F-42AB-B1CF-A2A0F3FB8339}"/>
              </a:ext>
            </a:extLst>
          </p:cNvPr>
          <p:cNvSpPr txBox="1">
            <a:spLocks/>
          </p:cNvSpPr>
          <p:nvPr/>
        </p:nvSpPr>
        <p:spPr>
          <a:xfrm>
            <a:off x="4859591" y="5651780"/>
            <a:ext cx="5615513" cy="431718"/>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spcBef>
                <a:spcPts val="266"/>
              </a:spcBef>
            </a:pPr>
            <a:r>
              <a:rPr lang="en-US" sz="1200" dirty="0">
                <a:solidFill>
                  <a:schemeClr val="bg1"/>
                </a:solidFill>
                <a:latin typeface="+mn-lt"/>
                <a:ea typeface="Lato Light" panose="020F0502020204030203" pitchFamily="34" charset="0"/>
                <a:cs typeface="Mukta ExtraLight" panose="020B0000000000000000" pitchFamily="34" charset="77"/>
              </a:rPr>
              <a:t>Operational reporting for measurement of efficiency and compliancy, data exploration and integration, development of data dictionary</a:t>
            </a:r>
          </a:p>
        </p:txBody>
      </p:sp>
    </p:spTree>
    <p:extLst>
      <p:ext uri="{BB962C8B-B14F-4D97-AF65-F5344CB8AC3E}">
        <p14:creationId xmlns:p14="http://schemas.microsoft.com/office/powerpoint/2010/main" val="231638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D4DC22-EE5C-453C-8C97-BA10BD06838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7652D2D-3A48-4BBF-A6EA-65197447D97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C3CB787-0C16-42D2-8127-67627129EA97}"/>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A6258418-76A7-4759-AF99-2FA3D4C95EE3}"/>
              </a:ext>
            </a:extLst>
          </p:cNvPr>
          <p:cNvSpPr>
            <a:spLocks noGrp="1"/>
          </p:cNvSpPr>
          <p:nvPr>
            <p:ph type="title"/>
          </p:nvPr>
        </p:nvSpPr>
        <p:spPr/>
        <p:txBody>
          <a:bodyPr/>
          <a:lstStyle/>
          <a:p>
            <a:r>
              <a:rPr lang="en-ZA" dirty="0"/>
              <a:t>Warwick’s Model of HRM</a:t>
            </a:r>
          </a:p>
        </p:txBody>
      </p:sp>
      <p:sp>
        <p:nvSpPr>
          <p:cNvPr id="6" name="Text Placeholder 5">
            <a:extLst>
              <a:ext uri="{FF2B5EF4-FFF2-40B4-BE49-F238E27FC236}">
                <a16:creationId xmlns:a16="http://schemas.microsoft.com/office/drawing/2014/main" id="{7AAFA444-B943-41B3-83B3-8C63F03B1FB8}"/>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46A4448F-3625-4D45-92D8-B64B77BAE530}"/>
              </a:ext>
            </a:extLst>
          </p:cNvPr>
          <p:cNvSpPr/>
          <p:nvPr/>
        </p:nvSpPr>
        <p:spPr>
          <a:xfrm>
            <a:off x="4582507" y="1926727"/>
            <a:ext cx="2244348" cy="658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708" dirty="0"/>
          </a:p>
        </p:txBody>
      </p:sp>
      <p:sp>
        <p:nvSpPr>
          <p:cNvPr id="8" name="TextBox 7">
            <a:extLst>
              <a:ext uri="{FF2B5EF4-FFF2-40B4-BE49-F238E27FC236}">
                <a16:creationId xmlns:a16="http://schemas.microsoft.com/office/drawing/2014/main" id="{4EAE8451-949C-4E9A-B6B1-263D4C2E7DC1}"/>
              </a:ext>
            </a:extLst>
          </p:cNvPr>
          <p:cNvSpPr txBox="1"/>
          <p:nvPr/>
        </p:nvSpPr>
        <p:spPr>
          <a:xfrm>
            <a:off x="5059312" y="1616194"/>
            <a:ext cx="1290738" cy="310534"/>
          </a:xfrm>
          <a:prstGeom prst="rect">
            <a:avLst/>
          </a:prstGeom>
          <a:noFill/>
        </p:spPr>
        <p:txBody>
          <a:bodyPr wrap="none" rtlCol="0" anchor="b" anchorCtr="0">
            <a:spAutoFit/>
          </a:bodyPr>
          <a:lstStyle/>
          <a:p>
            <a:pPr algn="ctr"/>
            <a:r>
              <a:rPr lang="en-US" sz="1418" b="1" dirty="0">
                <a:solidFill>
                  <a:schemeClr val="tx2"/>
                </a:solidFill>
                <a:ea typeface="League Spartan" charset="0"/>
                <a:cs typeface="Poppins" pitchFamily="2" charset="77"/>
              </a:rPr>
              <a:t>Outer Context</a:t>
            </a:r>
          </a:p>
        </p:txBody>
      </p:sp>
      <p:sp>
        <p:nvSpPr>
          <p:cNvPr id="9" name="TextBox 8">
            <a:extLst>
              <a:ext uri="{FF2B5EF4-FFF2-40B4-BE49-F238E27FC236}">
                <a16:creationId xmlns:a16="http://schemas.microsoft.com/office/drawing/2014/main" id="{9032C8A2-A3A3-4272-B2FE-1B3FC8781F89}"/>
              </a:ext>
            </a:extLst>
          </p:cNvPr>
          <p:cNvSpPr txBox="1"/>
          <p:nvPr/>
        </p:nvSpPr>
        <p:spPr>
          <a:xfrm>
            <a:off x="4749052" y="1964346"/>
            <a:ext cx="1911263" cy="583045"/>
          </a:xfrm>
          <a:prstGeom prst="rect">
            <a:avLst/>
          </a:prstGeom>
          <a:noFill/>
        </p:spPr>
        <p:txBody>
          <a:bodyPr wrap="square" rtlCol="0" anchor="ctr" anchorCtr="0">
            <a:spAutoFit/>
          </a:bodyPr>
          <a:lstStyle/>
          <a:p>
            <a:pPr algn="ctr"/>
            <a:r>
              <a:rPr lang="en-US" sz="1063" dirty="0">
                <a:solidFill>
                  <a:schemeClr val="bg1"/>
                </a:solidFill>
                <a:ea typeface="Lato Light" panose="020F0502020204030203" pitchFamily="34" charset="0"/>
                <a:cs typeface="Lato Light" panose="020F0502020204030203" pitchFamily="34" charset="0"/>
              </a:rPr>
              <a:t>Socioeconomic, Technological, Political-legal, Competitive</a:t>
            </a:r>
          </a:p>
        </p:txBody>
      </p:sp>
      <p:sp>
        <p:nvSpPr>
          <p:cNvPr id="10" name="Rectangle 9">
            <a:extLst>
              <a:ext uri="{FF2B5EF4-FFF2-40B4-BE49-F238E27FC236}">
                <a16:creationId xmlns:a16="http://schemas.microsoft.com/office/drawing/2014/main" id="{B8FFBC98-E2CC-4AB7-8FD2-F2147563CF6B}"/>
              </a:ext>
            </a:extLst>
          </p:cNvPr>
          <p:cNvSpPr/>
          <p:nvPr/>
        </p:nvSpPr>
        <p:spPr>
          <a:xfrm>
            <a:off x="4582507" y="3279930"/>
            <a:ext cx="2244348" cy="658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708" dirty="0"/>
          </a:p>
        </p:txBody>
      </p:sp>
      <p:sp>
        <p:nvSpPr>
          <p:cNvPr id="11" name="TextBox 10">
            <a:extLst>
              <a:ext uri="{FF2B5EF4-FFF2-40B4-BE49-F238E27FC236}">
                <a16:creationId xmlns:a16="http://schemas.microsoft.com/office/drawing/2014/main" id="{798B25D8-6D14-4386-9CE3-F8AE19B17EB4}"/>
              </a:ext>
            </a:extLst>
          </p:cNvPr>
          <p:cNvSpPr txBox="1"/>
          <p:nvPr/>
        </p:nvSpPr>
        <p:spPr>
          <a:xfrm>
            <a:off x="5072137" y="2969397"/>
            <a:ext cx="1265090" cy="310534"/>
          </a:xfrm>
          <a:prstGeom prst="rect">
            <a:avLst/>
          </a:prstGeom>
          <a:noFill/>
        </p:spPr>
        <p:txBody>
          <a:bodyPr wrap="none" rtlCol="0" anchor="b" anchorCtr="0">
            <a:spAutoFit/>
          </a:bodyPr>
          <a:lstStyle/>
          <a:p>
            <a:pPr algn="ctr"/>
            <a:r>
              <a:rPr lang="en-US" sz="1418" b="1" dirty="0">
                <a:solidFill>
                  <a:schemeClr val="tx2"/>
                </a:solidFill>
                <a:ea typeface="League Spartan" charset="0"/>
                <a:cs typeface="Poppins" pitchFamily="2" charset="77"/>
              </a:rPr>
              <a:t>Inner Context</a:t>
            </a:r>
          </a:p>
        </p:txBody>
      </p:sp>
      <p:sp>
        <p:nvSpPr>
          <p:cNvPr id="12" name="TextBox 11">
            <a:extLst>
              <a:ext uri="{FF2B5EF4-FFF2-40B4-BE49-F238E27FC236}">
                <a16:creationId xmlns:a16="http://schemas.microsoft.com/office/drawing/2014/main" id="{0AC60FAC-9247-488E-A122-35F58D9BF7F4}"/>
              </a:ext>
            </a:extLst>
          </p:cNvPr>
          <p:cNvSpPr txBox="1"/>
          <p:nvPr/>
        </p:nvSpPr>
        <p:spPr>
          <a:xfrm>
            <a:off x="4749052" y="3235764"/>
            <a:ext cx="1911263" cy="746615"/>
          </a:xfrm>
          <a:prstGeom prst="rect">
            <a:avLst/>
          </a:prstGeom>
          <a:noFill/>
        </p:spPr>
        <p:txBody>
          <a:bodyPr wrap="square" rtlCol="0" anchor="ctr" anchorCtr="0">
            <a:spAutoFit/>
          </a:bodyPr>
          <a:lstStyle/>
          <a:p>
            <a:pPr algn="ctr"/>
            <a:r>
              <a:rPr lang="en-US" sz="1063" dirty="0">
                <a:solidFill>
                  <a:schemeClr val="bg1"/>
                </a:solidFill>
                <a:ea typeface="Lato Light" panose="020F0502020204030203" pitchFamily="34" charset="0"/>
                <a:cs typeface="Lato Light" panose="020F0502020204030203" pitchFamily="34" charset="0"/>
              </a:rPr>
              <a:t>Culture, structure, politics/leadership, task technology, business outputs</a:t>
            </a:r>
          </a:p>
        </p:txBody>
      </p:sp>
      <p:sp>
        <p:nvSpPr>
          <p:cNvPr id="13" name="Rectangle 12">
            <a:extLst>
              <a:ext uri="{FF2B5EF4-FFF2-40B4-BE49-F238E27FC236}">
                <a16:creationId xmlns:a16="http://schemas.microsoft.com/office/drawing/2014/main" id="{31BFE984-C6CF-40F6-A225-7FA0810CAA7A}"/>
              </a:ext>
            </a:extLst>
          </p:cNvPr>
          <p:cNvSpPr/>
          <p:nvPr/>
        </p:nvSpPr>
        <p:spPr>
          <a:xfrm>
            <a:off x="4582507" y="5500993"/>
            <a:ext cx="2244348" cy="6582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708" dirty="0"/>
          </a:p>
        </p:txBody>
      </p:sp>
      <p:sp>
        <p:nvSpPr>
          <p:cNvPr id="14" name="TextBox 13">
            <a:extLst>
              <a:ext uri="{FF2B5EF4-FFF2-40B4-BE49-F238E27FC236}">
                <a16:creationId xmlns:a16="http://schemas.microsoft.com/office/drawing/2014/main" id="{104A8AE2-0E91-496E-B4F7-C09CF3EEAB8F}"/>
              </a:ext>
            </a:extLst>
          </p:cNvPr>
          <p:cNvSpPr txBox="1"/>
          <p:nvPr/>
        </p:nvSpPr>
        <p:spPr>
          <a:xfrm>
            <a:off x="5090572" y="5190459"/>
            <a:ext cx="1228220" cy="310534"/>
          </a:xfrm>
          <a:prstGeom prst="rect">
            <a:avLst/>
          </a:prstGeom>
          <a:noFill/>
        </p:spPr>
        <p:txBody>
          <a:bodyPr wrap="none" rtlCol="0" anchor="b" anchorCtr="0">
            <a:spAutoFit/>
          </a:bodyPr>
          <a:lstStyle/>
          <a:p>
            <a:pPr algn="ctr"/>
            <a:r>
              <a:rPr lang="en-US" sz="1418" b="1" dirty="0">
                <a:solidFill>
                  <a:schemeClr val="tx2"/>
                </a:solidFill>
                <a:ea typeface="League Spartan" charset="0"/>
                <a:cs typeface="Poppins" pitchFamily="2" charset="77"/>
              </a:rPr>
              <a:t>HRM Content</a:t>
            </a:r>
          </a:p>
        </p:txBody>
      </p:sp>
      <p:sp>
        <p:nvSpPr>
          <p:cNvPr id="15" name="TextBox 14">
            <a:extLst>
              <a:ext uri="{FF2B5EF4-FFF2-40B4-BE49-F238E27FC236}">
                <a16:creationId xmlns:a16="http://schemas.microsoft.com/office/drawing/2014/main" id="{08F3955F-6423-4AE1-AFB7-56242A2BBA24}"/>
              </a:ext>
            </a:extLst>
          </p:cNvPr>
          <p:cNvSpPr txBox="1"/>
          <p:nvPr/>
        </p:nvSpPr>
        <p:spPr>
          <a:xfrm>
            <a:off x="4749052" y="5538611"/>
            <a:ext cx="1911263" cy="583045"/>
          </a:xfrm>
          <a:prstGeom prst="rect">
            <a:avLst/>
          </a:prstGeom>
          <a:noFill/>
        </p:spPr>
        <p:txBody>
          <a:bodyPr wrap="square" rtlCol="0" anchor="ctr" anchorCtr="0">
            <a:spAutoFit/>
          </a:bodyPr>
          <a:lstStyle/>
          <a:p>
            <a:pPr algn="ctr"/>
            <a:r>
              <a:rPr lang="en-US" sz="1063" dirty="0">
                <a:solidFill>
                  <a:schemeClr val="bg1"/>
                </a:solidFill>
                <a:ea typeface="Lato Light" panose="020F0502020204030203" pitchFamily="34" charset="0"/>
                <a:cs typeface="Lato Light" panose="020F0502020204030203" pitchFamily="34" charset="0"/>
              </a:rPr>
              <a:t>HR flows, work systems, reward systems, employee relations</a:t>
            </a:r>
          </a:p>
        </p:txBody>
      </p:sp>
      <p:sp>
        <p:nvSpPr>
          <p:cNvPr id="16" name="Rectangle 15">
            <a:extLst>
              <a:ext uri="{FF2B5EF4-FFF2-40B4-BE49-F238E27FC236}">
                <a16:creationId xmlns:a16="http://schemas.microsoft.com/office/drawing/2014/main" id="{B445F11B-EDA9-4374-8FA3-5FE6C512ADF2}"/>
              </a:ext>
            </a:extLst>
          </p:cNvPr>
          <p:cNvSpPr/>
          <p:nvPr/>
        </p:nvSpPr>
        <p:spPr>
          <a:xfrm>
            <a:off x="8186460" y="4390462"/>
            <a:ext cx="2244348" cy="6582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708" dirty="0"/>
          </a:p>
        </p:txBody>
      </p:sp>
      <p:sp>
        <p:nvSpPr>
          <p:cNvPr id="17" name="TextBox 16">
            <a:extLst>
              <a:ext uri="{FF2B5EF4-FFF2-40B4-BE49-F238E27FC236}">
                <a16:creationId xmlns:a16="http://schemas.microsoft.com/office/drawing/2014/main" id="{BDF4B275-E713-4D3C-9C4F-98A7922D4B0A}"/>
              </a:ext>
            </a:extLst>
          </p:cNvPr>
          <p:cNvSpPr txBox="1"/>
          <p:nvPr/>
        </p:nvSpPr>
        <p:spPr>
          <a:xfrm>
            <a:off x="8697732" y="4079928"/>
            <a:ext cx="1221808" cy="310534"/>
          </a:xfrm>
          <a:prstGeom prst="rect">
            <a:avLst/>
          </a:prstGeom>
          <a:noFill/>
        </p:spPr>
        <p:txBody>
          <a:bodyPr wrap="none" rtlCol="0" anchor="b" anchorCtr="0">
            <a:spAutoFit/>
          </a:bodyPr>
          <a:lstStyle/>
          <a:p>
            <a:pPr algn="ctr"/>
            <a:r>
              <a:rPr lang="en-US" sz="1418" b="1" dirty="0">
                <a:solidFill>
                  <a:schemeClr val="tx2"/>
                </a:solidFill>
                <a:ea typeface="League Spartan" charset="0"/>
                <a:cs typeface="Poppins" pitchFamily="2" charset="77"/>
              </a:rPr>
              <a:t>HRM Context</a:t>
            </a:r>
          </a:p>
        </p:txBody>
      </p:sp>
      <p:sp>
        <p:nvSpPr>
          <p:cNvPr id="18" name="TextBox 17">
            <a:extLst>
              <a:ext uri="{FF2B5EF4-FFF2-40B4-BE49-F238E27FC236}">
                <a16:creationId xmlns:a16="http://schemas.microsoft.com/office/drawing/2014/main" id="{3ADFE8F2-F05D-4E16-84CD-B0B905F14232}"/>
              </a:ext>
            </a:extLst>
          </p:cNvPr>
          <p:cNvSpPr txBox="1"/>
          <p:nvPr/>
        </p:nvSpPr>
        <p:spPr>
          <a:xfrm>
            <a:off x="8353005" y="4509865"/>
            <a:ext cx="1911263" cy="419474"/>
          </a:xfrm>
          <a:prstGeom prst="rect">
            <a:avLst/>
          </a:prstGeom>
          <a:noFill/>
        </p:spPr>
        <p:txBody>
          <a:bodyPr wrap="square" rtlCol="0" anchor="ctr" anchorCtr="0">
            <a:spAutoFit/>
          </a:bodyPr>
          <a:lstStyle/>
          <a:p>
            <a:pPr algn="ctr"/>
            <a:r>
              <a:rPr lang="en-US" sz="1063" dirty="0">
                <a:solidFill>
                  <a:schemeClr val="bg1"/>
                </a:solidFill>
                <a:ea typeface="Lato Light" panose="020F0502020204030203" pitchFamily="34" charset="0"/>
                <a:cs typeface="Lato Light" panose="020F0502020204030203" pitchFamily="34" charset="0"/>
              </a:rPr>
              <a:t>Role, definition, organization, HR outputs</a:t>
            </a:r>
          </a:p>
        </p:txBody>
      </p:sp>
      <p:sp>
        <p:nvSpPr>
          <p:cNvPr id="19" name="Rectangle 18">
            <a:extLst>
              <a:ext uri="{FF2B5EF4-FFF2-40B4-BE49-F238E27FC236}">
                <a16:creationId xmlns:a16="http://schemas.microsoft.com/office/drawing/2014/main" id="{2BA8FB0F-F40A-414F-B5E4-43CC8CC6018F}"/>
              </a:ext>
            </a:extLst>
          </p:cNvPr>
          <p:cNvSpPr/>
          <p:nvPr/>
        </p:nvSpPr>
        <p:spPr>
          <a:xfrm>
            <a:off x="978554" y="4390462"/>
            <a:ext cx="2244348" cy="658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708" dirty="0"/>
          </a:p>
        </p:txBody>
      </p:sp>
      <p:sp>
        <p:nvSpPr>
          <p:cNvPr id="20" name="TextBox 19">
            <a:extLst>
              <a:ext uri="{FF2B5EF4-FFF2-40B4-BE49-F238E27FC236}">
                <a16:creationId xmlns:a16="http://schemas.microsoft.com/office/drawing/2014/main" id="{F8F97DCE-361D-47E1-924A-EF1774FF89C5}"/>
              </a:ext>
            </a:extLst>
          </p:cNvPr>
          <p:cNvSpPr txBox="1"/>
          <p:nvPr/>
        </p:nvSpPr>
        <p:spPr>
          <a:xfrm>
            <a:off x="1334336" y="3861728"/>
            <a:ext cx="1532792" cy="528734"/>
          </a:xfrm>
          <a:prstGeom prst="rect">
            <a:avLst/>
          </a:prstGeom>
          <a:noFill/>
        </p:spPr>
        <p:txBody>
          <a:bodyPr wrap="none" rtlCol="0" anchor="b" anchorCtr="0">
            <a:spAutoFit/>
          </a:bodyPr>
          <a:lstStyle/>
          <a:p>
            <a:pPr algn="ctr"/>
            <a:r>
              <a:rPr lang="en-US" sz="1418" b="1" dirty="0">
                <a:solidFill>
                  <a:schemeClr val="tx2"/>
                </a:solidFill>
                <a:ea typeface="League Spartan" charset="0"/>
                <a:cs typeface="Poppins" pitchFamily="2" charset="77"/>
              </a:rPr>
              <a:t>Business</a:t>
            </a:r>
          </a:p>
          <a:p>
            <a:pPr algn="ctr"/>
            <a:r>
              <a:rPr lang="en-US" sz="1418" b="1" dirty="0">
                <a:solidFill>
                  <a:schemeClr val="tx2"/>
                </a:solidFill>
                <a:ea typeface="League Spartan" charset="0"/>
                <a:cs typeface="Poppins" pitchFamily="2" charset="77"/>
              </a:rPr>
              <a:t>Strategy Content</a:t>
            </a:r>
          </a:p>
        </p:txBody>
      </p:sp>
      <p:sp>
        <p:nvSpPr>
          <p:cNvPr id="21" name="TextBox 20">
            <a:extLst>
              <a:ext uri="{FF2B5EF4-FFF2-40B4-BE49-F238E27FC236}">
                <a16:creationId xmlns:a16="http://schemas.microsoft.com/office/drawing/2014/main" id="{39AA2646-C915-4FE9-9CD6-2CAE70981C1F}"/>
              </a:ext>
            </a:extLst>
          </p:cNvPr>
          <p:cNvSpPr txBox="1"/>
          <p:nvPr/>
        </p:nvSpPr>
        <p:spPr>
          <a:xfrm>
            <a:off x="1145099" y="4509865"/>
            <a:ext cx="1911263" cy="419474"/>
          </a:xfrm>
          <a:prstGeom prst="rect">
            <a:avLst/>
          </a:prstGeom>
          <a:noFill/>
        </p:spPr>
        <p:txBody>
          <a:bodyPr wrap="square" rtlCol="0" anchor="ctr" anchorCtr="0">
            <a:spAutoFit/>
          </a:bodyPr>
          <a:lstStyle/>
          <a:p>
            <a:pPr algn="ctr"/>
            <a:r>
              <a:rPr lang="en-US" sz="1063" dirty="0">
                <a:solidFill>
                  <a:schemeClr val="bg1"/>
                </a:solidFill>
                <a:ea typeface="Lato Light" panose="020F0502020204030203" pitchFamily="34" charset="0"/>
                <a:cs typeface="Lato Light" panose="020F0502020204030203" pitchFamily="34" charset="0"/>
              </a:rPr>
              <a:t>Objectives, product market, strategy and tactics</a:t>
            </a:r>
          </a:p>
        </p:txBody>
      </p:sp>
      <p:cxnSp>
        <p:nvCxnSpPr>
          <p:cNvPr id="22" name="Elbow Connector 3">
            <a:extLst>
              <a:ext uri="{FF2B5EF4-FFF2-40B4-BE49-F238E27FC236}">
                <a16:creationId xmlns:a16="http://schemas.microsoft.com/office/drawing/2014/main" id="{6F6ECB59-90A2-4533-A65A-C63262C5D8C6}"/>
              </a:ext>
            </a:extLst>
          </p:cNvPr>
          <p:cNvCxnSpPr>
            <a:stCxn id="20" idx="0"/>
            <a:endCxn id="7" idx="1"/>
          </p:cNvCxnSpPr>
          <p:nvPr/>
        </p:nvCxnSpPr>
        <p:spPr>
          <a:xfrm rot="5400000" flipH="1" flipV="1">
            <a:off x="2538689" y="1817911"/>
            <a:ext cx="1605860" cy="2481775"/>
          </a:xfrm>
          <a:prstGeom prst="bentConnector2">
            <a:avLst/>
          </a:prstGeom>
          <a:ln w="381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9">
            <a:extLst>
              <a:ext uri="{FF2B5EF4-FFF2-40B4-BE49-F238E27FC236}">
                <a16:creationId xmlns:a16="http://schemas.microsoft.com/office/drawing/2014/main" id="{E4B5D2C5-D79D-4790-BC5F-C5B37A610D3D}"/>
              </a:ext>
            </a:extLst>
          </p:cNvPr>
          <p:cNvCxnSpPr>
            <a:stCxn id="19" idx="2"/>
            <a:endCxn id="13" idx="1"/>
          </p:cNvCxnSpPr>
          <p:nvPr/>
        </p:nvCxnSpPr>
        <p:spPr>
          <a:xfrm rot="16200000" flipH="1">
            <a:off x="2950923" y="4198549"/>
            <a:ext cx="781390" cy="2481779"/>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30">
            <a:extLst>
              <a:ext uri="{FF2B5EF4-FFF2-40B4-BE49-F238E27FC236}">
                <a16:creationId xmlns:a16="http://schemas.microsoft.com/office/drawing/2014/main" id="{F26E920B-9147-4D53-8342-E17856F93CA6}"/>
              </a:ext>
            </a:extLst>
          </p:cNvPr>
          <p:cNvCxnSpPr>
            <a:cxnSpLocks/>
            <a:stCxn id="10" idx="1"/>
            <a:endCxn id="20" idx="3"/>
          </p:cNvCxnSpPr>
          <p:nvPr/>
        </p:nvCxnSpPr>
        <p:spPr>
          <a:xfrm rot="10800000" flipV="1">
            <a:off x="2867129" y="3609071"/>
            <a:ext cx="1715379" cy="517024"/>
          </a:xfrm>
          <a:prstGeom prst="bentConnector3">
            <a:avLst>
              <a:gd name="adj1" fmla="val 50000"/>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33">
            <a:extLst>
              <a:ext uri="{FF2B5EF4-FFF2-40B4-BE49-F238E27FC236}">
                <a16:creationId xmlns:a16="http://schemas.microsoft.com/office/drawing/2014/main" id="{9AC954EF-BC7F-4158-B7D3-B1F032A79040}"/>
              </a:ext>
            </a:extLst>
          </p:cNvPr>
          <p:cNvCxnSpPr>
            <a:stCxn id="14" idx="1"/>
            <a:endCxn id="19" idx="3"/>
          </p:cNvCxnSpPr>
          <p:nvPr/>
        </p:nvCxnSpPr>
        <p:spPr>
          <a:xfrm rot="10800000">
            <a:off x="3222902" y="4719604"/>
            <a:ext cx="1867670" cy="626123"/>
          </a:xfrm>
          <a:prstGeom prst="bentConnector3">
            <a:avLst/>
          </a:prstGeom>
          <a:ln w="381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35">
            <a:extLst>
              <a:ext uri="{FF2B5EF4-FFF2-40B4-BE49-F238E27FC236}">
                <a16:creationId xmlns:a16="http://schemas.microsoft.com/office/drawing/2014/main" id="{12AE88D9-0D9D-498E-9D41-0B36CCB7493B}"/>
              </a:ext>
            </a:extLst>
          </p:cNvPr>
          <p:cNvCxnSpPr>
            <a:stCxn id="7" idx="2"/>
            <a:endCxn id="11" idx="0"/>
          </p:cNvCxnSpPr>
          <p:nvPr/>
        </p:nvCxnSpPr>
        <p:spPr>
          <a:xfrm rot="16200000" flipH="1">
            <a:off x="5512487" y="2777202"/>
            <a:ext cx="384388" cy="1"/>
          </a:xfrm>
          <a:prstGeom prst="bentConnector3">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37">
            <a:extLst>
              <a:ext uri="{FF2B5EF4-FFF2-40B4-BE49-F238E27FC236}">
                <a16:creationId xmlns:a16="http://schemas.microsoft.com/office/drawing/2014/main" id="{8C9F9D24-B3C5-41A3-8102-A988A74686E9}"/>
              </a:ext>
            </a:extLst>
          </p:cNvPr>
          <p:cNvCxnSpPr>
            <a:stCxn id="10" idx="3"/>
            <a:endCxn id="17" idx="0"/>
          </p:cNvCxnSpPr>
          <p:nvPr/>
        </p:nvCxnSpPr>
        <p:spPr>
          <a:xfrm>
            <a:off x="6826855" y="3609071"/>
            <a:ext cx="2481781" cy="470857"/>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39">
            <a:extLst>
              <a:ext uri="{FF2B5EF4-FFF2-40B4-BE49-F238E27FC236}">
                <a16:creationId xmlns:a16="http://schemas.microsoft.com/office/drawing/2014/main" id="{0D386855-9E8A-4208-B8AC-5D4B192CC457}"/>
              </a:ext>
            </a:extLst>
          </p:cNvPr>
          <p:cNvCxnSpPr>
            <a:stCxn id="16" idx="2"/>
          </p:cNvCxnSpPr>
          <p:nvPr/>
        </p:nvCxnSpPr>
        <p:spPr>
          <a:xfrm rot="5400000">
            <a:off x="7677050" y="4198549"/>
            <a:ext cx="781390" cy="2481779"/>
          </a:xfrm>
          <a:prstGeom prst="bentConnector2">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41">
            <a:extLst>
              <a:ext uri="{FF2B5EF4-FFF2-40B4-BE49-F238E27FC236}">
                <a16:creationId xmlns:a16="http://schemas.microsoft.com/office/drawing/2014/main" id="{FF31EF3A-DEE9-40F2-8D62-80DF617AC9BD}"/>
              </a:ext>
            </a:extLst>
          </p:cNvPr>
          <p:cNvCxnSpPr>
            <a:stCxn id="14" idx="0"/>
          </p:cNvCxnSpPr>
          <p:nvPr/>
        </p:nvCxnSpPr>
        <p:spPr>
          <a:xfrm rot="5400000" flipH="1" flipV="1">
            <a:off x="5094153" y="4579928"/>
            <a:ext cx="1221060" cy="2"/>
          </a:xfrm>
          <a:prstGeom prst="bentConnector3">
            <a:avLst/>
          </a:prstGeom>
          <a:ln w="381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43">
            <a:extLst>
              <a:ext uri="{FF2B5EF4-FFF2-40B4-BE49-F238E27FC236}">
                <a16:creationId xmlns:a16="http://schemas.microsoft.com/office/drawing/2014/main" id="{35645043-C973-4A2D-A5F5-B407FF86DC57}"/>
              </a:ext>
            </a:extLst>
          </p:cNvPr>
          <p:cNvCxnSpPr>
            <a:stCxn id="14" idx="3"/>
            <a:endCxn id="16" idx="1"/>
          </p:cNvCxnSpPr>
          <p:nvPr/>
        </p:nvCxnSpPr>
        <p:spPr>
          <a:xfrm flipV="1">
            <a:off x="6318792" y="4719603"/>
            <a:ext cx="1867668" cy="626123"/>
          </a:xfrm>
          <a:prstGeom prst="bentConnector3">
            <a:avLst/>
          </a:prstGeom>
          <a:ln w="3810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23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8D497A-058A-45EA-88C8-210C8F9536A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8BF06F3-5197-4DE6-98F2-FEBC5499D09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5EEFDAB-03FF-479C-AA13-1CED85223044}"/>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063D93F3-F53C-45A0-BD18-F638C99F8503}"/>
              </a:ext>
            </a:extLst>
          </p:cNvPr>
          <p:cNvSpPr>
            <a:spLocks noGrp="1"/>
          </p:cNvSpPr>
          <p:nvPr>
            <p:ph type="title"/>
          </p:nvPr>
        </p:nvSpPr>
        <p:spPr/>
        <p:txBody>
          <a:bodyPr/>
          <a:lstStyle/>
          <a:p>
            <a:r>
              <a:rPr lang="en-ZA" dirty="0"/>
              <a:t>Human Resource Development</a:t>
            </a:r>
          </a:p>
        </p:txBody>
      </p:sp>
      <p:sp>
        <p:nvSpPr>
          <p:cNvPr id="6" name="Text Placeholder 5">
            <a:extLst>
              <a:ext uri="{FF2B5EF4-FFF2-40B4-BE49-F238E27FC236}">
                <a16:creationId xmlns:a16="http://schemas.microsoft.com/office/drawing/2014/main" id="{0190E939-CE18-4831-9A3A-72AC88859FDD}"/>
              </a:ext>
            </a:extLst>
          </p:cNvPr>
          <p:cNvSpPr>
            <a:spLocks noGrp="1"/>
          </p:cNvSpPr>
          <p:nvPr>
            <p:ph type="body" sz="quarter" idx="13"/>
          </p:nvPr>
        </p:nvSpPr>
        <p:spPr/>
        <p:txBody>
          <a:bodyPr/>
          <a:lstStyle/>
          <a:p>
            <a:endParaRPr lang="en-ZA"/>
          </a:p>
        </p:txBody>
      </p:sp>
      <p:grpSp>
        <p:nvGrpSpPr>
          <p:cNvPr id="29" name="Group 28">
            <a:extLst>
              <a:ext uri="{FF2B5EF4-FFF2-40B4-BE49-F238E27FC236}">
                <a16:creationId xmlns:a16="http://schemas.microsoft.com/office/drawing/2014/main" id="{9FC53E01-B9BF-4DD4-A575-591D86CC5C26}"/>
              </a:ext>
            </a:extLst>
          </p:cNvPr>
          <p:cNvGrpSpPr/>
          <p:nvPr/>
        </p:nvGrpSpPr>
        <p:grpSpPr>
          <a:xfrm>
            <a:off x="981076" y="1758530"/>
            <a:ext cx="8915252" cy="4375875"/>
            <a:chOff x="620371" y="1363273"/>
            <a:chExt cx="9776080" cy="4798394"/>
          </a:xfrm>
        </p:grpSpPr>
        <p:sp>
          <p:nvSpPr>
            <p:cNvPr id="7" name="Freeform 38">
              <a:extLst>
                <a:ext uri="{FF2B5EF4-FFF2-40B4-BE49-F238E27FC236}">
                  <a16:creationId xmlns:a16="http://schemas.microsoft.com/office/drawing/2014/main" id="{AE93B8E6-3E03-4CA0-A3E6-F69C5B686CB7}"/>
                </a:ext>
              </a:extLst>
            </p:cNvPr>
            <p:cNvSpPr/>
            <p:nvPr/>
          </p:nvSpPr>
          <p:spPr>
            <a:xfrm>
              <a:off x="4800630" y="1920464"/>
              <a:ext cx="1605067" cy="1214270"/>
            </a:xfrm>
            <a:custGeom>
              <a:avLst/>
              <a:gdLst>
                <a:gd name="connsiteX0" fmla="*/ 1905438 w 3623021"/>
                <a:gd name="connsiteY0" fmla="*/ 631 h 2740898"/>
                <a:gd name="connsiteX1" fmla="*/ 3623021 w 3623021"/>
                <a:gd name="connsiteY1" fmla="*/ 375646 h 2740898"/>
                <a:gd name="connsiteX2" fmla="*/ 2498232 w 3623021"/>
                <a:gd name="connsiteY2" fmla="*/ 2737094 h 2740898"/>
                <a:gd name="connsiteX3" fmla="*/ 2380965 w 3623021"/>
                <a:gd name="connsiteY3" fmla="*/ 2694174 h 2740898"/>
                <a:gd name="connsiteX4" fmla="*/ 1825967 w 3623021"/>
                <a:gd name="connsiteY4" fmla="*/ 2610267 h 2740898"/>
                <a:gd name="connsiteX5" fmla="*/ 1270969 w 3623021"/>
                <a:gd name="connsiteY5" fmla="*/ 2694174 h 2740898"/>
                <a:gd name="connsiteX6" fmla="*/ 1143310 w 3623021"/>
                <a:gd name="connsiteY6" fmla="*/ 2740898 h 2740898"/>
                <a:gd name="connsiteX7" fmla="*/ 0 w 3623021"/>
                <a:gd name="connsiteY7" fmla="*/ 391632 h 2740898"/>
                <a:gd name="connsiteX8" fmla="*/ 811055 w 3623021"/>
                <a:gd name="connsiteY8" fmla="*/ 117595 h 2740898"/>
                <a:gd name="connsiteX9" fmla="*/ 1905438 w 3623021"/>
                <a:gd name="connsiteY9" fmla="*/ 631 h 274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3021" h="2740898">
                  <a:moveTo>
                    <a:pt x="1905438" y="631"/>
                  </a:moveTo>
                  <a:cubicBezTo>
                    <a:pt x="2506140" y="10740"/>
                    <a:pt x="3088682" y="142150"/>
                    <a:pt x="3623021" y="375646"/>
                  </a:cubicBezTo>
                  <a:lnTo>
                    <a:pt x="2498232" y="2737094"/>
                  </a:lnTo>
                  <a:lnTo>
                    <a:pt x="2380965" y="2694174"/>
                  </a:lnTo>
                  <a:cubicBezTo>
                    <a:pt x="2205642" y="2639643"/>
                    <a:pt x="2019235" y="2610267"/>
                    <a:pt x="1825967" y="2610267"/>
                  </a:cubicBezTo>
                  <a:cubicBezTo>
                    <a:pt x="1632699" y="2610267"/>
                    <a:pt x="1446293" y="2639643"/>
                    <a:pt x="1270969" y="2694174"/>
                  </a:cubicBezTo>
                  <a:lnTo>
                    <a:pt x="1143310" y="2740898"/>
                  </a:lnTo>
                  <a:lnTo>
                    <a:pt x="0" y="391632"/>
                  </a:lnTo>
                  <a:cubicBezTo>
                    <a:pt x="256553" y="277184"/>
                    <a:pt x="526938" y="183725"/>
                    <a:pt x="811055" y="117595"/>
                  </a:cubicBezTo>
                  <a:cubicBezTo>
                    <a:pt x="1178060" y="32171"/>
                    <a:pt x="1545018" y="-5433"/>
                    <a:pt x="1905438" y="63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8" name="Freeform 37">
              <a:extLst>
                <a:ext uri="{FF2B5EF4-FFF2-40B4-BE49-F238E27FC236}">
                  <a16:creationId xmlns:a16="http://schemas.microsoft.com/office/drawing/2014/main" id="{1275C032-69A3-490C-883A-CD83CFC6D74A}"/>
                </a:ext>
              </a:extLst>
            </p:cNvPr>
            <p:cNvSpPr/>
            <p:nvPr/>
          </p:nvSpPr>
          <p:spPr>
            <a:xfrm>
              <a:off x="6026921" y="2145219"/>
              <a:ext cx="1504786" cy="1513609"/>
            </a:xfrm>
            <a:custGeom>
              <a:avLst/>
              <a:gdLst>
                <a:gd name="connsiteX0" fmla="*/ 1124526 w 3396662"/>
                <a:gd name="connsiteY0" fmla="*/ 0 h 3416578"/>
                <a:gd name="connsiteX1" fmla="*/ 3396662 w 3396662"/>
                <a:gd name="connsiteY1" fmla="*/ 2821717 h 3416578"/>
                <a:gd name="connsiteX2" fmla="*/ 840968 w 3396662"/>
                <a:gd name="connsiteY2" fmla="*/ 3416578 h 3416578"/>
                <a:gd name="connsiteX3" fmla="*/ 840385 w 3396662"/>
                <a:gd name="connsiteY3" fmla="*/ 3414304 h 3416578"/>
                <a:gd name="connsiteX4" fmla="*/ 101432 w 3396662"/>
                <a:gd name="connsiteY4" fmla="*/ 2421687 h 3416578"/>
                <a:gd name="connsiteX5" fmla="*/ 0 w 3396662"/>
                <a:gd name="connsiteY5" fmla="*/ 2360067 h 3416578"/>
                <a:gd name="connsiteX6" fmla="*/ 1124526 w 3396662"/>
                <a:gd name="connsiteY6" fmla="*/ 0 h 341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662" h="3416578">
                  <a:moveTo>
                    <a:pt x="1124526" y="0"/>
                  </a:moveTo>
                  <a:cubicBezTo>
                    <a:pt x="2209086" y="562051"/>
                    <a:pt x="3058595" y="1559227"/>
                    <a:pt x="3396662" y="2821717"/>
                  </a:cubicBezTo>
                  <a:lnTo>
                    <a:pt x="840968" y="3416578"/>
                  </a:lnTo>
                  <a:lnTo>
                    <a:pt x="840385" y="3414304"/>
                  </a:lnTo>
                  <a:cubicBezTo>
                    <a:pt x="713144" y="3005215"/>
                    <a:pt x="448950" y="2656466"/>
                    <a:pt x="101432" y="2421687"/>
                  </a:cubicBezTo>
                  <a:lnTo>
                    <a:pt x="0" y="2360067"/>
                  </a:lnTo>
                  <a:lnTo>
                    <a:pt x="1124526"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9" name="Freeform 36">
              <a:extLst>
                <a:ext uri="{FF2B5EF4-FFF2-40B4-BE49-F238E27FC236}">
                  <a16:creationId xmlns:a16="http://schemas.microsoft.com/office/drawing/2014/main" id="{44F8767B-74BF-4A4D-9DC5-1D4B57043303}"/>
                </a:ext>
              </a:extLst>
            </p:cNvPr>
            <p:cNvSpPr/>
            <p:nvPr/>
          </p:nvSpPr>
          <p:spPr>
            <a:xfrm>
              <a:off x="3684573" y="2153074"/>
              <a:ext cx="1502582" cy="1512630"/>
            </a:xfrm>
            <a:custGeom>
              <a:avLst/>
              <a:gdLst>
                <a:gd name="connsiteX0" fmla="*/ 2247701 w 3391688"/>
                <a:gd name="connsiteY0" fmla="*/ 0 h 3414368"/>
                <a:gd name="connsiteX1" fmla="*/ 3391688 w 3391688"/>
                <a:gd name="connsiteY1" fmla="*/ 2349270 h 3414368"/>
                <a:gd name="connsiteX2" fmla="*/ 3301674 w 3391688"/>
                <a:gd name="connsiteY2" fmla="*/ 2403956 h 3414368"/>
                <a:gd name="connsiteX3" fmla="*/ 2562721 w 3391688"/>
                <a:gd name="connsiteY3" fmla="*/ 3396572 h 3414368"/>
                <a:gd name="connsiteX4" fmla="*/ 2558146 w 3391688"/>
                <a:gd name="connsiteY4" fmla="*/ 3414368 h 3414368"/>
                <a:gd name="connsiteX5" fmla="*/ 0 w 3391688"/>
                <a:gd name="connsiteY5" fmla="*/ 2842423 h 3414368"/>
                <a:gd name="connsiteX6" fmla="*/ 2247701 w 3391688"/>
                <a:gd name="connsiteY6" fmla="*/ 0 h 341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1688" h="3414368">
                  <a:moveTo>
                    <a:pt x="2247701" y="0"/>
                  </a:moveTo>
                  <a:lnTo>
                    <a:pt x="3391688" y="2349270"/>
                  </a:lnTo>
                  <a:lnTo>
                    <a:pt x="3301674" y="2403956"/>
                  </a:lnTo>
                  <a:cubicBezTo>
                    <a:pt x="2954156" y="2638734"/>
                    <a:pt x="2689960" y="2987483"/>
                    <a:pt x="2562721" y="3396572"/>
                  </a:cubicBezTo>
                  <a:lnTo>
                    <a:pt x="2558146" y="3414368"/>
                  </a:lnTo>
                  <a:lnTo>
                    <a:pt x="0" y="2842423"/>
                  </a:lnTo>
                  <a:cubicBezTo>
                    <a:pt x="313964" y="1636297"/>
                    <a:pt x="1122469" y="594508"/>
                    <a:pt x="22477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0" name="Freeform 35">
              <a:extLst>
                <a:ext uri="{FF2B5EF4-FFF2-40B4-BE49-F238E27FC236}">
                  <a16:creationId xmlns:a16="http://schemas.microsoft.com/office/drawing/2014/main" id="{C8A92992-F75C-44D3-9A41-1A43412985F5}"/>
                </a:ext>
              </a:extLst>
            </p:cNvPr>
            <p:cNvSpPr/>
            <p:nvPr/>
          </p:nvSpPr>
          <p:spPr>
            <a:xfrm>
              <a:off x="6294847" y="3524250"/>
              <a:ext cx="1305039" cy="1565959"/>
            </a:xfrm>
            <a:custGeom>
              <a:avLst/>
              <a:gdLst>
                <a:gd name="connsiteX0" fmla="*/ 2859643 w 2945786"/>
                <a:gd name="connsiteY0" fmla="*/ 0 h 3534744"/>
                <a:gd name="connsiteX1" fmla="*/ 2068410 w 2945786"/>
                <a:gd name="connsiteY1" fmla="*/ 3534744 h 3534744"/>
                <a:gd name="connsiteX2" fmla="*/ 0 w 2945786"/>
                <a:gd name="connsiteY2" fmla="*/ 1901033 h 3534744"/>
                <a:gd name="connsiteX3" fmla="*/ 776 w 2945786"/>
                <a:gd name="connsiteY3" fmla="*/ 1899997 h 3534744"/>
                <a:gd name="connsiteX4" fmla="*/ 319520 w 2945786"/>
                <a:gd name="connsiteY4" fmla="*/ 856498 h 3534744"/>
                <a:gd name="connsiteX5" fmla="*/ 309883 w 2945786"/>
                <a:gd name="connsiteY5" fmla="*/ 665673 h 3534744"/>
                <a:gd name="connsiteX6" fmla="*/ 299244 w 2945786"/>
                <a:gd name="connsiteY6" fmla="*/ 595956 h 3534744"/>
                <a:gd name="connsiteX7" fmla="*/ 2859643 w 2945786"/>
                <a:gd name="connsiteY7" fmla="*/ 0 h 353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5786" h="3534744">
                  <a:moveTo>
                    <a:pt x="2859643" y="0"/>
                  </a:moveTo>
                  <a:cubicBezTo>
                    <a:pt x="3113800" y="1281916"/>
                    <a:pt x="2792468" y="2551990"/>
                    <a:pt x="2068410" y="3534744"/>
                  </a:cubicBezTo>
                  <a:lnTo>
                    <a:pt x="0" y="1901033"/>
                  </a:lnTo>
                  <a:lnTo>
                    <a:pt x="776" y="1899997"/>
                  </a:lnTo>
                  <a:cubicBezTo>
                    <a:pt x="202013" y="1602124"/>
                    <a:pt x="319521" y="1243033"/>
                    <a:pt x="319520" y="856498"/>
                  </a:cubicBezTo>
                  <a:cubicBezTo>
                    <a:pt x="319520" y="792074"/>
                    <a:pt x="316256" y="728415"/>
                    <a:pt x="309883" y="665673"/>
                  </a:cubicBezTo>
                  <a:lnTo>
                    <a:pt x="299244" y="595956"/>
                  </a:lnTo>
                  <a:lnTo>
                    <a:pt x="2859643" y="0"/>
                  </a:ln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1" name="Freeform 34">
              <a:extLst>
                <a:ext uri="{FF2B5EF4-FFF2-40B4-BE49-F238E27FC236}">
                  <a16:creationId xmlns:a16="http://schemas.microsoft.com/office/drawing/2014/main" id="{B4304878-726E-4D40-B92C-CEF463457579}"/>
                </a:ext>
              </a:extLst>
            </p:cNvPr>
            <p:cNvSpPr/>
            <p:nvPr/>
          </p:nvSpPr>
          <p:spPr>
            <a:xfrm>
              <a:off x="3620530" y="3542077"/>
              <a:ext cx="1309203" cy="1564129"/>
            </a:xfrm>
            <a:custGeom>
              <a:avLst/>
              <a:gdLst>
                <a:gd name="connsiteX0" fmla="*/ 78981 w 2955185"/>
                <a:gd name="connsiteY0" fmla="*/ 0 h 3530613"/>
                <a:gd name="connsiteX1" fmla="*/ 2640914 w 2955185"/>
                <a:gd name="connsiteY1" fmla="*/ 573657 h 3530613"/>
                <a:gd name="connsiteX2" fmla="*/ 2633010 w 2955185"/>
                <a:gd name="connsiteY2" fmla="*/ 625434 h 3530613"/>
                <a:gd name="connsiteX3" fmla="*/ 2623375 w 2955185"/>
                <a:gd name="connsiteY3" fmla="*/ 816258 h 3530613"/>
                <a:gd name="connsiteX4" fmla="*/ 2942120 w 2955185"/>
                <a:gd name="connsiteY4" fmla="*/ 1859758 h 3530613"/>
                <a:gd name="connsiteX5" fmla="*/ 2955185 w 2955185"/>
                <a:gd name="connsiteY5" fmla="*/ 1877229 h 3530613"/>
                <a:gd name="connsiteX6" fmla="*/ 900764 w 2955185"/>
                <a:gd name="connsiteY6" fmla="*/ 3530613 h 3530613"/>
                <a:gd name="connsiteX7" fmla="*/ 117025 w 2955185"/>
                <a:gd name="connsiteY7" fmla="*/ 1852090 h 3530613"/>
                <a:gd name="connsiteX8" fmla="*/ 78981 w 2955185"/>
                <a:gd name="connsiteY8" fmla="*/ 0 h 353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5185" h="3530613">
                  <a:moveTo>
                    <a:pt x="78981" y="0"/>
                  </a:moveTo>
                  <a:lnTo>
                    <a:pt x="2640914" y="573657"/>
                  </a:lnTo>
                  <a:lnTo>
                    <a:pt x="2633010" y="625434"/>
                  </a:lnTo>
                  <a:cubicBezTo>
                    <a:pt x="2626640" y="688176"/>
                    <a:pt x="2623375" y="751836"/>
                    <a:pt x="2623375" y="816258"/>
                  </a:cubicBezTo>
                  <a:cubicBezTo>
                    <a:pt x="2623375" y="1202794"/>
                    <a:pt x="2740881" y="1561884"/>
                    <a:pt x="2942120" y="1859758"/>
                  </a:cubicBezTo>
                  <a:lnTo>
                    <a:pt x="2955185" y="1877229"/>
                  </a:lnTo>
                  <a:lnTo>
                    <a:pt x="900764" y="3530613"/>
                  </a:lnTo>
                  <a:cubicBezTo>
                    <a:pt x="536531" y="3046316"/>
                    <a:pt x="263249" y="2480309"/>
                    <a:pt x="117025" y="1852090"/>
                  </a:cubicBezTo>
                  <a:cubicBezTo>
                    <a:pt x="-29199" y="1223871"/>
                    <a:pt x="-34334" y="595977"/>
                    <a:pt x="789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2" name="Freeform 33">
              <a:extLst>
                <a:ext uri="{FF2B5EF4-FFF2-40B4-BE49-F238E27FC236}">
                  <a16:creationId xmlns:a16="http://schemas.microsoft.com/office/drawing/2014/main" id="{7FE29C2B-90F0-4667-806F-4DE9B8AA9DF8}"/>
                </a:ext>
              </a:extLst>
            </p:cNvPr>
            <p:cNvSpPr/>
            <p:nvPr/>
          </p:nvSpPr>
          <p:spPr>
            <a:xfrm>
              <a:off x="5680678" y="4469670"/>
              <a:ext cx="1448414" cy="1427963"/>
            </a:xfrm>
            <a:custGeom>
              <a:avLst/>
              <a:gdLst>
                <a:gd name="connsiteX0" fmla="*/ 1197533 w 3269418"/>
                <a:gd name="connsiteY0" fmla="*/ 0 h 3223254"/>
                <a:gd name="connsiteX1" fmla="*/ 3269418 w 3269418"/>
                <a:gd name="connsiteY1" fmla="*/ 1636790 h 3223254"/>
                <a:gd name="connsiteX2" fmla="*/ 860395 w 3269418"/>
                <a:gd name="connsiteY2" fmla="*/ 3111541 h 3223254"/>
                <a:gd name="connsiteX3" fmla="*/ 11939 w 3269418"/>
                <a:gd name="connsiteY3" fmla="*/ 3223254 h 3223254"/>
                <a:gd name="connsiteX4" fmla="*/ 0 w 3269418"/>
                <a:gd name="connsiteY4" fmla="*/ 580714 h 3223254"/>
                <a:gd name="connsiteX5" fmla="*/ 30311 w 3269418"/>
                <a:gd name="connsiteY5" fmla="*/ 579183 h 3223254"/>
                <a:gd name="connsiteX6" fmla="*/ 1159201 w 3269418"/>
                <a:gd name="connsiteY6" fmla="*/ 42175 h 3223254"/>
                <a:gd name="connsiteX7" fmla="*/ 1197533 w 3269418"/>
                <a:gd name="connsiteY7" fmla="*/ 0 h 322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418" h="3223254">
                  <a:moveTo>
                    <a:pt x="1197533" y="0"/>
                  </a:moveTo>
                  <a:lnTo>
                    <a:pt x="3269418" y="1636790"/>
                  </a:lnTo>
                  <a:cubicBezTo>
                    <a:pt x="2666862" y="2350612"/>
                    <a:pt x="1839647" y="2883611"/>
                    <a:pt x="860395" y="3111541"/>
                  </a:cubicBezTo>
                  <a:cubicBezTo>
                    <a:pt x="576403" y="3177643"/>
                    <a:pt x="293042" y="3212552"/>
                    <a:pt x="11939" y="3223254"/>
                  </a:cubicBezTo>
                  <a:lnTo>
                    <a:pt x="0" y="580714"/>
                  </a:lnTo>
                  <a:lnTo>
                    <a:pt x="30311" y="579183"/>
                  </a:lnTo>
                  <a:cubicBezTo>
                    <a:pt x="469502" y="534581"/>
                    <a:pt x="863676" y="337702"/>
                    <a:pt x="1159201" y="42175"/>
                  </a:cubicBezTo>
                  <a:lnTo>
                    <a:pt x="1197533"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3" name="Freeform 32">
              <a:extLst>
                <a:ext uri="{FF2B5EF4-FFF2-40B4-BE49-F238E27FC236}">
                  <a16:creationId xmlns:a16="http://schemas.microsoft.com/office/drawing/2014/main" id="{97949533-BFC2-4089-B8AB-EF6F29CFA0BE}"/>
                </a:ext>
              </a:extLst>
            </p:cNvPr>
            <p:cNvSpPr/>
            <p:nvPr/>
          </p:nvSpPr>
          <p:spPr>
            <a:xfrm>
              <a:off x="4102827" y="4476210"/>
              <a:ext cx="1449618" cy="1422644"/>
            </a:xfrm>
            <a:custGeom>
              <a:avLst/>
              <a:gdLst>
                <a:gd name="connsiteX0" fmla="*/ 2056444 w 3272134"/>
                <a:gd name="connsiteY0" fmla="*/ 0 h 3211248"/>
                <a:gd name="connsiteX1" fmla="*/ 2081358 w 3272134"/>
                <a:gd name="connsiteY1" fmla="*/ 27411 h 3211248"/>
                <a:gd name="connsiteX2" fmla="*/ 3210250 w 3272134"/>
                <a:gd name="connsiteY2" fmla="*/ 564421 h 3211248"/>
                <a:gd name="connsiteX3" fmla="*/ 3260666 w 3272134"/>
                <a:gd name="connsiteY3" fmla="*/ 566966 h 3211248"/>
                <a:gd name="connsiteX4" fmla="*/ 3272134 w 3272134"/>
                <a:gd name="connsiteY4" fmla="*/ 3211248 h 3211248"/>
                <a:gd name="connsiteX5" fmla="*/ 0 w 3272134"/>
                <a:gd name="connsiteY5" fmla="*/ 1654671 h 3211248"/>
                <a:gd name="connsiteX6" fmla="*/ 2056444 w 3272134"/>
                <a:gd name="connsiteY6" fmla="*/ 0 h 321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2134" h="3211248">
                  <a:moveTo>
                    <a:pt x="2056444" y="0"/>
                  </a:moveTo>
                  <a:lnTo>
                    <a:pt x="2081358" y="27411"/>
                  </a:lnTo>
                  <a:cubicBezTo>
                    <a:pt x="2376885" y="322939"/>
                    <a:pt x="2771059" y="519818"/>
                    <a:pt x="3210250" y="564421"/>
                  </a:cubicBezTo>
                  <a:lnTo>
                    <a:pt x="3260666" y="566966"/>
                  </a:lnTo>
                  <a:lnTo>
                    <a:pt x="3272134" y="3211248"/>
                  </a:lnTo>
                  <a:cubicBezTo>
                    <a:pt x="2000144" y="3175243"/>
                    <a:pt x="814195" y="2597682"/>
                    <a:pt x="0" y="1654671"/>
                  </a:cubicBezTo>
                  <a:lnTo>
                    <a:pt x="205644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4" name="TextBox 13">
              <a:extLst>
                <a:ext uri="{FF2B5EF4-FFF2-40B4-BE49-F238E27FC236}">
                  <a16:creationId xmlns:a16="http://schemas.microsoft.com/office/drawing/2014/main" id="{868827CC-E8CF-4BD3-A9B0-79B29540BEB0}"/>
                </a:ext>
              </a:extLst>
            </p:cNvPr>
            <p:cNvSpPr txBox="1"/>
            <p:nvPr/>
          </p:nvSpPr>
          <p:spPr>
            <a:xfrm>
              <a:off x="5203661" y="2323541"/>
              <a:ext cx="810690" cy="303745"/>
            </a:xfrm>
            <a:prstGeom prst="rect">
              <a:avLst/>
            </a:prstGeom>
            <a:noFill/>
          </p:spPr>
          <p:txBody>
            <a:bodyPr wrap="none" rtlCol="0" anchor="ctr" anchorCtr="0">
              <a:spAutoFit/>
            </a:bodyPr>
            <a:lstStyle/>
            <a:p>
              <a:pPr algn="ctr"/>
              <a:r>
                <a:rPr lang="en-US" sz="1200" b="1" dirty="0">
                  <a:solidFill>
                    <a:schemeClr val="bg1"/>
                  </a:solidFill>
                  <a:ea typeface="League Spartan" charset="0"/>
                  <a:cs typeface="Poppins" pitchFamily="2" charset="77"/>
                </a:rPr>
                <a:t>Training</a:t>
              </a:r>
            </a:p>
          </p:txBody>
        </p:sp>
        <p:sp>
          <p:nvSpPr>
            <p:cNvPr id="15" name="TextBox 14">
              <a:extLst>
                <a:ext uri="{FF2B5EF4-FFF2-40B4-BE49-F238E27FC236}">
                  <a16:creationId xmlns:a16="http://schemas.microsoft.com/office/drawing/2014/main" id="{83DB7E86-0404-4EBF-8E07-5CDF689B439F}"/>
                </a:ext>
              </a:extLst>
            </p:cNvPr>
            <p:cNvSpPr txBox="1"/>
            <p:nvPr/>
          </p:nvSpPr>
          <p:spPr>
            <a:xfrm>
              <a:off x="6128382" y="2868490"/>
              <a:ext cx="1192129" cy="303745"/>
            </a:xfrm>
            <a:prstGeom prst="rect">
              <a:avLst/>
            </a:prstGeom>
            <a:noFill/>
          </p:spPr>
          <p:txBody>
            <a:bodyPr wrap="none" rtlCol="0" anchor="ctr" anchorCtr="0">
              <a:spAutoFit/>
            </a:bodyPr>
            <a:lstStyle/>
            <a:p>
              <a:pPr algn="ctr"/>
              <a:r>
                <a:rPr lang="en-US" sz="1200" b="1" dirty="0">
                  <a:solidFill>
                    <a:schemeClr val="bg1"/>
                  </a:solidFill>
                  <a:ea typeface="League Spartan" charset="0"/>
                  <a:cs typeface="Poppins" pitchFamily="2" charset="77"/>
                </a:rPr>
                <a:t>Development</a:t>
              </a:r>
            </a:p>
          </p:txBody>
        </p:sp>
        <p:sp>
          <p:nvSpPr>
            <p:cNvPr id="16" name="TextBox 15">
              <a:extLst>
                <a:ext uri="{FF2B5EF4-FFF2-40B4-BE49-F238E27FC236}">
                  <a16:creationId xmlns:a16="http://schemas.microsoft.com/office/drawing/2014/main" id="{62D7E9AC-44BB-4F02-9B1D-9DEE4057085F}"/>
                </a:ext>
              </a:extLst>
            </p:cNvPr>
            <p:cNvSpPr txBox="1"/>
            <p:nvPr/>
          </p:nvSpPr>
          <p:spPr>
            <a:xfrm>
              <a:off x="3890745" y="2767241"/>
              <a:ext cx="1188613" cy="506242"/>
            </a:xfrm>
            <a:prstGeom prst="rect">
              <a:avLst/>
            </a:prstGeom>
            <a:noFill/>
          </p:spPr>
          <p:txBody>
            <a:bodyPr wrap="none" rtlCol="0" anchor="ctr" anchorCtr="0">
              <a:spAutoFit/>
            </a:bodyPr>
            <a:lstStyle/>
            <a:p>
              <a:pPr algn="ctr"/>
              <a:r>
                <a:rPr lang="en-US" sz="1200" b="1" dirty="0">
                  <a:solidFill>
                    <a:schemeClr val="bg1"/>
                  </a:solidFill>
                  <a:ea typeface="League Spartan" charset="0"/>
                  <a:cs typeface="Poppins" pitchFamily="2" charset="77"/>
                </a:rPr>
                <a:t>Performance</a:t>
              </a:r>
            </a:p>
            <a:p>
              <a:pPr algn="ctr"/>
              <a:r>
                <a:rPr lang="en-US" sz="1200" b="1" dirty="0">
                  <a:solidFill>
                    <a:schemeClr val="bg1"/>
                  </a:solidFill>
                  <a:ea typeface="League Spartan" charset="0"/>
                  <a:cs typeface="Poppins" pitchFamily="2" charset="77"/>
                </a:rPr>
                <a:t>Appraisal</a:t>
              </a:r>
            </a:p>
          </p:txBody>
        </p:sp>
        <p:sp>
          <p:nvSpPr>
            <p:cNvPr id="17" name="TextBox 16">
              <a:extLst>
                <a:ext uri="{FF2B5EF4-FFF2-40B4-BE49-F238E27FC236}">
                  <a16:creationId xmlns:a16="http://schemas.microsoft.com/office/drawing/2014/main" id="{D36AAFFE-42F9-4879-A2AE-1EE7C06F0970}"/>
                </a:ext>
              </a:extLst>
            </p:cNvPr>
            <p:cNvSpPr txBox="1"/>
            <p:nvPr/>
          </p:nvSpPr>
          <p:spPr>
            <a:xfrm>
              <a:off x="3626784" y="3984858"/>
              <a:ext cx="1188613" cy="506242"/>
            </a:xfrm>
            <a:prstGeom prst="rect">
              <a:avLst/>
            </a:prstGeom>
            <a:noFill/>
          </p:spPr>
          <p:txBody>
            <a:bodyPr wrap="none" rtlCol="0" anchor="ctr" anchorCtr="0">
              <a:spAutoFit/>
            </a:bodyPr>
            <a:lstStyle/>
            <a:p>
              <a:pPr algn="ctr"/>
              <a:r>
                <a:rPr lang="en-US" sz="1200" b="1" dirty="0">
                  <a:solidFill>
                    <a:schemeClr val="bg1"/>
                  </a:solidFill>
                  <a:ea typeface="League Spartan" charset="0"/>
                  <a:cs typeface="Poppins" pitchFamily="2" charset="77"/>
                </a:rPr>
                <a:t>Performance</a:t>
              </a:r>
            </a:p>
            <a:p>
              <a:pPr algn="ctr"/>
              <a:r>
                <a:rPr lang="en-US" sz="1200" b="1" dirty="0">
                  <a:solidFill>
                    <a:schemeClr val="bg1"/>
                  </a:solidFill>
                  <a:ea typeface="League Spartan" charset="0"/>
                  <a:cs typeface="Poppins" pitchFamily="2" charset="77"/>
                </a:rPr>
                <a:t>Management</a:t>
              </a:r>
            </a:p>
          </p:txBody>
        </p:sp>
        <p:sp>
          <p:nvSpPr>
            <p:cNvPr id="18" name="TextBox 17">
              <a:extLst>
                <a:ext uri="{FF2B5EF4-FFF2-40B4-BE49-F238E27FC236}">
                  <a16:creationId xmlns:a16="http://schemas.microsoft.com/office/drawing/2014/main" id="{5F3135F3-96F8-4BC1-AE94-800FD9230E85}"/>
                </a:ext>
              </a:extLst>
            </p:cNvPr>
            <p:cNvSpPr txBox="1"/>
            <p:nvPr/>
          </p:nvSpPr>
          <p:spPr>
            <a:xfrm>
              <a:off x="6513241" y="3984858"/>
              <a:ext cx="865181" cy="506242"/>
            </a:xfrm>
            <a:prstGeom prst="rect">
              <a:avLst/>
            </a:prstGeom>
            <a:noFill/>
          </p:spPr>
          <p:txBody>
            <a:bodyPr wrap="none" rtlCol="0" anchor="ctr" anchorCtr="0">
              <a:spAutoFit/>
            </a:bodyPr>
            <a:lstStyle/>
            <a:p>
              <a:pPr algn="ctr"/>
              <a:r>
                <a:rPr lang="en-US" sz="1200" b="1" dirty="0">
                  <a:solidFill>
                    <a:schemeClr val="bg1"/>
                  </a:solidFill>
                  <a:ea typeface="League Spartan" charset="0"/>
                  <a:cs typeface="Poppins" pitchFamily="2" charset="77"/>
                </a:rPr>
                <a:t>Career</a:t>
              </a:r>
            </a:p>
            <a:p>
              <a:pPr algn="ctr"/>
              <a:r>
                <a:rPr lang="en-US" sz="1200" b="1" dirty="0">
                  <a:solidFill>
                    <a:schemeClr val="bg1"/>
                  </a:solidFill>
                  <a:ea typeface="League Spartan" charset="0"/>
                  <a:cs typeface="Poppins" pitchFamily="2" charset="77"/>
                </a:rPr>
                <a:t>Planning</a:t>
              </a:r>
            </a:p>
          </p:txBody>
        </p:sp>
        <p:sp>
          <p:nvSpPr>
            <p:cNvPr id="19" name="TextBox 18">
              <a:extLst>
                <a:ext uri="{FF2B5EF4-FFF2-40B4-BE49-F238E27FC236}">
                  <a16:creationId xmlns:a16="http://schemas.microsoft.com/office/drawing/2014/main" id="{E3FFDD4A-4C47-4C0E-B098-381068305448}"/>
                </a:ext>
              </a:extLst>
            </p:cNvPr>
            <p:cNvSpPr txBox="1"/>
            <p:nvPr/>
          </p:nvSpPr>
          <p:spPr>
            <a:xfrm>
              <a:off x="5660067" y="4974753"/>
              <a:ext cx="1192129" cy="506242"/>
            </a:xfrm>
            <a:prstGeom prst="rect">
              <a:avLst/>
            </a:prstGeom>
            <a:noFill/>
          </p:spPr>
          <p:txBody>
            <a:bodyPr wrap="none" rtlCol="0" anchor="ctr" anchorCtr="0">
              <a:spAutoFit/>
            </a:bodyPr>
            <a:lstStyle/>
            <a:p>
              <a:pPr algn="ctr"/>
              <a:r>
                <a:rPr lang="en-US" sz="1200" b="1" dirty="0">
                  <a:solidFill>
                    <a:schemeClr val="bg1"/>
                  </a:solidFill>
                  <a:ea typeface="League Spartan" charset="0"/>
                  <a:cs typeface="Poppins" pitchFamily="2" charset="77"/>
                </a:rPr>
                <a:t>Career</a:t>
              </a:r>
            </a:p>
            <a:p>
              <a:pPr algn="ctr"/>
              <a:r>
                <a:rPr lang="en-US" sz="1200" b="1" dirty="0">
                  <a:solidFill>
                    <a:schemeClr val="bg1"/>
                  </a:solidFill>
                  <a:ea typeface="League Spartan" charset="0"/>
                  <a:cs typeface="Poppins" pitchFamily="2" charset="77"/>
                </a:rPr>
                <a:t>Development</a:t>
              </a:r>
            </a:p>
          </p:txBody>
        </p:sp>
        <p:sp>
          <p:nvSpPr>
            <p:cNvPr id="20" name="TextBox 19">
              <a:extLst>
                <a:ext uri="{FF2B5EF4-FFF2-40B4-BE49-F238E27FC236}">
                  <a16:creationId xmlns:a16="http://schemas.microsoft.com/office/drawing/2014/main" id="{6D08657D-C31C-4CC2-B8C6-1BFD31A990BA}"/>
                </a:ext>
              </a:extLst>
            </p:cNvPr>
            <p:cNvSpPr txBox="1"/>
            <p:nvPr/>
          </p:nvSpPr>
          <p:spPr>
            <a:xfrm>
              <a:off x="4355485" y="4974753"/>
              <a:ext cx="1192129" cy="506242"/>
            </a:xfrm>
            <a:prstGeom prst="rect">
              <a:avLst/>
            </a:prstGeom>
            <a:noFill/>
          </p:spPr>
          <p:txBody>
            <a:bodyPr wrap="none" rtlCol="0" anchor="ctr" anchorCtr="0">
              <a:spAutoFit/>
            </a:bodyPr>
            <a:lstStyle/>
            <a:p>
              <a:pPr algn="ctr"/>
              <a:r>
                <a:rPr lang="en-US" sz="1200" b="1" dirty="0">
                  <a:solidFill>
                    <a:schemeClr val="bg1"/>
                  </a:solidFill>
                  <a:ea typeface="League Spartan" charset="0"/>
                  <a:cs typeface="Poppins" pitchFamily="2" charset="77"/>
                </a:rPr>
                <a:t>Organization</a:t>
              </a:r>
            </a:p>
            <a:p>
              <a:pPr algn="ctr"/>
              <a:r>
                <a:rPr lang="en-US" sz="1200" b="1" dirty="0">
                  <a:solidFill>
                    <a:schemeClr val="bg1"/>
                  </a:solidFill>
                  <a:ea typeface="League Spartan" charset="0"/>
                  <a:cs typeface="Poppins" pitchFamily="2" charset="77"/>
                </a:rPr>
                <a:t>Development</a:t>
              </a:r>
            </a:p>
          </p:txBody>
        </p:sp>
        <p:sp>
          <p:nvSpPr>
            <p:cNvPr id="22" name="Subtitle 2">
              <a:extLst>
                <a:ext uri="{FF2B5EF4-FFF2-40B4-BE49-F238E27FC236}">
                  <a16:creationId xmlns:a16="http://schemas.microsoft.com/office/drawing/2014/main" id="{44F6A4B7-968D-4B6A-95C2-F1359F3FAD9E}"/>
                </a:ext>
              </a:extLst>
            </p:cNvPr>
            <p:cNvSpPr txBox="1">
              <a:spLocks/>
            </p:cNvSpPr>
            <p:nvPr/>
          </p:nvSpPr>
          <p:spPr>
            <a:xfrm>
              <a:off x="4223045" y="1363273"/>
              <a:ext cx="2677024" cy="3992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266"/>
                </a:spcBef>
              </a:pPr>
              <a:r>
                <a:rPr lang="en-US" sz="1050" dirty="0">
                  <a:solidFill>
                    <a:schemeClr val="tx1"/>
                  </a:solidFill>
                  <a:latin typeface="+mn-lt"/>
                  <a:ea typeface="Lato Light" panose="020F0502020204030203" pitchFamily="34" charset="0"/>
                  <a:cs typeface="Mukta ExtraLight" panose="020B0000000000000000" pitchFamily="34" charset="77"/>
                </a:rPr>
                <a:t>Designed to provide learners with knowledge and skills</a:t>
              </a:r>
            </a:p>
          </p:txBody>
        </p:sp>
        <p:sp>
          <p:nvSpPr>
            <p:cNvPr id="23" name="Subtitle 2">
              <a:extLst>
                <a:ext uri="{FF2B5EF4-FFF2-40B4-BE49-F238E27FC236}">
                  <a16:creationId xmlns:a16="http://schemas.microsoft.com/office/drawing/2014/main" id="{D79FD5FA-E5B1-418A-AF04-38E166D8F104}"/>
                </a:ext>
              </a:extLst>
            </p:cNvPr>
            <p:cNvSpPr txBox="1">
              <a:spLocks/>
            </p:cNvSpPr>
            <p:nvPr/>
          </p:nvSpPr>
          <p:spPr>
            <a:xfrm>
              <a:off x="6839307" y="5762443"/>
              <a:ext cx="3014181" cy="3992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266"/>
                </a:spcBef>
              </a:pPr>
              <a:r>
                <a:rPr lang="en-US" sz="1050" dirty="0">
                  <a:solidFill>
                    <a:schemeClr val="tx1"/>
                  </a:solidFill>
                  <a:latin typeface="+mn-lt"/>
                  <a:ea typeface="Lato Light" panose="020F0502020204030203" pitchFamily="34" charset="0"/>
                  <a:cs typeface="Mukta ExtraLight" panose="020B0000000000000000" pitchFamily="34" charset="77"/>
                </a:rPr>
                <a:t>Designed to provide learners with knowledge and skills</a:t>
              </a:r>
            </a:p>
          </p:txBody>
        </p:sp>
        <p:sp>
          <p:nvSpPr>
            <p:cNvPr id="24" name="Subtitle 2">
              <a:extLst>
                <a:ext uri="{FF2B5EF4-FFF2-40B4-BE49-F238E27FC236}">
                  <a16:creationId xmlns:a16="http://schemas.microsoft.com/office/drawing/2014/main" id="{D820A772-8A64-4E14-A9FD-F8B3362F7135}"/>
                </a:ext>
              </a:extLst>
            </p:cNvPr>
            <p:cNvSpPr txBox="1">
              <a:spLocks/>
            </p:cNvSpPr>
            <p:nvPr/>
          </p:nvSpPr>
          <p:spPr>
            <a:xfrm>
              <a:off x="1471604" y="5762443"/>
              <a:ext cx="2907300" cy="3992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266"/>
                </a:spcBef>
              </a:pPr>
              <a:r>
                <a:rPr lang="en-US" sz="1050" dirty="0">
                  <a:solidFill>
                    <a:schemeClr val="tx1"/>
                  </a:solidFill>
                  <a:latin typeface="+mn-lt"/>
                  <a:ea typeface="Lato Light" panose="020F0502020204030203" pitchFamily="34" charset="0"/>
                  <a:cs typeface="Mukta ExtraLight" panose="020B0000000000000000" pitchFamily="34" charset="77"/>
                </a:rPr>
                <a:t>Designed to provide learners with knowledge and skills</a:t>
              </a:r>
            </a:p>
          </p:txBody>
        </p:sp>
        <p:sp>
          <p:nvSpPr>
            <p:cNvPr id="25" name="Subtitle 2">
              <a:extLst>
                <a:ext uri="{FF2B5EF4-FFF2-40B4-BE49-F238E27FC236}">
                  <a16:creationId xmlns:a16="http://schemas.microsoft.com/office/drawing/2014/main" id="{74D3D69C-34DE-423A-8FA0-66E6F5544930}"/>
                </a:ext>
              </a:extLst>
            </p:cNvPr>
            <p:cNvSpPr txBox="1">
              <a:spLocks/>
            </p:cNvSpPr>
            <p:nvPr/>
          </p:nvSpPr>
          <p:spPr>
            <a:xfrm>
              <a:off x="620371" y="4078107"/>
              <a:ext cx="2747118" cy="3992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266"/>
                </a:spcBef>
              </a:pPr>
              <a:r>
                <a:rPr lang="en-US" sz="1050" dirty="0">
                  <a:solidFill>
                    <a:schemeClr val="tx1"/>
                  </a:solidFill>
                  <a:latin typeface="+mn-lt"/>
                  <a:ea typeface="Lato Light" panose="020F0502020204030203" pitchFamily="34" charset="0"/>
                  <a:cs typeface="Mukta ExtraLight" panose="020B0000000000000000" pitchFamily="34" charset="77"/>
                </a:rPr>
                <a:t>Designed to provide learners with knowledge and skills</a:t>
              </a:r>
            </a:p>
          </p:txBody>
        </p:sp>
        <p:sp>
          <p:nvSpPr>
            <p:cNvPr id="26" name="Subtitle 2">
              <a:extLst>
                <a:ext uri="{FF2B5EF4-FFF2-40B4-BE49-F238E27FC236}">
                  <a16:creationId xmlns:a16="http://schemas.microsoft.com/office/drawing/2014/main" id="{860E45E7-1AD7-4BDC-85A5-D0D242B32D12}"/>
                </a:ext>
              </a:extLst>
            </p:cNvPr>
            <p:cNvSpPr txBox="1">
              <a:spLocks/>
            </p:cNvSpPr>
            <p:nvPr/>
          </p:nvSpPr>
          <p:spPr>
            <a:xfrm>
              <a:off x="7851375" y="4078107"/>
              <a:ext cx="2545076" cy="3992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266"/>
                </a:spcBef>
              </a:pPr>
              <a:r>
                <a:rPr lang="en-US" sz="1050" dirty="0">
                  <a:solidFill>
                    <a:schemeClr val="tx1"/>
                  </a:solidFill>
                  <a:latin typeface="+mn-lt"/>
                  <a:ea typeface="Lato Light" panose="020F0502020204030203" pitchFamily="34" charset="0"/>
                  <a:cs typeface="Mukta ExtraLight" panose="020B0000000000000000" pitchFamily="34" charset="77"/>
                </a:rPr>
                <a:t>Designed to provide learners with knowledge and skills</a:t>
              </a:r>
            </a:p>
          </p:txBody>
        </p:sp>
        <p:sp>
          <p:nvSpPr>
            <p:cNvPr id="27" name="Subtitle 2">
              <a:extLst>
                <a:ext uri="{FF2B5EF4-FFF2-40B4-BE49-F238E27FC236}">
                  <a16:creationId xmlns:a16="http://schemas.microsoft.com/office/drawing/2014/main" id="{26771AA9-9226-483F-AFDC-7F27607178AD}"/>
                </a:ext>
              </a:extLst>
            </p:cNvPr>
            <p:cNvSpPr txBox="1">
              <a:spLocks/>
            </p:cNvSpPr>
            <p:nvPr/>
          </p:nvSpPr>
          <p:spPr>
            <a:xfrm>
              <a:off x="7579975" y="2484756"/>
              <a:ext cx="2545076" cy="3992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266"/>
                </a:spcBef>
              </a:pPr>
              <a:r>
                <a:rPr lang="en-US" sz="1050" dirty="0">
                  <a:solidFill>
                    <a:schemeClr val="tx1"/>
                  </a:solidFill>
                  <a:latin typeface="+mn-lt"/>
                  <a:ea typeface="Lato Light" panose="020F0502020204030203" pitchFamily="34" charset="0"/>
                  <a:cs typeface="Mukta ExtraLight" panose="020B0000000000000000" pitchFamily="34" charset="77"/>
                </a:rPr>
                <a:t>Designed to provide learners with knowledge and skills</a:t>
              </a:r>
            </a:p>
          </p:txBody>
        </p:sp>
        <p:sp>
          <p:nvSpPr>
            <p:cNvPr id="28" name="Subtitle 2">
              <a:extLst>
                <a:ext uri="{FF2B5EF4-FFF2-40B4-BE49-F238E27FC236}">
                  <a16:creationId xmlns:a16="http://schemas.microsoft.com/office/drawing/2014/main" id="{7F639E78-26AB-476F-A10D-A0A1E94DC19B}"/>
                </a:ext>
              </a:extLst>
            </p:cNvPr>
            <p:cNvSpPr txBox="1">
              <a:spLocks/>
            </p:cNvSpPr>
            <p:nvPr/>
          </p:nvSpPr>
          <p:spPr>
            <a:xfrm>
              <a:off x="1205274" y="2484756"/>
              <a:ext cx="2432764" cy="399224"/>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266"/>
                </a:spcBef>
              </a:pPr>
              <a:r>
                <a:rPr lang="en-US" sz="1050" dirty="0">
                  <a:solidFill>
                    <a:schemeClr val="tx1"/>
                  </a:solidFill>
                  <a:latin typeface="+mn-lt"/>
                  <a:ea typeface="Lato Light" panose="020F0502020204030203" pitchFamily="34" charset="0"/>
                  <a:cs typeface="Mukta ExtraLight" panose="020B0000000000000000" pitchFamily="34" charset="77"/>
                </a:rPr>
                <a:t>Designed to provide learners with knowledge and skills</a:t>
              </a:r>
            </a:p>
          </p:txBody>
        </p:sp>
      </p:grpSp>
      <p:pic>
        <p:nvPicPr>
          <p:cNvPr id="31" name="Graphic 30" descr="Employee badge">
            <a:extLst>
              <a:ext uri="{FF2B5EF4-FFF2-40B4-BE49-F238E27FC236}">
                <a16:creationId xmlns:a16="http://schemas.microsoft.com/office/drawing/2014/main" id="{53D78BA7-16DA-450C-9299-C65CEE8514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89682" y="3590517"/>
            <a:ext cx="914400" cy="914400"/>
          </a:xfrm>
          <a:prstGeom prst="rect">
            <a:avLst/>
          </a:prstGeom>
        </p:spPr>
      </p:pic>
    </p:spTree>
    <p:extLst>
      <p:ext uri="{BB962C8B-B14F-4D97-AF65-F5344CB8AC3E}">
        <p14:creationId xmlns:p14="http://schemas.microsoft.com/office/powerpoint/2010/main" val="328106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99B2CA-1D69-416A-937C-E8D12FF4471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46AC88D-F535-4378-9D96-B17A82EBB51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57CC218-9ECE-46D4-A4B4-F23C65CEB8E3}"/>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091EFE98-7C51-402F-B89D-8F2B5074C470}"/>
              </a:ext>
            </a:extLst>
          </p:cNvPr>
          <p:cNvSpPr>
            <a:spLocks noGrp="1"/>
          </p:cNvSpPr>
          <p:nvPr>
            <p:ph type="title"/>
          </p:nvPr>
        </p:nvSpPr>
        <p:spPr/>
        <p:txBody>
          <a:bodyPr/>
          <a:lstStyle/>
          <a:p>
            <a:r>
              <a:rPr lang="en-ZA" dirty="0"/>
              <a:t>The Harvard Model of HRM</a:t>
            </a:r>
          </a:p>
        </p:txBody>
      </p:sp>
      <p:sp>
        <p:nvSpPr>
          <p:cNvPr id="6" name="Text Placeholder 5">
            <a:extLst>
              <a:ext uri="{FF2B5EF4-FFF2-40B4-BE49-F238E27FC236}">
                <a16:creationId xmlns:a16="http://schemas.microsoft.com/office/drawing/2014/main" id="{44F97AD8-250D-4AC9-889F-CE3C7CC704F2}"/>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015416C3-9AD0-4385-8B98-649E18D99372}"/>
              </a:ext>
            </a:extLst>
          </p:cNvPr>
          <p:cNvSpPr/>
          <p:nvPr/>
        </p:nvSpPr>
        <p:spPr>
          <a:xfrm>
            <a:off x="1053415" y="1945472"/>
            <a:ext cx="2364470" cy="1744166"/>
          </a:xfrm>
          <a:prstGeom prst="rect">
            <a:avLst/>
          </a:prstGeom>
          <a:solidFill>
            <a:schemeClr val="accent1"/>
          </a:solidFill>
          <a:ln>
            <a:noFill/>
          </a:ln>
          <a:effectLst/>
        </p:spPr>
        <p:txBody>
          <a:bodyPr wrap="square" anchor="ctr">
            <a:noAutofit/>
          </a:bodyPr>
          <a:lstStyle/>
          <a:p>
            <a:endParaRPr lang="en-US" sz="708" dirty="0"/>
          </a:p>
        </p:txBody>
      </p:sp>
      <p:sp>
        <p:nvSpPr>
          <p:cNvPr id="8" name="Rectangle 7">
            <a:extLst>
              <a:ext uri="{FF2B5EF4-FFF2-40B4-BE49-F238E27FC236}">
                <a16:creationId xmlns:a16="http://schemas.microsoft.com/office/drawing/2014/main" id="{A55A2CEA-B9E5-436A-939D-DE5DC54FB746}"/>
              </a:ext>
            </a:extLst>
          </p:cNvPr>
          <p:cNvSpPr/>
          <p:nvPr/>
        </p:nvSpPr>
        <p:spPr>
          <a:xfrm>
            <a:off x="1053415" y="3972362"/>
            <a:ext cx="2364470" cy="2072624"/>
          </a:xfrm>
          <a:prstGeom prst="rect">
            <a:avLst/>
          </a:prstGeom>
          <a:solidFill>
            <a:schemeClr val="accent2"/>
          </a:solidFill>
          <a:ln>
            <a:noFill/>
          </a:ln>
          <a:effectLst/>
        </p:spPr>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endParaRPr lang="en-US" sz="708" dirty="0"/>
          </a:p>
        </p:txBody>
      </p:sp>
      <p:sp>
        <p:nvSpPr>
          <p:cNvPr id="9" name="Rectangle 8">
            <a:extLst>
              <a:ext uri="{FF2B5EF4-FFF2-40B4-BE49-F238E27FC236}">
                <a16:creationId xmlns:a16="http://schemas.microsoft.com/office/drawing/2014/main" id="{377136BF-3E82-468F-9D00-F0AC6940F20B}"/>
              </a:ext>
            </a:extLst>
          </p:cNvPr>
          <p:cNvSpPr/>
          <p:nvPr/>
        </p:nvSpPr>
        <p:spPr>
          <a:xfrm>
            <a:off x="3825795" y="3162169"/>
            <a:ext cx="2073307" cy="13964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0" name="Rectangle 9">
            <a:extLst>
              <a:ext uri="{FF2B5EF4-FFF2-40B4-BE49-F238E27FC236}">
                <a16:creationId xmlns:a16="http://schemas.microsoft.com/office/drawing/2014/main" id="{8EE4B21B-6120-4294-8B86-9D5B0E231C17}"/>
              </a:ext>
            </a:extLst>
          </p:cNvPr>
          <p:cNvSpPr/>
          <p:nvPr/>
        </p:nvSpPr>
        <p:spPr>
          <a:xfrm>
            <a:off x="6129079" y="3162169"/>
            <a:ext cx="2073307" cy="13964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1" name="Rectangle 10">
            <a:extLst>
              <a:ext uri="{FF2B5EF4-FFF2-40B4-BE49-F238E27FC236}">
                <a16:creationId xmlns:a16="http://schemas.microsoft.com/office/drawing/2014/main" id="{5FBED717-55F3-4E1B-A15A-C8B94B410D3D}"/>
              </a:ext>
            </a:extLst>
          </p:cNvPr>
          <p:cNvSpPr/>
          <p:nvPr/>
        </p:nvSpPr>
        <p:spPr>
          <a:xfrm>
            <a:off x="8432362" y="3162169"/>
            <a:ext cx="2073307" cy="13964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2" name="TextBox 11">
            <a:extLst>
              <a:ext uri="{FF2B5EF4-FFF2-40B4-BE49-F238E27FC236}">
                <a16:creationId xmlns:a16="http://schemas.microsoft.com/office/drawing/2014/main" id="{15B9976F-F21E-4F8F-B7D8-F9E3B3F97CC3}"/>
              </a:ext>
            </a:extLst>
          </p:cNvPr>
          <p:cNvSpPr txBox="1"/>
          <p:nvPr/>
        </p:nvSpPr>
        <p:spPr>
          <a:xfrm>
            <a:off x="1067704" y="2063710"/>
            <a:ext cx="2335897"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STAKEHOLDER INTERESTS</a:t>
            </a:r>
          </a:p>
        </p:txBody>
      </p:sp>
      <p:sp>
        <p:nvSpPr>
          <p:cNvPr id="13" name="Subtitle 2">
            <a:extLst>
              <a:ext uri="{FF2B5EF4-FFF2-40B4-BE49-F238E27FC236}">
                <a16:creationId xmlns:a16="http://schemas.microsoft.com/office/drawing/2014/main" id="{0A915C71-39B0-41B5-ACB8-25E1C67C5D7E}"/>
              </a:ext>
            </a:extLst>
          </p:cNvPr>
          <p:cNvSpPr txBox="1">
            <a:spLocks/>
          </p:cNvSpPr>
          <p:nvPr/>
        </p:nvSpPr>
        <p:spPr>
          <a:xfrm>
            <a:off x="1216704" y="2403572"/>
            <a:ext cx="2037891" cy="119846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Stakeholders</a:t>
            </a:r>
          </a:p>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Management</a:t>
            </a:r>
          </a:p>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Employee groups</a:t>
            </a:r>
          </a:p>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Government</a:t>
            </a:r>
          </a:p>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Community / Unions</a:t>
            </a:r>
          </a:p>
        </p:txBody>
      </p:sp>
      <p:sp>
        <p:nvSpPr>
          <p:cNvPr id="14" name="TextBox 13">
            <a:extLst>
              <a:ext uri="{FF2B5EF4-FFF2-40B4-BE49-F238E27FC236}">
                <a16:creationId xmlns:a16="http://schemas.microsoft.com/office/drawing/2014/main" id="{D44ADFAD-AAC6-4163-BD06-9F56E7639A2E}"/>
              </a:ext>
            </a:extLst>
          </p:cNvPr>
          <p:cNvSpPr txBox="1"/>
          <p:nvPr/>
        </p:nvSpPr>
        <p:spPr>
          <a:xfrm>
            <a:off x="1210372" y="4254828"/>
            <a:ext cx="2050561"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SITUATIONAL FACTORS</a:t>
            </a:r>
          </a:p>
        </p:txBody>
      </p:sp>
      <p:sp>
        <p:nvSpPr>
          <p:cNvPr id="15" name="Subtitle 2">
            <a:extLst>
              <a:ext uri="{FF2B5EF4-FFF2-40B4-BE49-F238E27FC236}">
                <a16:creationId xmlns:a16="http://schemas.microsoft.com/office/drawing/2014/main" id="{F2CFF12B-E437-4737-8FEF-863FE5B7D6EB}"/>
              </a:ext>
            </a:extLst>
          </p:cNvPr>
          <p:cNvSpPr txBox="1">
            <a:spLocks/>
          </p:cNvSpPr>
          <p:nvPr/>
        </p:nvSpPr>
        <p:spPr>
          <a:xfrm>
            <a:off x="1216704" y="4594691"/>
            <a:ext cx="2037891" cy="119846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Stakeholders</a:t>
            </a:r>
          </a:p>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Management</a:t>
            </a:r>
          </a:p>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Employee groups</a:t>
            </a:r>
          </a:p>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Government</a:t>
            </a:r>
          </a:p>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Community / Unions</a:t>
            </a:r>
          </a:p>
        </p:txBody>
      </p:sp>
      <p:sp>
        <p:nvSpPr>
          <p:cNvPr id="16" name="TextBox 15">
            <a:extLst>
              <a:ext uri="{FF2B5EF4-FFF2-40B4-BE49-F238E27FC236}">
                <a16:creationId xmlns:a16="http://schemas.microsoft.com/office/drawing/2014/main" id="{3CD05486-A22A-4EFA-A833-3F889ECAD153}"/>
              </a:ext>
            </a:extLst>
          </p:cNvPr>
          <p:cNvSpPr txBox="1"/>
          <p:nvPr/>
        </p:nvSpPr>
        <p:spPr>
          <a:xfrm>
            <a:off x="3893091" y="3223024"/>
            <a:ext cx="1930337"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HRM POLICY CHOICES</a:t>
            </a:r>
          </a:p>
        </p:txBody>
      </p:sp>
      <p:sp>
        <p:nvSpPr>
          <p:cNvPr id="17" name="Subtitle 2">
            <a:extLst>
              <a:ext uri="{FF2B5EF4-FFF2-40B4-BE49-F238E27FC236}">
                <a16:creationId xmlns:a16="http://schemas.microsoft.com/office/drawing/2014/main" id="{44DA1325-29AA-4422-A792-D1D59287C153}"/>
              </a:ext>
            </a:extLst>
          </p:cNvPr>
          <p:cNvSpPr txBox="1">
            <a:spLocks/>
          </p:cNvSpPr>
          <p:nvPr/>
        </p:nvSpPr>
        <p:spPr>
          <a:xfrm>
            <a:off x="4070257" y="3562886"/>
            <a:ext cx="1575996" cy="954810"/>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Stakeholders</a:t>
            </a:r>
          </a:p>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Management</a:t>
            </a:r>
          </a:p>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Employee groups</a:t>
            </a:r>
          </a:p>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Government</a:t>
            </a:r>
          </a:p>
        </p:txBody>
      </p:sp>
      <p:sp>
        <p:nvSpPr>
          <p:cNvPr id="18" name="TextBox 17">
            <a:extLst>
              <a:ext uri="{FF2B5EF4-FFF2-40B4-BE49-F238E27FC236}">
                <a16:creationId xmlns:a16="http://schemas.microsoft.com/office/drawing/2014/main" id="{4B48EF77-83EB-4033-B12D-6D676EA40329}"/>
              </a:ext>
            </a:extLst>
          </p:cNvPr>
          <p:cNvSpPr txBox="1"/>
          <p:nvPr/>
        </p:nvSpPr>
        <p:spPr>
          <a:xfrm>
            <a:off x="6487502" y="3223024"/>
            <a:ext cx="1356462"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HR OUTCOMES</a:t>
            </a:r>
          </a:p>
        </p:txBody>
      </p:sp>
      <p:sp>
        <p:nvSpPr>
          <p:cNvPr id="19" name="Subtitle 2">
            <a:extLst>
              <a:ext uri="{FF2B5EF4-FFF2-40B4-BE49-F238E27FC236}">
                <a16:creationId xmlns:a16="http://schemas.microsoft.com/office/drawing/2014/main" id="{72563A8B-DF68-49F6-AE1A-774755117B3A}"/>
              </a:ext>
            </a:extLst>
          </p:cNvPr>
          <p:cNvSpPr txBox="1">
            <a:spLocks/>
          </p:cNvSpPr>
          <p:nvPr/>
        </p:nvSpPr>
        <p:spPr>
          <a:xfrm>
            <a:off x="6377730" y="3562886"/>
            <a:ext cx="1575996" cy="954810"/>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Stakeholders</a:t>
            </a:r>
          </a:p>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Management</a:t>
            </a:r>
          </a:p>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Employee groups</a:t>
            </a:r>
          </a:p>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Government</a:t>
            </a:r>
          </a:p>
        </p:txBody>
      </p:sp>
      <p:sp>
        <p:nvSpPr>
          <p:cNvPr id="20" name="TextBox 19">
            <a:extLst>
              <a:ext uri="{FF2B5EF4-FFF2-40B4-BE49-F238E27FC236}">
                <a16:creationId xmlns:a16="http://schemas.microsoft.com/office/drawing/2014/main" id="{3B79EB88-BC61-4951-BDAE-1BEDE9CE954F}"/>
              </a:ext>
            </a:extLst>
          </p:cNvPr>
          <p:cNvSpPr txBox="1"/>
          <p:nvPr/>
        </p:nvSpPr>
        <p:spPr>
          <a:xfrm>
            <a:off x="8693806" y="3236070"/>
            <a:ext cx="1550425" cy="523220"/>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LONG-TERM</a:t>
            </a:r>
          </a:p>
          <a:p>
            <a:pPr algn="ctr"/>
            <a:r>
              <a:rPr lang="en-US" sz="1400" b="1" dirty="0">
                <a:solidFill>
                  <a:schemeClr val="bg1"/>
                </a:solidFill>
                <a:ea typeface="League Spartan" charset="0"/>
                <a:cs typeface="Poppins" pitchFamily="2" charset="77"/>
              </a:rPr>
              <a:t>CONSEQUENCES</a:t>
            </a:r>
          </a:p>
        </p:txBody>
      </p:sp>
      <p:sp>
        <p:nvSpPr>
          <p:cNvPr id="21" name="Subtitle 2">
            <a:extLst>
              <a:ext uri="{FF2B5EF4-FFF2-40B4-BE49-F238E27FC236}">
                <a16:creationId xmlns:a16="http://schemas.microsoft.com/office/drawing/2014/main" id="{944A63F2-0C52-4898-90AF-3FB4123A0602}"/>
              </a:ext>
            </a:extLst>
          </p:cNvPr>
          <p:cNvSpPr txBox="1">
            <a:spLocks/>
          </p:cNvSpPr>
          <p:nvPr/>
        </p:nvSpPr>
        <p:spPr>
          <a:xfrm>
            <a:off x="8681013" y="3802881"/>
            <a:ext cx="1575996" cy="71115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Stakeholders</a:t>
            </a:r>
          </a:p>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Management</a:t>
            </a:r>
          </a:p>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Employee groups</a:t>
            </a:r>
          </a:p>
        </p:txBody>
      </p:sp>
      <p:cxnSp>
        <p:nvCxnSpPr>
          <p:cNvPr id="22" name="Straight Arrow Connector 21">
            <a:extLst>
              <a:ext uri="{FF2B5EF4-FFF2-40B4-BE49-F238E27FC236}">
                <a16:creationId xmlns:a16="http://schemas.microsoft.com/office/drawing/2014/main" id="{F13FE371-CFD8-47C5-8348-905043B91879}"/>
              </a:ext>
            </a:extLst>
          </p:cNvPr>
          <p:cNvCxnSpPr>
            <a:stCxn id="8" idx="0"/>
            <a:endCxn id="7" idx="2"/>
          </p:cNvCxnSpPr>
          <p:nvPr/>
        </p:nvCxnSpPr>
        <p:spPr>
          <a:xfrm flipV="1">
            <a:off x="2235650" y="3689638"/>
            <a:ext cx="0" cy="282724"/>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D52EBC7-4DCA-4B36-A1DD-37A17DAD73AA}"/>
              </a:ext>
            </a:extLst>
          </p:cNvPr>
          <p:cNvCxnSpPr/>
          <p:nvPr/>
        </p:nvCxnSpPr>
        <p:spPr>
          <a:xfrm>
            <a:off x="3417885" y="3376913"/>
            <a:ext cx="407910"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4A26608-05BE-41A4-B59C-7A855CC9355D}"/>
              </a:ext>
            </a:extLst>
          </p:cNvPr>
          <p:cNvCxnSpPr/>
          <p:nvPr/>
        </p:nvCxnSpPr>
        <p:spPr>
          <a:xfrm>
            <a:off x="3417885" y="4316866"/>
            <a:ext cx="407910"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94F7258-CF53-45FC-A220-C60CFDF6320E}"/>
              </a:ext>
            </a:extLst>
          </p:cNvPr>
          <p:cNvCxnSpPr>
            <a:stCxn id="9" idx="3"/>
            <a:endCxn id="10" idx="1"/>
          </p:cNvCxnSpPr>
          <p:nvPr/>
        </p:nvCxnSpPr>
        <p:spPr>
          <a:xfrm>
            <a:off x="5899102" y="3860403"/>
            <a:ext cx="22997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7CBD2D6-BAC3-44AF-A255-8B336FA894C6}"/>
              </a:ext>
            </a:extLst>
          </p:cNvPr>
          <p:cNvCxnSpPr/>
          <p:nvPr/>
        </p:nvCxnSpPr>
        <p:spPr>
          <a:xfrm>
            <a:off x="8202386" y="3860403"/>
            <a:ext cx="229976"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38">
            <a:extLst>
              <a:ext uri="{FF2B5EF4-FFF2-40B4-BE49-F238E27FC236}">
                <a16:creationId xmlns:a16="http://schemas.microsoft.com/office/drawing/2014/main" id="{4F7C47D9-36D7-4F18-AC29-B3DB7A7673D2}"/>
              </a:ext>
            </a:extLst>
          </p:cNvPr>
          <p:cNvCxnSpPr>
            <a:stCxn id="11" idx="0"/>
            <a:endCxn id="7" idx="3"/>
          </p:cNvCxnSpPr>
          <p:nvPr/>
        </p:nvCxnSpPr>
        <p:spPr>
          <a:xfrm rot="16200000" flipV="1">
            <a:off x="6271144" y="-35703"/>
            <a:ext cx="344613" cy="6051130"/>
          </a:xfrm>
          <a:prstGeom prst="bentConnector2">
            <a:avLst/>
          </a:prstGeom>
          <a:ln w="381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39">
            <a:extLst>
              <a:ext uri="{FF2B5EF4-FFF2-40B4-BE49-F238E27FC236}">
                <a16:creationId xmlns:a16="http://schemas.microsoft.com/office/drawing/2014/main" id="{E1705563-48ED-4F4F-B321-08C4AE0C4CF8}"/>
              </a:ext>
            </a:extLst>
          </p:cNvPr>
          <p:cNvCxnSpPr>
            <a:cxnSpLocks/>
            <a:stCxn id="11" idx="2"/>
            <a:endCxn id="8" idx="3"/>
          </p:cNvCxnSpPr>
          <p:nvPr/>
        </p:nvCxnSpPr>
        <p:spPr>
          <a:xfrm rot="5400000">
            <a:off x="6218432" y="1758091"/>
            <a:ext cx="450036" cy="6051130"/>
          </a:xfrm>
          <a:prstGeom prst="bentConnector2">
            <a:avLst/>
          </a:prstGeom>
          <a:ln w="381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33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237A3E-7FE2-4271-9311-8A4EE14DA4F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22C960F-7FB4-4A59-A4F8-53AD0E1A0C2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0352470-7A4E-4EDA-8755-C2240FC6E07D}"/>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0BADC617-43A6-4480-A426-840B269222F8}"/>
              </a:ext>
            </a:extLst>
          </p:cNvPr>
          <p:cNvSpPr>
            <a:spLocks noGrp="1"/>
          </p:cNvSpPr>
          <p:nvPr>
            <p:ph type="title"/>
          </p:nvPr>
        </p:nvSpPr>
        <p:spPr/>
        <p:txBody>
          <a:bodyPr/>
          <a:lstStyle/>
          <a:p>
            <a:r>
              <a:rPr lang="en-ZA" dirty="0"/>
              <a:t>The Emotional Competency Framework</a:t>
            </a:r>
          </a:p>
        </p:txBody>
      </p:sp>
      <p:sp>
        <p:nvSpPr>
          <p:cNvPr id="6" name="Text Placeholder 5">
            <a:extLst>
              <a:ext uri="{FF2B5EF4-FFF2-40B4-BE49-F238E27FC236}">
                <a16:creationId xmlns:a16="http://schemas.microsoft.com/office/drawing/2014/main" id="{AED29726-97F5-462F-ABA2-FD789DA67C7C}"/>
              </a:ext>
            </a:extLst>
          </p:cNvPr>
          <p:cNvSpPr>
            <a:spLocks noGrp="1"/>
          </p:cNvSpPr>
          <p:nvPr>
            <p:ph type="body" sz="quarter" idx="13"/>
          </p:nvPr>
        </p:nvSpPr>
        <p:spPr/>
        <p:txBody>
          <a:bodyPr/>
          <a:lstStyle/>
          <a:p>
            <a:endParaRPr lang="en-ZA"/>
          </a:p>
        </p:txBody>
      </p:sp>
      <p:grpSp>
        <p:nvGrpSpPr>
          <p:cNvPr id="35" name="Group 34">
            <a:extLst>
              <a:ext uri="{FF2B5EF4-FFF2-40B4-BE49-F238E27FC236}">
                <a16:creationId xmlns:a16="http://schemas.microsoft.com/office/drawing/2014/main" id="{377CBB6B-1C17-47A9-A623-895F0E3D0EE6}"/>
              </a:ext>
            </a:extLst>
          </p:cNvPr>
          <p:cNvGrpSpPr/>
          <p:nvPr/>
        </p:nvGrpSpPr>
        <p:grpSpPr>
          <a:xfrm>
            <a:off x="979474" y="2009094"/>
            <a:ext cx="9480374" cy="4096474"/>
            <a:chOff x="1322374" y="2126514"/>
            <a:chExt cx="8656590" cy="3740519"/>
          </a:xfrm>
        </p:grpSpPr>
        <p:sp>
          <p:nvSpPr>
            <p:cNvPr id="7" name="Trapezoid 6">
              <a:extLst>
                <a:ext uri="{FF2B5EF4-FFF2-40B4-BE49-F238E27FC236}">
                  <a16:creationId xmlns:a16="http://schemas.microsoft.com/office/drawing/2014/main" id="{9EB9742B-CC24-4DF0-A4A9-BC781C93F54C}"/>
                </a:ext>
              </a:extLst>
            </p:cNvPr>
            <p:cNvSpPr/>
            <p:nvPr/>
          </p:nvSpPr>
          <p:spPr>
            <a:xfrm rot="16200000">
              <a:off x="5969614" y="3181170"/>
              <a:ext cx="3230499" cy="1296013"/>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708" dirty="0"/>
            </a:p>
          </p:txBody>
        </p:sp>
        <p:sp>
          <p:nvSpPr>
            <p:cNvPr id="8" name="Trapezoid 7">
              <a:extLst>
                <a:ext uri="{FF2B5EF4-FFF2-40B4-BE49-F238E27FC236}">
                  <a16:creationId xmlns:a16="http://schemas.microsoft.com/office/drawing/2014/main" id="{94161E1C-833B-4200-A29A-F568B649DF63}"/>
                </a:ext>
              </a:extLst>
            </p:cNvPr>
            <p:cNvSpPr/>
            <p:nvPr/>
          </p:nvSpPr>
          <p:spPr>
            <a:xfrm rot="5400000">
              <a:off x="2369832" y="3181170"/>
              <a:ext cx="3230499" cy="1296013"/>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9" name="Rectangle 8">
              <a:extLst>
                <a:ext uri="{FF2B5EF4-FFF2-40B4-BE49-F238E27FC236}">
                  <a16:creationId xmlns:a16="http://schemas.microsoft.com/office/drawing/2014/main" id="{4A8DF883-F442-474F-B620-1C68C98288C3}"/>
                </a:ext>
              </a:extLst>
            </p:cNvPr>
            <p:cNvSpPr/>
            <p:nvPr/>
          </p:nvSpPr>
          <p:spPr>
            <a:xfrm>
              <a:off x="4108487" y="2482824"/>
              <a:ext cx="1546024" cy="1167632"/>
            </a:xfrm>
            <a:prstGeom prst="rect">
              <a:avLst/>
            </a:prstGeom>
            <a:solidFill>
              <a:schemeClr val="accent3"/>
            </a:solidFill>
            <a:ln>
              <a:noFill/>
            </a:ln>
            <a:effectLst/>
          </p:spPr>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endParaRPr lang="en-US" sz="708" dirty="0"/>
            </a:p>
          </p:txBody>
        </p:sp>
        <p:sp>
          <p:nvSpPr>
            <p:cNvPr id="10" name="Rectangle 9">
              <a:extLst>
                <a:ext uri="{FF2B5EF4-FFF2-40B4-BE49-F238E27FC236}">
                  <a16:creationId xmlns:a16="http://schemas.microsoft.com/office/drawing/2014/main" id="{9D73DD90-EAED-4D56-96BB-A112EEE782DC}"/>
                </a:ext>
              </a:extLst>
            </p:cNvPr>
            <p:cNvSpPr/>
            <p:nvPr/>
          </p:nvSpPr>
          <p:spPr>
            <a:xfrm>
              <a:off x="5913404" y="2482824"/>
              <a:ext cx="1546024" cy="1167632"/>
            </a:xfrm>
            <a:prstGeom prst="rect">
              <a:avLst/>
            </a:prstGeom>
            <a:solidFill>
              <a:schemeClr val="accent4"/>
            </a:solidFill>
            <a:ln>
              <a:noFill/>
            </a:ln>
            <a:effectLst/>
          </p:spPr>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endParaRPr lang="en-US" sz="708" dirty="0"/>
            </a:p>
          </p:txBody>
        </p:sp>
        <p:sp>
          <p:nvSpPr>
            <p:cNvPr id="11" name="Rectangle 10">
              <a:extLst>
                <a:ext uri="{FF2B5EF4-FFF2-40B4-BE49-F238E27FC236}">
                  <a16:creationId xmlns:a16="http://schemas.microsoft.com/office/drawing/2014/main" id="{E032280E-DCCC-42D5-8711-91CF063725C3}"/>
                </a:ext>
              </a:extLst>
            </p:cNvPr>
            <p:cNvSpPr/>
            <p:nvPr/>
          </p:nvSpPr>
          <p:spPr>
            <a:xfrm>
              <a:off x="4108487" y="4007894"/>
              <a:ext cx="1546024" cy="1167632"/>
            </a:xfrm>
            <a:prstGeom prst="rect">
              <a:avLst/>
            </a:prstGeom>
            <a:solidFill>
              <a:schemeClr val="accent4"/>
            </a:solidFill>
            <a:ln>
              <a:noFill/>
            </a:ln>
            <a:effectLst/>
          </p:spPr>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endParaRPr lang="en-US" sz="708" dirty="0"/>
            </a:p>
          </p:txBody>
        </p:sp>
        <p:sp>
          <p:nvSpPr>
            <p:cNvPr id="12" name="Rectangle 11">
              <a:extLst>
                <a:ext uri="{FF2B5EF4-FFF2-40B4-BE49-F238E27FC236}">
                  <a16:creationId xmlns:a16="http://schemas.microsoft.com/office/drawing/2014/main" id="{9B08CCAE-7F8A-4858-BB9B-47CA31A3EC45}"/>
                </a:ext>
              </a:extLst>
            </p:cNvPr>
            <p:cNvSpPr/>
            <p:nvPr/>
          </p:nvSpPr>
          <p:spPr>
            <a:xfrm>
              <a:off x="5913404" y="4007894"/>
              <a:ext cx="1546024" cy="1167632"/>
            </a:xfrm>
            <a:prstGeom prst="rect">
              <a:avLst/>
            </a:prstGeom>
            <a:solidFill>
              <a:schemeClr val="accent3"/>
            </a:solidFill>
            <a:ln>
              <a:noFill/>
            </a:ln>
            <a:effectLst/>
          </p:spPr>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endParaRPr lang="en-US" sz="708" dirty="0"/>
            </a:p>
          </p:txBody>
        </p:sp>
        <p:sp>
          <p:nvSpPr>
            <p:cNvPr id="13" name="TextBox 12">
              <a:extLst>
                <a:ext uri="{FF2B5EF4-FFF2-40B4-BE49-F238E27FC236}">
                  <a16:creationId xmlns:a16="http://schemas.microsoft.com/office/drawing/2014/main" id="{3FF1E0C8-3853-49B0-9B24-35270942B274}"/>
                </a:ext>
              </a:extLst>
            </p:cNvPr>
            <p:cNvSpPr txBox="1"/>
            <p:nvPr/>
          </p:nvSpPr>
          <p:spPr>
            <a:xfrm>
              <a:off x="4602516" y="2126514"/>
              <a:ext cx="557968" cy="283551"/>
            </a:xfrm>
            <a:prstGeom prst="rect">
              <a:avLst/>
            </a:prstGeom>
            <a:noFill/>
          </p:spPr>
          <p:txBody>
            <a:bodyPr wrap="none" rtlCol="0" anchor="b" anchorCtr="0">
              <a:spAutoFit/>
            </a:bodyPr>
            <a:lstStyle/>
            <a:p>
              <a:pPr algn="ctr"/>
              <a:r>
                <a:rPr lang="en-US" sz="1418" b="1" dirty="0">
                  <a:solidFill>
                    <a:schemeClr val="tx2"/>
                  </a:solidFill>
                  <a:ea typeface="League Spartan" charset="0"/>
                  <a:cs typeface="Poppins" pitchFamily="2" charset="77"/>
                </a:rPr>
                <a:t>SELF</a:t>
              </a:r>
            </a:p>
          </p:txBody>
        </p:sp>
        <p:sp>
          <p:nvSpPr>
            <p:cNvPr id="14" name="TextBox 13">
              <a:extLst>
                <a:ext uri="{FF2B5EF4-FFF2-40B4-BE49-F238E27FC236}">
                  <a16:creationId xmlns:a16="http://schemas.microsoft.com/office/drawing/2014/main" id="{7C7C5587-2252-4ED1-8502-9C30659C34D8}"/>
                </a:ext>
              </a:extLst>
            </p:cNvPr>
            <p:cNvSpPr txBox="1"/>
            <p:nvPr/>
          </p:nvSpPr>
          <p:spPr>
            <a:xfrm>
              <a:off x="6296922" y="2126514"/>
              <a:ext cx="778988" cy="283551"/>
            </a:xfrm>
            <a:prstGeom prst="rect">
              <a:avLst/>
            </a:prstGeom>
            <a:noFill/>
          </p:spPr>
          <p:txBody>
            <a:bodyPr wrap="none" rtlCol="0" anchor="b" anchorCtr="0">
              <a:spAutoFit/>
            </a:bodyPr>
            <a:lstStyle/>
            <a:p>
              <a:pPr algn="ctr"/>
              <a:r>
                <a:rPr lang="en-US" sz="1418" b="1" dirty="0">
                  <a:solidFill>
                    <a:schemeClr val="tx2"/>
                  </a:solidFill>
                  <a:ea typeface="League Spartan" charset="0"/>
                  <a:cs typeface="Poppins" pitchFamily="2" charset="77"/>
                </a:rPr>
                <a:t>OTHERS</a:t>
              </a:r>
            </a:p>
          </p:txBody>
        </p:sp>
        <p:sp>
          <p:nvSpPr>
            <p:cNvPr id="15" name="TextBox 14">
              <a:extLst>
                <a:ext uri="{FF2B5EF4-FFF2-40B4-BE49-F238E27FC236}">
                  <a16:creationId xmlns:a16="http://schemas.microsoft.com/office/drawing/2014/main" id="{73800B52-6CD1-4C73-BDFE-95A72A30E21D}"/>
                </a:ext>
              </a:extLst>
            </p:cNvPr>
            <p:cNvSpPr txBox="1"/>
            <p:nvPr/>
          </p:nvSpPr>
          <p:spPr>
            <a:xfrm rot="16200000">
              <a:off x="3314724" y="2924865"/>
              <a:ext cx="1150771" cy="283551"/>
            </a:xfrm>
            <a:prstGeom prst="rect">
              <a:avLst/>
            </a:prstGeom>
            <a:noFill/>
          </p:spPr>
          <p:txBody>
            <a:bodyPr wrap="none" rtlCol="0" anchor="b" anchorCtr="0">
              <a:spAutoFit/>
            </a:bodyPr>
            <a:lstStyle/>
            <a:p>
              <a:pPr algn="ctr"/>
              <a:r>
                <a:rPr lang="en-US" sz="1418" b="1" dirty="0">
                  <a:solidFill>
                    <a:schemeClr val="bg1"/>
                  </a:solidFill>
                  <a:ea typeface="League Spartan" charset="0"/>
                  <a:cs typeface="Poppins" pitchFamily="2" charset="77"/>
                </a:rPr>
                <a:t>AWARENESS</a:t>
              </a:r>
            </a:p>
          </p:txBody>
        </p:sp>
        <p:sp>
          <p:nvSpPr>
            <p:cNvPr id="16" name="TextBox 15">
              <a:extLst>
                <a:ext uri="{FF2B5EF4-FFF2-40B4-BE49-F238E27FC236}">
                  <a16:creationId xmlns:a16="http://schemas.microsoft.com/office/drawing/2014/main" id="{039C13ED-1901-4D98-BA66-2D0C0A056CF0}"/>
                </a:ext>
              </a:extLst>
            </p:cNvPr>
            <p:cNvSpPr txBox="1"/>
            <p:nvPr/>
          </p:nvSpPr>
          <p:spPr>
            <a:xfrm rot="16200000">
              <a:off x="3475732" y="4449934"/>
              <a:ext cx="828755" cy="283551"/>
            </a:xfrm>
            <a:prstGeom prst="rect">
              <a:avLst/>
            </a:prstGeom>
            <a:noFill/>
          </p:spPr>
          <p:txBody>
            <a:bodyPr wrap="none" rtlCol="0" anchor="b" anchorCtr="0">
              <a:spAutoFit/>
            </a:bodyPr>
            <a:lstStyle/>
            <a:p>
              <a:pPr algn="ctr"/>
              <a:r>
                <a:rPr lang="en-US" sz="1418" b="1" dirty="0">
                  <a:solidFill>
                    <a:schemeClr val="bg1"/>
                  </a:solidFill>
                  <a:ea typeface="League Spartan" charset="0"/>
                  <a:cs typeface="Poppins" pitchFamily="2" charset="77"/>
                </a:rPr>
                <a:t>ACTIONS</a:t>
              </a:r>
            </a:p>
          </p:txBody>
        </p:sp>
        <p:sp>
          <p:nvSpPr>
            <p:cNvPr id="17" name="TextBox 16">
              <a:extLst>
                <a:ext uri="{FF2B5EF4-FFF2-40B4-BE49-F238E27FC236}">
                  <a16:creationId xmlns:a16="http://schemas.microsoft.com/office/drawing/2014/main" id="{7980EEBB-D51E-43AC-ACEF-14F64732D480}"/>
                </a:ext>
              </a:extLst>
            </p:cNvPr>
            <p:cNvSpPr txBox="1"/>
            <p:nvPr/>
          </p:nvSpPr>
          <p:spPr>
            <a:xfrm>
              <a:off x="4378568" y="2825245"/>
              <a:ext cx="1005863" cy="482790"/>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Self</a:t>
              </a:r>
            </a:p>
            <a:p>
              <a:pPr algn="ctr"/>
              <a:r>
                <a:rPr lang="en-US" sz="1418" b="1" dirty="0">
                  <a:solidFill>
                    <a:schemeClr val="bg1"/>
                  </a:solidFill>
                  <a:ea typeface="League Spartan" charset="0"/>
                  <a:cs typeface="Poppins" pitchFamily="2" charset="77"/>
                </a:rPr>
                <a:t>Awareness</a:t>
              </a:r>
            </a:p>
          </p:txBody>
        </p:sp>
        <p:sp>
          <p:nvSpPr>
            <p:cNvPr id="18" name="TextBox 17">
              <a:extLst>
                <a:ext uri="{FF2B5EF4-FFF2-40B4-BE49-F238E27FC236}">
                  <a16:creationId xmlns:a16="http://schemas.microsoft.com/office/drawing/2014/main" id="{B1C746D6-A7EC-4371-A7CC-B12EBD4812EE}"/>
                </a:ext>
              </a:extLst>
            </p:cNvPr>
            <p:cNvSpPr txBox="1"/>
            <p:nvPr/>
          </p:nvSpPr>
          <p:spPr>
            <a:xfrm>
              <a:off x="6183485" y="2825245"/>
              <a:ext cx="1005863" cy="482790"/>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Social</a:t>
              </a:r>
            </a:p>
            <a:p>
              <a:pPr algn="ctr"/>
              <a:r>
                <a:rPr lang="en-US" sz="1418" b="1" dirty="0">
                  <a:solidFill>
                    <a:schemeClr val="bg1"/>
                  </a:solidFill>
                  <a:ea typeface="League Spartan" charset="0"/>
                  <a:cs typeface="Poppins" pitchFamily="2" charset="77"/>
                </a:rPr>
                <a:t>Awareness</a:t>
              </a:r>
            </a:p>
          </p:txBody>
        </p:sp>
        <p:sp>
          <p:nvSpPr>
            <p:cNvPr id="19" name="TextBox 18">
              <a:extLst>
                <a:ext uri="{FF2B5EF4-FFF2-40B4-BE49-F238E27FC236}">
                  <a16:creationId xmlns:a16="http://schemas.microsoft.com/office/drawing/2014/main" id="{1E823CE2-0F26-4E28-A0F5-E2263C4253F4}"/>
                </a:ext>
              </a:extLst>
            </p:cNvPr>
            <p:cNvSpPr txBox="1"/>
            <p:nvPr/>
          </p:nvSpPr>
          <p:spPr>
            <a:xfrm>
              <a:off x="6375962" y="4349983"/>
              <a:ext cx="620907" cy="482790"/>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Social</a:t>
              </a:r>
            </a:p>
            <a:p>
              <a:pPr algn="ctr"/>
              <a:r>
                <a:rPr lang="en-US" sz="1418" b="1" dirty="0">
                  <a:solidFill>
                    <a:schemeClr val="bg1"/>
                  </a:solidFill>
                  <a:ea typeface="League Spartan" charset="0"/>
                  <a:cs typeface="Poppins" pitchFamily="2" charset="77"/>
                </a:rPr>
                <a:t>Skills</a:t>
              </a:r>
            </a:p>
          </p:txBody>
        </p:sp>
        <p:sp>
          <p:nvSpPr>
            <p:cNvPr id="20" name="TextBox 19">
              <a:extLst>
                <a:ext uri="{FF2B5EF4-FFF2-40B4-BE49-F238E27FC236}">
                  <a16:creationId xmlns:a16="http://schemas.microsoft.com/office/drawing/2014/main" id="{A592BCC1-79B2-4920-85C4-E7A1111644FC}"/>
                </a:ext>
              </a:extLst>
            </p:cNvPr>
            <p:cNvSpPr txBox="1"/>
            <p:nvPr/>
          </p:nvSpPr>
          <p:spPr>
            <a:xfrm>
              <a:off x="4320751" y="4349983"/>
              <a:ext cx="1121496" cy="482790"/>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Self</a:t>
              </a:r>
            </a:p>
            <a:p>
              <a:pPr algn="ctr"/>
              <a:r>
                <a:rPr lang="en-US" sz="1418" b="1" dirty="0">
                  <a:solidFill>
                    <a:schemeClr val="bg1"/>
                  </a:solidFill>
                  <a:ea typeface="League Spartan" charset="0"/>
                  <a:cs typeface="Poppins" pitchFamily="2" charset="77"/>
                </a:rPr>
                <a:t>Management</a:t>
              </a:r>
            </a:p>
          </p:txBody>
        </p:sp>
        <p:sp>
          <p:nvSpPr>
            <p:cNvPr id="21" name="Down Arrow 17">
              <a:extLst>
                <a:ext uri="{FF2B5EF4-FFF2-40B4-BE49-F238E27FC236}">
                  <a16:creationId xmlns:a16="http://schemas.microsoft.com/office/drawing/2014/main" id="{6F2CF2E7-1CDC-4DAF-B103-11EB4B421A31}"/>
                </a:ext>
              </a:extLst>
            </p:cNvPr>
            <p:cNvSpPr/>
            <p:nvPr/>
          </p:nvSpPr>
          <p:spPr>
            <a:xfrm>
              <a:off x="4731212" y="3487942"/>
              <a:ext cx="300574" cy="682467"/>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2" name="Down Arrow 18">
              <a:extLst>
                <a:ext uri="{FF2B5EF4-FFF2-40B4-BE49-F238E27FC236}">
                  <a16:creationId xmlns:a16="http://schemas.microsoft.com/office/drawing/2014/main" id="{20F32F9D-8222-4F8E-B408-0E6BDC210FF6}"/>
                </a:ext>
              </a:extLst>
            </p:cNvPr>
            <p:cNvSpPr/>
            <p:nvPr/>
          </p:nvSpPr>
          <p:spPr>
            <a:xfrm>
              <a:off x="6536128" y="3487942"/>
              <a:ext cx="300574" cy="682467"/>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3" name="Right Arrow 19">
              <a:extLst>
                <a:ext uri="{FF2B5EF4-FFF2-40B4-BE49-F238E27FC236}">
                  <a16:creationId xmlns:a16="http://schemas.microsoft.com/office/drawing/2014/main" id="{E7227BB1-8F74-44F9-9711-44095F2E8E0D}"/>
                </a:ext>
              </a:extLst>
            </p:cNvPr>
            <p:cNvSpPr/>
            <p:nvPr/>
          </p:nvSpPr>
          <p:spPr>
            <a:xfrm>
              <a:off x="5441651" y="2916754"/>
              <a:ext cx="684613" cy="299771"/>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4" name="Right Arrow 20">
              <a:extLst>
                <a:ext uri="{FF2B5EF4-FFF2-40B4-BE49-F238E27FC236}">
                  <a16:creationId xmlns:a16="http://schemas.microsoft.com/office/drawing/2014/main" id="{20A63E9B-735E-49F0-9F51-4EF1E4C210AB}"/>
                </a:ext>
              </a:extLst>
            </p:cNvPr>
            <p:cNvSpPr/>
            <p:nvPr/>
          </p:nvSpPr>
          <p:spPr>
            <a:xfrm>
              <a:off x="5441651" y="4441493"/>
              <a:ext cx="684613" cy="299771"/>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5" name="Down Arrow 21">
              <a:extLst>
                <a:ext uri="{FF2B5EF4-FFF2-40B4-BE49-F238E27FC236}">
                  <a16:creationId xmlns:a16="http://schemas.microsoft.com/office/drawing/2014/main" id="{8F4BCB68-FF31-4E5E-897E-A7A4E1ED1AB9}"/>
                </a:ext>
              </a:extLst>
            </p:cNvPr>
            <p:cNvSpPr/>
            <p:nvPr/>
          </p:nvSpPr>
          <p:spPr>
            <a:xfrm>
              <a:off x="6536128" y="5020346"/>
              <a:ext cx="300574" cy="42408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6" name="TextBox 25">
              <a:extLst>
                <a:ext uri="{FF2B5EF4-FFF2-40B4-BE49-F238E27FC236}">
                  <a16:creationId xmlns:a16="http://schemas.microsoft.com/office/drawing/2014/main" id="{AB9F4883-8C62-4966-AF99-BDB6A8C3E175}"/>
                </a:ext>
              </a:extLst>
            </p:cNvPr>
            <p:cNvSpPr txBox="1"/>
            <p:nvPr/>
          </p:nvSpPr>
          <p:spPr>
            <a:xfrm>
              <a:off x="5560676" y="5557897"/>
              <a:ext cx="2251483" cy="309136"/>
            </a:xfrm>
            <a:prstGeom prst="rect">
              <a:avLst/>
            </a:prstGeom>
            <a:noFill/>
          </p:spPr>
          <p:txBody>
            <a:bodyPr wrap="none" rtlCol="0" anchor="t" anchorCtr="0">
              <a:spAutoFit/>
            </a:bodyPr>
            <a:lstStyle/>
            <a:p>
              <a:pPr algn="ctr"/>
              <a:r>
                <a:rPr lang="en-US" sz="1600" b="1" dirty="0">
                  <a:solidFill>
                    <a:schemeClr val="accent5">
                      <a:lumMod val="75000"/>
                    </a:schemeClr>
                  </a:solidFill>
                  <a:ea typeface="League Spartan" charset="0"/>
                  <a:cs typeface="Poppins" pitchFamily="2" charset="77"/>
                </a:rPr>
                <a:t>Positive impact on others</a:t>
              </a:r>
            </a:p>
          </p:txBody>
        </p:sp>
        <p:sp>
          <p:nvSpPr>
            <p:cNvPr id="27" name="Rectangle 26">
              <a:extLst>
                <a:ext uri="{FF2B5EF4-FFF2-40B4-BE49-F238E27FC236}">
                  <a16:creationId xmlns:a16="http://schemas.microsoft.com/office/drawing/2014/main" id="{8665FD5B-5826-49AD-AD83-1A849236D396}"/>
                </a:ext>
              </a:extLst>
            </p:cNvPr>
            <p:cNvSpPr/>
            <p:nvPr/>
          </p:nvSpPr>
          <p:spPr>
            <a:xfrm>
              <a:off x="7780539" y="2482824"/>
              <a:ext cx="2198425" cy="1167632"/>
            </a:xfrm>
            <a:prstGeom prst="rect">
              <a:avLst/>
            </a:prstGeom>
            <a:solidFill>
              <a:schemeClr val="accent1"/>
            </a:solidFill>
            <a:ln>
              <a:noFill/>
            </a:ln>
            <a:effectLst/>
          </p:spPr>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endParaRPr lang="en-US" sz="708" dirty="0"/>
            </a:p>
          </p:txBody>
        </p:sp>
        <p:sp>
          <p:nvSpPr>
            <p:cNvPr id="28" name="Rectangle 27">
              <a:extLst>
                <a:ext uri="{FF2B5EF4-FFF2-40B4-BE49-F238E27FC236}">
                  <a16:creationId xmlns:a16="http://schemas.microsoft.com/office/drawing/2014/main" id="{53E4AA7B-A50F-430A-9072-8FB3B74FCEE4}"/>
                </a:ext>
              </a:extLst>
            </p:cNvPr>
            <p:cNvSpPr/>
            <p:nvPr/>
          </p:nvSpPr>
          <p:spPr>
            <a:xfrm>
              <a:off x="7780539" y="4007894"/>
              <a:ext cx="2198425" cy="1167632"/>
            </a:xfrm>
            <a:prstGeom prst="rect">
              <a:avLst/>
            </a:prstGeom>
            <a:solidFill>
              <a:schemeClr val="accent2"/>
            </a:solidFill>
            <a:ln>
              <a:noFill/>
            </a:ln>
            <a:effectLst/>
          </p:spPr>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endParaRPr lang="en-US" sz="708" dirty="0"/>
            </a:p>
          </p:txBody>
        </p:sp>
        <p:sp>
          <p:nvSpPr>
            <p:cNvPr id="29" name="Rectangle 28">
              <a:extLst>
                <a:ext uri="{FF2B5EF4-FFF2-40B4-BE49-F238E27FC236}">
                  <a16:creationId xmlns:a16="http://schemas.microsoft.com/office/drawing/2014/main" id="{6D2CA130-8CBC-4540-BE65-B5DAC7725D31}"/>
                </a:ext>
              </a:extLst>
            </p:cNvPr>
            <p:cNvSpPr/>
            <p:nvPr/>
          </p:nvSpPr>
          <p:spPr>
            <a:xfrm>
              <a:off x="1322374" y="2483627"/>
              <a:ext cx="2198425" cy="1167632"/>
            </a:xfrm>
            <a:prstGeom prst="rect">
              <a:avLst/>
            </a:prstGeom>
            <a:solidFill>
              <a:schemeClr val="accent1"/>
            </a:solidFill>
            <a:ln>
              <a:noFill/>
            </a:ln>
            <a:effectLst/>
          </p:spPr>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endParaRPr lang="en-US" sz="708" dirty="0"/>
            </a:p>
          </p:txBody>
        </p:sp>
        <p:sp>
          <p:nvSpPr>
            <p:cNvPr id="30" name="Rectangle 29">
              <a:extLst>
                <a:ext uri="{FF2B5EF4-FFF2-40B4-BE49-F238E27FC236}">
                  <a16:creationId xmlns:a16="http://schemas.microsoft.com/office/drawing/2014/main" id="{B9EECF25-9492-49A1-8E47-F12B4765167F}"/>
                </a:ext>
              </a:extLst>
            </p:cNvPr>
            <p:cNvSpPr/>
            <p:nvPr/>
          </p:nvSpPr>
          <p:spPr>
            <a:xfrm>
              <a:off x="1322374" y="4008697"/>
              <a:ext cx="2198425" cy="1167632"/>
            </a:xfrm>
            <a:prstGeom prst="rect">
              <a:avLst/>
            </a:prstGeom>
            <a:solidFill>
              <a:schemeClr val="accent2"/>
            </a:solidFill>
            <a:ln>
              <a:noFill/>
            </a:ln>
            <a:effectLst/>
          </p:spPr>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endParaRPr lang="en-US" sz="708" dirty="0"/>
            </a:p>
          </p:txBody>
        </p:sp>
        <p:sp>
          <p:nvSpPr>
            <p:cNvPr id="31" name="Subtitle 2">
              <a:extLst>
                <a:ext uri="{FF2B5EF4-FFF2-40B4-BE49-F238E27FC236}">
                  <a16:creationId xmlns:a16="http://schemas.microsoft.com/office/drawing/2014/main" id="{3FD5059F-C871-4B2E-86F6-3C5EF009C2B0}"/>
                </a:ext>
              </a:extLst>
            </p:cNvPr>
            <p:cNvSpPr txBox="1">
              <a:spLocks/>
            </p:cNvSpPr>
            <p:nvPr/>
          </p:nvSpPr>
          <p:spPr>
            <a:xfrm>
              <a:off x="8057189" y="2674571"/>
              <a:ext cx="1645124" cy="78413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An HR department is an essential, if not critical, component of any business regardless of the organization's size.</a:t>
              </a:r>
            </a:p>
          </p:txBody>
        </p:sp>
        <p:sp>
          <p:nvSpPr>
            <p:cNvPr id="32" name="Subtitle 2">
              <a:extLst>
                <a:ext uri="{FF2B5EF4-FFF2-40B4-BE49-F238E27FC236}">
                  <a16:creationId xmlns:a16="http://schemas.microsoft.com/office/drawing/2014/main" id="{9A201F3F-E75E-423E-BC54-760EC901B434}"/>
                </a:ext>
              </a:extLst>
            </p:cNvPr>
            <p:cNvSpPr txBox="1">
              <a:spLocks/>
            </p:cNvSpPr>
            <p:nvPr/>
          </p:nvSpPr>
          <p:spPr>
            <a:xfrm>
              <a:off x="8057189" y="4199309"/>
              <a:ext cx="1645124" cy="78413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An HR department is an essential, if not critical, component of any business regardless of the organization's size.</a:t>
              </a:r>
            </a:p>
          </p:txBody>
        </p:sp>
        <p:sp>
          <p:nvSpPr>
            <p:cNvPr id="33" name="Subtitle 2">
              <a:extLst>
                <a:ext uri="{FF2B5EF4-FFF2-40B4-BE49-F238E27FC236}">
                  <a16:creationId xmlns:a16="http://schemas.microsoft.com/office/drawing/2014/main" id="{323C0B5A-9DB5-4E85-BCF4-B84A956143DB}"/>
                </a:ext>
              </a:extLst>
            </p:cNvPr>
            <p:cNvSpPr txBox="1">
              <a:spLocks/>
            </p:cNvSpPr>
            <p:nvPr/>
          </p:nvSpPr>
          <p:spPr>
            <a:xfrm>
              <a:off x="1599025" y="2674571"/>
              <a:ext cx="1645124" cy="78413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An HR department is an essential, if not critical, component of any business regardless of the organization's size.</a:t>
              </a:r>
            </a:p>
          </p:txBody>
        </p:sp>
        <p:sp>
          <p:nvSpPr>
            <p:cNvPr id="34" name="Subtitle 2">
              <a:extLst>
                <a:ext uri="{FF2B5EF4-FFF2-40B4-BE49-F238E27FC236}">
                  <a16:creationId xmlns:a16="http://schemas.microsoft.com/office/drawing/2014/main" id="{BC179BA2-6970-45FF-AA6A-6DEFEB61837A}"/>
                </a:ext>
              </a:extLst>
            </p:cNvPr>
            <p:cNvSpPr txBox="1">
              <a:spLocks/>
            </p:cNvSpPr>
            <p:nvPr/>
          </p:nvSpPr>
          <p:spPr>
            <a:xfrm>
              <a:off x="1599025" y="4199309"/>
              <a:ext cx="1645124" cy="78413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An HR department is an essential, if not critical, component of any business regardless of the organization's size.</a:t>
              </a:r>
            </a:p>
          </p:txBody>
        </p:sp>
      </p:grpSp>
    </p:spTree>
    <p:extLst>
      <p:ext uri="{BB962C8B-B14F-4D97-AF65-F5344CB8AC3E}">
        <p14:creationId xmlns:p14="http://schemas.microsoft.com/office/powerpoint/2010/main" val="62415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BF9218-862B-497D-B6EE-6D86D56D994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B41C8B3-ED18-4052-9C00-86A1421D6DA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945BA4B-53FF-46BA-9F90-B15151B3883A}"/>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18777A9B-77C1-4267-A661-703EB01A02C9}"/>
              </a:ext>
            </a:extLst>
          </p:cNvPr>
          <p:cNvSpPr>
            <a:spLocks noGrp="1"/>
          </p:cNvSpPr>
          <p:nvPr>
            <p:ph type="title"/>
          </p:nvPr>
        </p:nvSpPr>
        <p:spPr/>
        <p:txBody>
          <a:bodyPr/>
          <a:lstStyle/>
          <a:p>
            <a:r>
              <a:rPr lang="en-ZA" dirty="0"/>
              <a:t>High Impact Talent Management Framework</a:t>
            </a:r>
          </a:p>
        </p:txBody>
      </p:sp>
      <p:sp>
        <p:nvSpPr>
          <p:cNvPr id="6" name="Text Placeholder 5">
            <a:extLst>
              <a:ext uri="{FF2B5EF4-FFF2-40B4-BE49-F238E27FC236}">
                <a16:creationId xmlns:a16="http://schemas.microsoft.com/office/drawing/2014/main" id="{236BBE36-D55A-4D21-953A-BF902EBFF328}"/>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9F8C9757-1425-4C53-AB1E-7D5C024BDBB8}"/>
              </a:ext>
            </a:extLst>
          </p:cNvPr>
          <p:cNvSpPr/>
          <p:nvPr/>
        </p:nvSpPr>
        <p:spPr>
          <a:xfrm>
            <a:off x="1026179" y="5462223"/>
            <a:ext cx="9452254" cy="79090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708" dirty="0"/>
          </a:p>
        </p:txBody>
      </p:sp>
      <p:sp>
        <p:nvSpPr>
          <p:cNvPr id="8" name="Rectangle 7">
            <a:extLst>
              <a:ext uri="{FF2B5EF4-FFF2-40B4-BE49-F238E27FC236}">
                <a16:creationId xmlns:a16="http://schemas.microsoft.com/office/drawing/2014/main" id="{D3BD8563-00CA-40B5-9FDF-6D8C704F20D3}"/>
              </a:ext>
            </a:extLst>
          </p:cNvPr>
          <p:cNvSpPr/>
          <p:nvPr/>
        </p:nvSpPr>
        <p:spPr>
          <a:xfrm>
            <a:off x="2382318" y="4650434"/>
            <a:ext cx="6739976" cy="7909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9" name="Rectangle 8">
            <a:extLst>
              <a:ext uri="{FF2B5EF4-FFF2-40B4-BE49-F238E27FC236}">
                <a16:creationId xmlns:a16="http://schemas.microsoft.com/office/drawing/2014/main" id="{9EC5557E-F1F2-4F23-8364-95C125BF8FAD}"/>
              </a:ext>
            </a:extLst>
          </p:cNvPr>
          <p:cNvSpPr/>
          <p:nvPr/>
        </p:nvSpPr>
        <p:spPr>
          <a:xfrm>
            <a:off x="2382318" y="1709052"/>
            <a:ext cx="6739976" cy="6076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0" name="Rectangle 9">
            <a:extLst>
              <a:ext uri="{FF2B5EF4-FFF2-40B4-BE49-F238E27FC236}">
                <a16:creationId xmlns:a16="http://schemas.microsoft.com/office/drawing/2014/main" id="{ECD227B3-2A65-4891-96A2-F939ED4EEA9C}"/>
              </a:ext>
            </a:extLst>
          </p:cNvPr>
          <p:cNvSpPr/>
          <p:nvPr/>
        </p:nvSpPr>
        <p:spPr>
          <a:xfrm>
            <a:off x="2382318" y="2723060"/>
            <a:ext cx="6739976" cy="364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1" name="Rectangle 10">
            <a:extLst>
              <a:ext uri="{FF2B5EF4-FFF2-40B4-BE49-F238E27FC236}">
                <a16:creationId xmlns:a16="http://schemas.microsoft.com/office/drawing/2014/main" id="{087C0267-2A1B-40F6-8063-30C3E452B712}"/>
              </a:ext>
            </a:extLst>
          </p:cNvPr>
          <p:cNvSpPr/>
          <p:nvPr/>
        </p:nvSpPr>
        <p:spPr>
          <a:xfrm>
            <a:off x="4056464" y="4264959"/>
            <a:ext cx="3391685" cy="36458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708" dirty="0"/>
          </a:p>
        </p:txBody>
      </p:sp>
      <p:sp>
        <p:nvSpPr>
          <p:cNvPr id="12" name="Rectangle 11">
            <a:extLst>
              <a:ext uri="{FF2B5EF4-FFF2-40B4-BE49-F238E27FC236}">
                <a16:creationId xmlns:a16="http://schemas.microsoft.com/office/drawing/2014/main" id="{0F4ECF12-72E1-44C4-BA81-E5ED2F5EFDFF}"/>
              </a:ext>
            </a:extLst>
          </p:cNvPr>
          <p:cNvSpPr/>
          <p:nvPr/>
        </p:nvSpPr>
        <p:spPr>
          <a:xfrm>
            <a:off x="4056464" y="3494009"/>
            <a:ext cx="3391685" cy="36458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708" dirty="0"/>
          </a:p>
        </p:txBody>
      </p:sp>
      <p:sp>
        <p:nvSpPr>
          <p:cNvPr id="13" name="Rectangle 12">
            <a:extLst>
              <a:ext uri="{FF2B5EF4-FFF2-40B4-BE49-F238E27FC236}">
                <a16:creationId xmlns:a16="http://schemas.microsoft.com/office/drawing/2014/main" id="{2885852B-1094-40B5-BF91-07C37E89AFEA}"/>
              </a:ext>
            </a:extLst>
          </p:cNvPr>
          <p:cNvSpPr/>
          <p:nvPr/>
        </p:nvSpPr>
        <p:spPr>
          <a:xfrm>
            <a:off x="4056464" y="3108534"/>
            <a:ext cx="3391685" cy="36458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708" dirty="0"/>
          </a:p>
        </p:txBody>
      </p:sp>
      <p:sp>
        <p:nvSpPr>
          <p:cNvPr id="14" name="Rectangle 13">
            <a:extLst>
              <a:ext uri="{FF2B5EF4-FFF2-40B4-BE49-F238E27FC236}">
                <a16:creationId xmlns:a16="http://schemas.microsoft.com/office/drawing/2014/main" id="{62C646F5-5B45-490C-97AE-1C0031D92508}"/>
              </a:ext>
            </a:extLst>
          </p:cNvPr>
          <p:cNvSpPr/>
          <p:nvPr/>
        </p:nvSpPr>
        <p:spPr>
          <a:xfrm>
            <a:off x="2382318" y="2337585"/>
            <a:ext cx="6739976" cy="364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5" name="Rectangle 14">
            <a:extLst>
              <a:ext uri="{FF2B5EF4-FFF2-40B4-BE49-F238E27FC236}">
                <a16:creationId xmlns:a16="http://schemas.microsoft.com/office/drawing/2014/main" id="{D98C2FCF-1A4F-4770-A974-83D57FBE3329}"/>
              </a:ext>
            </a:extLst>
          </p:cNvPr>
          <p:cNvSpPr/>
          <p:nvPr/>
        </p:nvSpPr>
        <p:spPr>
          <a:xfrm>
            <a:off x="4056464" y="3879484"/>
            <a:ext cx="3391685" cy="36458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708" dirty="0"/>
          </a:p>
        </p:txBody>
      </p:sp>
      <p:sp>
        <p:nvSpPr>
          <p:cNvPr id="16" name="Rectangle 15">
            <a:extLst>
              <a:ext uri="{FF2B5EF4-FFF2-40B4-BE49-F238E27FC236}">
                <a16:creationId xmlns:a16="http://schemas.microsoft.com/office/drawing/2014/main" id="{54CB3E7E-0323-4E9F-A447-0B72D073C054}"/>
              </a:ext>
            </a:extLst>
          </p:cNvPr>
          <p:cNvSpPr/>
          <p:nvPr/>
        </p:nvSpPr>
        <p:spPr>
          <a:xfrm>
            <a:off x="7469469" y="3108534"/>
            <a:ext cx="1652825" cy="1521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7" name="Rectangle 16">
            <a:extLst>
              <a:ext uri="{FF2B5EF4-FFF2-40B4-BE49-F238E27FC236}">
                <a16:creationId xmlns:a16="http://schemas.microsoft.com/office/drawing/2014/main" id="{E77D3240-A2F0-4A0F-85A7-E133AD630863}"/>
              </a:ext>
            </a:extLst>
          </p:cNvPr>
          <p:cNvSpPr/>
          <p:nvPr/>
        </p:nvSpPr>
        <p:spPr>
          <a:xfrm>
            <a:off x="2382318" y="3108534"/>
            <a:ext cx="1652825" cy="1521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8" name="Rectangle 17">
            <a:extLst>
              <a:ext uri="{FF2B5EF4-FFF2-40B4-BE49-F238E27FC236}">
                <a16:creationId xmlns:a16="http://schemas.microsoft.com/office/drawing/2014/main" id="{6FF7DFF6-D9CB-465F-8A52-2C85595DF8F1}"/>
              </a:ext>
            </a:extLst>
          </p:cNvPr>
          <p:cNvSpPr/>
          <p:nvPr/>
        </p:nvSpPr>
        <p:spPr>
          <a:xfrm>
            <a:off x="1026179" y="1709052"/>
            <a:ext cx="1334819" cy="3732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9" name="Rectangle 18">
            <a:extLst>
              <a:ext uri="{FF2B5EF4-FFF2-40B4-BE49-F238E27FC236}">
                <a16:creationId xmlns:a16="http://schemas.microsoft.com/office/drawing/2014/main" id="{A8FCD344-1512-4B2C-8985-637ACC8E6AD4}"/>
              </a:ext>
            </a:extLst>
          </p:cNvPr>
          <p:cNvSpPr/>
          <p:nvPr/>
        </p:nvSpPr>
        <p:spPr>
          <a:xfrm>
            <a:off x="9143614" y="1709052"/>
            <a:ext cx="1334819" cy="3732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0" name="Subtitle 2">
            <a:extLst>
              <a:ext uri="{FF2B5EF4-FFF2-40B4-BE49-F238E27FC236}">
                <a16:creationId xmlns:a16="http://schemas.microsoft.com/office/drawing/2014/main" id="{E9F3BDC8-349D-4F08-BDC0-C87BD3BE19C6}"/>
              </a:ext>
            </a:extLst>
          </p:cNvPr>
          <p:cNvSpPr txBox="1">
            <a:spLocks/>
          </p:cNvSpPr>
          <p:nvPr/>
        </p:nvSpPr>
        <p:spPr>
          <a:xfrm>
            <a:off x="4963601" y="3179388"/>
            <a:ext cx="1577413" cy="222878"/>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Leadership Management</a:t>
            </a:r>
          </a:p>
        </p:txBody>
      </p:sp>
      <p:sp>
        <p:nvSpPr>
          <p:cNvPr id="21" name="Subtitle 2">
            <a:extLst>
              <a:ext uri="{FF2B5EF4-FFF2-40B4-BE49-F238E27FC236}">
                <a16:creationId xmlns:a16="http://schemas.microsoft.com/office/drawing/2014/main" id="{B560EF17-17F6-4C01-BAB8-489A732116D0}"/>
              </a:ext>
            </a:extLst>
          </p:cNvPr>
          <p:cNvSpPr txBox="1">
            <a:spLocks/>
          </p:cNvSpPr>
          <p:nvPr/>
        </p:nvSpPr>
        <p:spPr>
          <a:xfrm>
            <a:off x="4959594" y="3564863"/>
            <a:ext cx="1585428" cy="222878"/>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Succession Management</a:t>
            </a:r>
          </a:p>
        </p:txBody>
      </p:sp>
      <p:sp>
        <p:nvSpPr>
          <p:cNvPr id="22" name="Subtitle 2">
            <a:extLst>
              <a:ext uri="{FF2B5EF4-FFF2-40B4-BE49-F238E27FC236}">
                <a16:creationId xmlns:a16="http://schemas.microsoft.com/office/drawing/2014/main" id="{912A6536-EDA4-42F9-BCFC-DF385CB64710}"/>
              </a:ext>
            </a:extLst>
          </p:cNvPr>
          <p:cNvSpPr txBox="1">
            <a:spLocks/>
          </p:cNvSpPr>
          <p:nvPr/>
        </p:nvSpPr>
        <p:spPr>
          <a:xfrm>
            <a:off x="5095848" y="3950338"/>
            <a:ext cx="1312918" cy="222878"/>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Career Management</a:t>
            </a:r>
          </a:p>
        </p:txBody>
      </p:sp>
      <p:sp>
        <p:nvSpPr>
          <p:cNvPr id="23" name="Subtitle 2">
            <a:extLst>
              <a:ext uri="{FF2B5EF4-FFF2-40B4-BE49-F238E27FC236}">
                <a16:creationId xmlns:a16="http://schemas.microsoft.com/office/drawing/2014/main" id="{52FCD6D5-9F9F-49C9-8626-E3B7050259FA}"/>
              </a:ext>
            </a:extLst>
          </p:cNvPr>
          <p:cNvSpPr txBox="1">
            <a:spLocks/>
          </p:cNvSpPr>
          <p:nvPr/>
        </p:nvSpPr>
        <p:spPr>
          <a:xfrm>
            <a:off x="4906697" y="4335813"/>
            <a:ext cx="1691226" cy="222878"/>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spcBef>
                <a:spcPts val="266"/>
              </a:spcBef>
            </a:pPr>
            <a:r>
              <a:rPr lang="en-US" sz="1063" dirty="0">
                <a:solidFill>
                  <a:schemeClr val="bg1"/>
                </a:solidFill>
                <a:latin typeface="+mn-lt"/>
                <a:ea typeface="Lato Light" panose="020F0502020204030203" pitchFamily="34" charset="0"/>
                <a:cs typeface="Mukta ExtraLight" panose="020B0000000000000000" pitchFamily="34" charset="77"/>
              </a:rPr>
              <a:t>Performance Management</a:t>
            </a:r>
          </a:p>
        </p:txBody>
      </p:sp>
      <p:sp>
        <p:nvSpPr>
          <p:cNvPr id="24" name="Subtitle 2">
            <a:extLst>
              <a:ext uri="{FF2B5EF4-FFF2-40B4-BE49-F238E27FC236}">
                <a16:creationId xmlns:a16="http://schemas.microsoft.com/office/drawing/2014/main" id="{3E204C3B-C72F-4533-9AE0-91B86B504784}"/>
              </a:ext>
            </a:extLst>
          </p:cNvPr>
          <p:cNvSpPr txBox="1">
            <a:spLocks/>
          </p:cNvSpPr>
          <p:nvPr/>
        </p:nvSpPr>
        <p:spPr>
          <a:xfrm>
            <a:off x="4187749" y="2760379"/>
            <a:ext cx="3129120" cy="289948"/>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215"/>
              </a:lnSpc>
              <a:spcBef>
                <a:spcPts val="266"/>
              </a:spcBef>
            </a:pPr>
            <a:r>
              <a:rPr lang="en-US" sz="1418" b="1" dirty="0">
                <a:solidFill>
                  <a:schemeClr val="bg1"/>
                </a:solidFill>
                <a:latin typeface="+mn-lt"/>
                <a:ea typeface="Open Sans" panose="020B0606030504020204" pitchFamily="34" charset="0"/>
                <a:cs typeface="Open Sans" panose="020B0606030504020204" pitchFamily="34" charset="0"/>
              </a:rPr>
              <a:t>Capability &amp; Competency Management</a:t>
            </a:r>
          </a:p>
        </p:txBody>
      </p:sp>
      <p:sp>
        <p:nvSpPr>
          <p:cNvPr id="25" name="Subtitle 2">
            <a:extLst>
              <a:ext uri="{FF2B5EF4-FFF2-40B4-BE49-F238E27FC236}">
                <a16:creationId xmlns:a16="http://schemas.microsoft.com/office/drawing/2014/main" id="{306F4380-9F3D-40DA-80F8-0F0768DF931E}"/>
              </a:ext>
            </a:extLst>
          </p:cNvPr>
          <p:cNvSpPr txBox="1">
            <a:spLocks/>
          </p:cNvSpPr>
          <p:nvPr/>
        </p:nvSpPr>
        <p:spPr>
          <a:xfrm>
            <a:off x="4917915" y="2374905"/>
            <a:ext cx="1668784" cy="289948"/>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215"/>
              </a:lnSpc>
              <a:spcBef>
                <a:spcPts val="266"/>
              </a:spcBef>
            </a:pPr>
            <a:r>
              <a:rPr lang="en-US" sz="1418" b="1" dirty="0">
                <a:solidFill>
                  <a:schemeClr val="bg1"/>
                </a:solidFill>
                <a:latin typeface="+mn-lt"/>
                <a:ea typeface="Open Sans" panose="020B0606030504020204" pitchFamily="34" charset="0"/>
                <a:cs typeface="Open Sans" panose="020B0606030504020204" pitchFamily="34" charset="0"/>
              </a:rPr>
              <a:t>Workforce Planning</a:t>
            </a:r>
          </a:p>
        </p:txBody>
      </p:sp>
      <p:sp>
        <p:nvSpPr>
          <p:cNvPr id="26" name="TextBox 25">
            <a:extLst>
              <a:ext uri="{FF2B5EF4-FFF2-40B4-BE49-F238E27FC236}">
                <a16:creationId xmlns:a16="http://schemas.microsoft.com/office/drawing/2014/main" id="{ABC2A59A-A1CC-4A9C-ADD7-12F3783E850F}"/>
              </a:ext>
            </a:extLst>
          </p:cNvPr>
          <p:cNvSpPr txBox="1"/>
          <p:nvPr/>
        </p:nvSpPr>
        <p:spPr>
          <a:xfrm>
            <a:off x="3632176" y="5632695"/>
            <a:ext cx="4240263" cy="501356"/>
          </a:xfrm>
          <a:prstGeom prst="rect">
            <a:avLst/>
          </a:prstGeom>
          <a:noFill/>
        </p:spPr>
        <p:txBody>
          <a:bodyPr wrap="none" rtlCol="0" anchor="t">
            <a:spAutoFit/>
          </a:bodyPr>
          <a:lstStyle/>
          <a:p>
            <a:pPr algn="ctr"/>
            <a:r>
              <a:rPr lang="en-US" sz="2658" b="1" dirty="0">
                <a:solidFill>
                  <a:schemeClr val="bg1"/>
                </a:solidFill>
                <a:cs typeface="Poppins" pitchFamily="2" charset="77"/>
              </a:rPr>
              <a:t>TALENT INFRASTRUCTURE</a:t>
            </a:r>
          </a:p>
        </p:txBody>
      </p:sp>
      <p:sp>
        <p:nvSpPr>
          <p:cNvPr id="27" name="Subtitle 2">
            <a:extLst>
              <a:ext uri="{FF2B5EF4-FFF2-40B4-BE49-F238E27FC236}">
                <a16:creationId xmlns:a16="http://schemas.microsoft.com/office/drawing/2014/main" id="{5BFED6D1-5790-4548-8AEF-74D32A7680E7}"/>
              </a:ext>
            </a:extLst>
          </p:cNvPr>
          <p:cNvSpPr txBox="1">
            <a:spLocks/>
          </p:cNvSpPr>
          <p:nvPr/>
        </p:nvSpPr>
        <p:spPr>
          <a:xfrm>
            <a:off x="4213399" y="1869592"/>
            <a:ext cx="3077824" cy="289948"/>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215"/>
              </a:lnSpc>
              <a:spcBef>
                <a:spcPts val="266"/>
              </a:spcBef>
            </a:pPr>
            <a:r>
              <a:rPr lang="en-US" sz="1418" b="1" dirty="0">
                <a:solidFill>
                  <a:schemeClr val="bg1"/>
                </a:solidFill>
                <a:latin typeface="+mn-lt"/>
                <a:ea typeface="Open Sans" panose="020B0606030504020204" pitchFamily="34" charset="0"/>
                <a:cs typeface="Open Sans" panose="020B0606030504020204" pitchFamily="34" charset="0"/>
              </a:rPr>
              <a:t>Talent Strategy &amp; Business Alignment</a:t>
            </a:r>
          </a:p>
        </p:txBody>
      </p:sp>
      <p:sp>
        <p:nvSpPr>
          <p:cNvPr id="28" name="Subtitle 2">
            <a:extLst>
              <a:ext uri="{FF2B5EF4-FFF2-40B4-BE49-F238E27FC236}">
                <a16:creationId xmlns:a16="http://schemas.microsoft.com/office/drawing/2014/main" id="{835881C3-3266-493F-B928-0517D073D361}"/>
              </a:ext>
            </a:extLst>
          </p:cNvPr>
          <p:cNvSpPr txBox="1">
            <a:spLocks/>
          </p:cNvSpPr>
          <p:nvPr/>
        </p:nvSpPr>
        <p:spPr>
          <a:xfrm>
            <a:off x="4314388" y="4899922"/>
            <a:ext cx="2875845" cy="289948"/>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215"/>
              </a:lnSpc>
              <a:spcBef>
                <a:spcPts val="266"/>
              </a:spcBef>
            </a:pPr>
            <a:r>
              <a:rPr lang="en-US" sz="1418" b="1" dirty="0">
                <a:solidFill>
                  <a:schemeClr val="bg1"/>
                </a:solidFill>
                <a:latin typeface="+mn-lt"/>
                <a:ea typeface="Open Sans" panose="020B0606030504020204" pitchFamily="34" charset="0"/>
                <a:cs typeface="Open Sans" panose="020B0606030504020204" pitchFamily="34" charset="0"/>
              </a:rPr>
              <a:t>Learning &amp; Capability Development</a:t>
            </a:r>
          </a:p>
        </p:txBody>
      </p:sp>
      <p:sp>
        <p:nvSpPr>
          <p:cNvPr id="29" name="Subtitle 2">
            <a:extLst>
              <a:ext uri="{FF2B5EF4-FFF2-40B4-BE49-F238E27FC236}">
                <a16:creationId xmlns:a16="http://schemas.microsoft.com/office/drawing/2014/main" id="{A0D6FAF5-78F1-4BD0-8F04-8F9B2B2DFEFF}"/>
              </a:ext>
            </a:extLst>
          </p:cNvPr>
          <p:cNvSpPr txBox="1">
            <a:spLocks/>
          </p:cNvSpPr>
          <p:nvPr/>
        </p:nvSpPr>
        <p:spPr>
          <a:xfrm>
            <a:off x="2720588" y="3563765"/>
            <a:ext cx="976287" cy="610549"/>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215"/>
              </a:lnSpc>
              <a:spcBef>
                <a:spcPts val="266"/>
              </a:spcBef>
            </a:pPr>
            <a:r>
              <a:rPr lang="en-US" sz="1418" b="1" dirty="0">
                <a:solidFill>
                  <a:schemeClr val="bg1"/>
                </a:solidFill>
                <a:latin typeface="+mn-lt"/>
                <a:ea typeface="Open Sans" panose="020B0606030504020204" pitchFamily="34" charset="0"/>
                <a:cs typeface="Open Sans" panose="020B0606030504020204" pitchFamily="34" charset="0"/>
              </a:rPr>
              <a:t>Talent</a:t>
            </a:r>
          </a:p>
          <a:p>
            <a:pPr>
              <a:lnSpc>
                <a:spcPts val="2215"/>
              </a:lnSpc>
              <a:spcBef>
                <a:spcPts val="266"/>
              </a:spcBef>
            </a:pPr>
            <a:r>
              <a:rPr lang="en-US" sz="1418" b="1" dirty="0">
                <a:solidFill>
                  <a:schemeClr val="bg1"/>
                </a:solidFill>
                <a:latin typeface="+mn-lt"/>
                <a:ea typeface="Open Sans" panose="020B0606030504020204" pitchFamily="34" charset="0"/>
                <a:cs typeface="Open Sans" panose="020B0606030504020204" pitchFamily="34" charset="0"/>
              </a:rPr>
              <a:t>Acquisition</a:t>
            </a:r>
          </a:p>
        </p:txBody>
      </p:sp>
      <p:sp>
        <p:nvSpPr>
          <p:cNvPr id="30" name="Subtitle 2">
            <a:extLst>
              <a:ext uri="{FF2B5EF4-FFF2-40B4-BE49-F238E27FC236}">
                <a16:creationId xmlns:a16="http://schemas.microsoft.com/office/drawing/2014/main" id="{EA4EABB9-1A0A-48CF-B468-67E5233BC384}"/>
              </a:ext>
            </a:extLst>
          </p:cNvPr>
          <p:cNvSpPr txBox="1">
            <a:spLocks/>
          </p:cNvSpPr>
          <p:nvPr/>
        </p:nvSpPr>
        <p:spPr>
          <a:xfrm>
            <a:off x="7893500" y="3563765"/>
            <a:ext cx="804766" cy="610549"/>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215"/>
              </a:lnSpc>
              <a:spcBef>
                <a:spcPts val="266"/>
              </a:spcBef>
            </a:pPr>
            <a:r>
              <a:rPr lang="en-US" sz="1418" b="1" dirty="0">
                <a:solidFill>
                  <a:schemeClr val="bg1"/>
                </a:solidFill>
                <a:latin typeface="+mn-lt"/>
                <a:ea typeface="Open Sans" panose="020B0606030504020204" pitchFamily="34" charset="0"/>
                <a:cs typeface="Open Sans" panose="020B0606030504020204" pitchFamily="34" charset="0"/>
              </a:rPr>
              <a:t>Total</a:t>
            </a:r>
          </a:p>
          <a:p>
            <a:pPr>
              <a:lnSpc>
                <a:spcPts val="2215"/>
              </a:lnSpc>
              <a:spcBef>
                <a:spcPts val="266"/>
              </a:spcBef>
            </a:pPr>
            <a:r>
              <a:rPr lang="en-US" sz="1418" b="1" dirty="0">
                <a:solidFill>
                  <a:schemeClr val="bg1"/>
                </a:solidFill>
                <a:latin typeface="+mn-lt"/>
                <a:ea typeface="Open Sans" panose="020B0606030504020204" pitchFamily="34" charset="0"/>
                <a:cs typeface="Open Sans" panose="020B0606030504020204" pitchFamily="34" charset="0"/>
              </a:rPr>
              <a:t>Rewards</a:t>
            </a:r>
          </a:p>
        </p:txBody>
      </p:sp>
      <p:sp>
        <p:nvSpPr>
          <p:cNvPr id="31" name="Subtitle 2">
            <a:extLst>
              <a:ext uri="{FF2B5EF4-FFF2-40B4-BE49-F238E27FC236}">
                <a16:creationId xmlns:a16="http://schemas.microsoft.com/office/drawing/2014/main" id="{C4911538-EA20-48ED-9E6C-BB072DF21FDC}"/>
              </a:ext>
            </a:extLst>
          </p:cNvPr>
          <p:cNvSpPr txBox="1">
            <a:spLocks/>
          </p:cNvSpPr>
          <p:nvPr/>
        </p:nvSpPr>
        <p:spPr>
          <a:xfrm rot="5400000">
            <a:off x="8524587" y="3421794"/>
            <a:ext cx="2572878" cy="289948"/>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215"/>
              </a:lnSpc>
              <a:spcBef>
                <a:spcPts val="266"/>
              </a:spcBef>
            </a:pPr>
            <a:r>
              <a:rPr lang="en-US" sz="1418" b="1" dirty="0">
                <a:solidFill>
                  <a:schemeClr val="bg1"/>
                </a:solidFill>
                <a:latin typeface="+mn-lt"/>
                <a:ea typeface="Open Sans" panose="020B0606030504020204" pitchFamily="34" charset="0"/>
                <a:cs typeface="Open Sans" panose="020B0606030504020204" pitchFamily="34" charset="0"/>
              </a:rPr>
              <a:t>Business Metrics &amp; Scorecards</a:t>
            </a:r>
          </a:p>
        </p:txBody>
      </p:sp>
      <p:sp>
        <p:nvSpPr>
          <p:cNvPr id="32" name="Subtitle 2">
            <a:extLst>
              <a:ext uri="{FF2B5EF4-FFF2-40B4-BE49-F238E27FC236}">
                <a16:creationId xmlns:a16="http://schemas.microsoft.com/office/drawing/2014/main" id="{311ED657-54CC-406C-B615-8074DEDC3A99}"/>
              </a:ext>
            </a:extLst>
          </p:cNvPr>
          <p:cNvSpPr txBox="1">
            <a:spLocks/>
          </p:cNvSpPr>
          <p:nvPr/>
        </p:nvSpPr>
        <p:spPr>
          <a:xfrm rot="16200000">
            <a:off x="1181570" y="3421794"/>
            <a:ext cx="1050025" cy="289948"/>
          </a:xfrm>
          <a:prstGeom prst="rect">
            <a:avLst/>
          </a:prstGeom>
        </p:spPr>
        <p:txBody>
          <a:bodyPr vert="horz" wrap="non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215"/>
              </a:lnSpc>
              <a:spcBef>
                <a:spcPts val="266"/>
              </a:spcBef>
            </a:pPr>
            <a:r>
              <a:rPr lang="en-US" sz="1418" b="1" dirty="0">
                <a:solidFill>
                  <a:schemeClr val="bg1"/>
                </a:solidFill>
                <a:latin typeface="+mn-lt"/>
                <a:ea typeface="Open Sans" panose="020B0606030504020204" pitchFamily="34" charset="0"/>
                <a:cs typeface="Open Sans" panose="020B0606030504020204" pitchFamily="34" charset="0"/>
              </a:rPr>
              <a:t>Governance</a:t>
            </a:r>
          </a:p>
        </p:txBody>
      </p:sp>
    </p:spTree>
    <p:extLst>
      <p:ext uri="{BB962C8B-B14F-4D97-AF65-F5344CB8AC3E}">
        <p14:creationId xmlns:p14="http://schemas.microsoft.com/office/powerpoint/2010/main" val="212639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21</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22</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3D77A0-AF64-412A-B62A-FA7E650A1AA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FE169C0-89B7-444A-B39E-D1EAC3A7A32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2C5CC9D-09C1-4BEF-9DF0-68E73338B6F8}"/>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76172880-DA9B-4553-8134-9FC3529AC74F}"/>
              </a:ext>
            </a:extLst>
          </p:cNvPr>
          <p:cNvSpPr>
            <a:spLocks noGrp="1"/>
          </p:cNvSpPr>
          <p:nvPr>
            <p:ph type="title"/>
          </p:nvPr>
        </p:nvSpPr>
        <p:spPr/>
        <p:txBody>
          <a:bodyPr/>
          <a:lstStyle/>
          <a:p>
            <a:r>
              <a:rPr lang="en-ZA" dirty="0"/>
              <a:t>Employee Motivation Process</a:t>
            </a:r>
          </a:p>
        </p:txBody>
      </p:sp>
      <p:sp>
        <p:nvSpPr>
          <p:cNvPr id="7" name="Oval 6">
            <a:extLst>
              <a:ext uri="{FF2B5EF4-FFF2-40B4-BE49-F238E27FC236}">
                <a16:creationId xmlns:a16="http://schemas.microsoft.com/office/drawing/2014/main" id="{8501E62D-EBD8-4AFA-B33A-DD9D6B354A3E}"/>
              </a:ext>
            </a:extLst>
          </p:cNvPr>
          <p:cNvSpPr/>
          <p:nvPr/>
        </p:nvSpPr>
        <p:spPr>
          <a:xfrm>
            <a:off x="978553" y="2107178"/>
            <a:ext cx="2029703" cy="2029703"/>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708" dirty="0"/>
          </a:p>
        </p:txBody>
      </p:sp>
      <p:sp>
        <p:nvSpPr>
          <p:cNvPr id="8" name="Oval 7">
            <a:extLst>
              <a:ext uri="{FF2B5EF4-FFF2-40B4-BE49-F238E27FC236}">
                <a16:creationId xmlns:a16="http://schemas.microsoft.com/office/drawing/2014/main" id="{B8FD5A39-E93F-46F5-B3E4-5FF9C4BA2EC3}"/>
              </a:ext>
            </a:extLst>
          </p:cNvPr>
          <p:cNvSpPr/>
          <p:nvPr/>
        </p:nvSpPr>
        <p:spPr>
          <a:xfrm>
            <a:off x="3452737" y="2107178"/>
            <a:ext cx="2029703" cy="2029703"/>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708" dirty="0"/>
          </a:p>
        </p:txBody>
      </p:sp>
      <p:sp>
        <p:nvSpPr>
          <p:cNvPr id="9" name="Oval 8">
            <a:extLst>
              <a:ext uri="{FF2B5EF4-FFF2-40B4-BE49-F238E27FC236}">
                <a16:creationId xmlns:a16="http://schemas.microsoft.com/office/drawing/2014/main" id="{769C457C-1ED9-43C9-9C40-6D7B9B446F34}"/>
              </a:ext>
            </a:extLst>
          </p:cNvPr>
          <p:cNvSpPr/>
          <p:nvPr/>
        </p:nvSpPr>
        <p:spPr>
          <a:xfrm>
            <a:off x="5926921" y="2107178"/>
            <a:ext cx="2029703" cy="2029703"/>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708" dirty="0"/>
          </a:p>
        </p:txBody>
      </p:sp>
      <p:sp>
        <p:nvSpPr>
          <p:cNvPr id="10" name="Oval 9">
            <a:extLst>
              <a:ext uri="{FF2B5EF4-FFF2-40B4-BE49-F238E27FC236}">
                <a16:creationId xmlns:a16="http://schemas.microsoft.com/office/drawing/2014/main" id="{F79686AD-104B-475F-B4A3-8D2F5A3ACD02}"/>
              </a:ext>
            </a:extLst>
          </p:cNvPr>
          <p:cNvSpPr/>
          <p:nvPr/>
        </p:nvSpPr>
        <p:spPr>
          <a:xfrm>
            <a:off x="8401104" y="2107178"/>
            <a:ext cx="2029703" cy="2029703"/>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708" dirty="0"/>
          </a:p>
        </p:txBody>
      </p:sp>
      <p:sp>
        <p:nvSpPr>
          <p:cNvPr id="11" name="Right Arrow 13">
            <a:extLst>
              <a:ext uri="{FF2B5EF4-FFF2-40B4-BE49-F238E27FC236}">
                <a16:creationId xmlns:a16="http://schemas.microsoft.com/office/drawing/2014/main" id="{0763250C-BF6C-433F-A0E5-67F2104912E7}"/>
              </a:ext>
            </a:extLst>
          </p:cNvPr>
          <p:cNvSpPr/>
          <p:nvPr/>
        </p:nvSpPr>
        <p:spPr>
          <a:xfrm>
            <a:off x="2859485" y="2786305"/>
            <a:ext cx="761139" cy="714538"/>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2" name="Right Arrow 14">
            <a:extLst>
              <a:ext uri="{FF2B5EF4-FFF2-40B4-BE49-F238E27FC236}">
                <a16:creationId xmlns:a16="http://schemas.microsoft.com/office/drawing/2014/main" id="{4B31D1CF-E9FA-4A67-87CC-7FD26B6EEBB7}"/>
              </a:ext>
            </a:extLst>
          </p:cNvPr>
          <p:cNvSpPr/>
          <p:nvPr/>
        </p:nvSpPr>
        <p:spPr>
          <a:xfrm>
            <a:off x="5333669" y="2786305"/>
            <a:ext cx="761139" cy="714538"/>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3" name="Right Arrow 15">
            <a:extLst>
              <a:ext uri="{FF2B5EF4-FFF2-40B4-BE49-F238E27FC236}">
                <a16:creationId xmlns:a16="http://schemas.microsoft.com/office/drawing/2014/main" id="{1999AE6B-F475-4AD8-B44A-36D53F08167F}"/>
              </a:ext>
            </a:extLst>
          </p:cNvPr>
          <p:cNvSpPr/>
          <p:nvPr/>
        </p:nvSpPr>
        <p:spPr>
          <a:xfrm>
            <a:off x="7807853" y="2786305"/>
            <a:ext cx="761139" cy="714538"/>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4" name="TextBox 13">
            <a:extLst>
              <a:ext uri="{FF2B5EF4-FFF2-40B4-BE49-F238E27FC236}">
                <a16:creationId xmlns:a16="http://schemas.microsoft.com/office/drawing/2014/main" id="{8192570A-134A-4BBF-BFD6-84EF6C105858}"/>
              </a:ext>
            </a:extLst>
          </p:cNvPr>
          <p:cNvSpPr txBox="1"/>
          <p:nvPr/>
        </p:nvSpPr>
        <p:spPr>
          <a:xfrm>
            <a:off x="1617600" y="2971516"/>
            <a:ext cx="741934" cy="307777"/>
          </a:xfrm>
          <a:prstGeom prst="rect">
            <a:avLst/>
          </a:prstGeom>
          <a:noFill/>
        </p:spPr>
        <p:txBody>
          <a:bodyPr wrap="square" rtlCol="0" anchor="ctr" anchorCtr="0">
            <a:spAutoFit/>
          </a:bodyPr>
          <a:lstStyle/>
          <a:p>
            <a:pPr algn="ctr"/>
            <a:r>
              <a:rPr lang="en-US" sz="1400" b="1" dirty="0">
                <a:solidFill>
                  <a:schemeClr val="bg1"/>
                </a:solidFill>
                <a:ea typeface="League Spartan" charset="0"/>
                <a:cs typeface="Poppins" pitchFamily="2" charset="77"/>
              </a:rPr>
              <a:t>NEED</a:t>
            </a:r>
          </a:p>
        </p:txBody>
      </p:sp>
      <p:sp>
        <p:nvSpPr>
          <p:cNvPr id="15" name="TextBox 14">
            <a:extLst>
              <a:ext uri="{FF2B5EF4-FFF2-40B4-BE49-F238E27FC236}">
                <a16:creationId xmlns:a16="http://schemas.microsoft.com/office/drawing/2014/main" id="{60BA6304-5E43-49DD-AEB5-72FC628C021A}"/>
              </a:ext>
            </a:extLst>
          </p:cNvPr>
          <p:cNvSpPr txBox="1"/>
          <p:nvPr/>
        </p:nvSpPr>
        <p:spPr>
          <a:xfrm>
            <a:off x="3845294" y="2971515"/>
            <a:ext cx="1253340" cy="307777"/>
          </a:xfrm>
          <a:prstGeom prst="rect">
            <a:avLst/>
          </a:prstGeom>
          <a:noFill/>
        </p:spPr>
        <p:txBody>
          <a:bodyPr wrap="square" rtlCol="0" anchor="ctr" anchorCtr="0">
            <a:spAutoFit/>
          </a:bodyPr>
          <a:lstStyle/>
          <a:p>
            <a:pPr algn="ctr"/>
            <a:r>
              <a:rPr lang="en-US" sz="1400" b="1" dirty="0">
                <a:solidFill>
                  <a:schemeClr val="bg1"/>
                </a:solidFill>
                <a:ea typeface="League Spartan" charset="0"/>
                <a:cs typeface="Poppins" pitchFamily="2" charset="77"/>
              </a:rPr>
              <a:t>MOTIVATION</a:t>
            </a:r>
          </a:p>
        </p:txBody>
      </p:sp>
      <p:sp>
        <p:nvSpPr>
          <p:cNvPr id="16" name="TextBox 15">
            <a:extLst>
              <a:ext uri="{FF2B5EF4-FFF2-40B4-BE49-F238E27FC236}">
                <a16:creationId xmlns:a16="http://schemas.microsoft.com/office/drawing/2014/main" id="{70F13EE3-4F33-401F-BF3C-206F0015E595}"/>
              </a:ext>
            </a:extLst>
          </p:cNvPr>
          <p:cNvSpPr txBox="1"/>
          <p:nvPr/>
        </p:nvSpPr>
        <p:spPr>
          <a:xfrm>
            <a:off x="6160352" y="2895820"/>
            <a:ext cx="1550350" cy="523220"/>
          </a:xfrm>
          <a:prstGeom prst="rect">
            <a:avLst/>
          </a:prstGeom>
          <a:noFill/>
        </p:spPr>
        <p:txBody>
          <a:bodyPr wrap="square" rtlCol="0" anchor="ctr" anchorCtr="0">
            <a:spAutoFit/>
          </a:bodyPr>
          <a:lstStyle/>
          <a:p>
            <a:pPr algn="ctr"/>
            <a:r>
              <a:rPr lang="en-US" sz="1400" b="1" dirty="0">
                <a:solidFill>
                  <a:schemeClr val="bg1"/>
                </a:solidFill>
                <a:ea typeface="League Spartan" charset="0"/>
                <a:cs typeface="Poppins" pitchFamily="2" charset="77"/>
              </a:rPr>
              <a:t>GOAL DIRECTED</a:t>
            </a:r>
          </a:p>
          <a:p>
            <a:pPr algn="ctr"/>
            <a:r>
              <a:rPr lang="en-US" sz="1400" b="1" dirty="0">
                <a:solidFill>
                  <a:schemeClr val="bg1"/>
                </a:solidFill>
                <a:ea typeface="League Spartan" charset="0"/>
                <a:cs typeface="Poppins" pitchFamily="2" charset="77"/>
              </a:rPr>
              <a:t>BEHAVIOR</a:t>
            </a:r>
          </a:p>
        </p:txBody>
      </p:sp>
      <p:sp>
        <p:nvSpPr>
          <p:cNvPr id="17" name="TextBox 16">
            <a:extLst>
              <a:ext uri="{FF2B5EF4-FFF2-40B4-BE49-F238E27FC236}">
                <a16:creationId xmlns:a16="http://schemas.microsoft.com/office/drawing/2014/main" id="{F3F6A522-BE0F-4050-9147-4F703AE2887E}"/>
              </a:ext>
            </a:extLst>
          </p:cNvPr>
          <p:cNvSpPr txBox="1"/>
          <p:nvPr/>
        </p:nvSpPr>
        <p:spPr>
          <a:xfrm>
            <a:off x="8724826" y="2895820"/>
            <a:ext cx="1398896" cy="523220"/>
          </a:xfrm>
          <a:prstGeom prst="rect">
            <a:avLst/>
          </a:prstGeom>
          <a:noFill/>
        </p:spPr>
        <p:txBody>
          <a:bodyPr wrap="square" rtlCol="0" anchor="ctr" anchorCtr="0">
            <a:spAutoFit/>
          </a:bodyPr>
          <a:lstStyle/>
          <a:p>
            <a:pPr algn="ctr"/>
            <a:r>
              <a:rPr lang="en-US" sz="1400" b="1" dirty="0">
                <a:solidFill>
                  <a:schemeClr val="bg1"/>
                </a:solidFill>
                <a:ea typeface="League Spartan" charset="0"/>
                <a:cs typeface="Poppins" pitchFamily="2" charset="77"/>
              </a:rPr>
              <a:t>NEED</a:t>
            </a:r>
          </a:p>
          <a:p>
            <a:pPr algn="ctr"/>
            <a:r>
              <a:rPr lang="en-US" sz="1400" b="1" dirty="0">
                <a:solidFill>
                  <a:schemeClr val="bg1"/>
                </a:solidFill>
                <a:ea typeface="League Spartan" charset="0"/>
                <a:cs typeface="Poppins" pitchFamily="2" charset="77"/>
              </a:rPr>
              <a:t>SATISFACTION</a:t>
            </a:r>
          </a:p>
        </p:txBody>
      </p:sp>
      <p:sp>
        <p:nvSpPr>
          <p:cNvPr id="18" name="TextBox 17">
            <a:extLst>
              <a:ext uri="{FF2B5EF4-FFF2-40B4-BE49-F238E27FC236}">
                <a16:creationId xmlns:a16="http://schemas.microsoft.com/office/drawing/2014/main" id="{F28A6D7F-DB67-4659-BE41-D87F79D5F85C}"/>
              </a:ext>
            </a:extLst>
          </p:cNvPr>
          <p:cNvSpPr txBox="1"/>
          <p:nvPr/>
        </p:nvSpPr>
        <p:spPr>
          <a:xfrm>
            <a:off x="978554" y="4189662"/>
            <a:ext cx="2642070"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Poor morale shows up through</a:t>
            </a:r>
          </a:p>
        </p:txBody>
      </p:sp>
      <p:sp>
        <p:nvSpPr>
          <p:cNvPr id="19" name="Rectangle 18">
            <a:extLst>
              <a:ext uri="{FF2B5EF4-FFF2-40B4-BE49-F238E27FC236}">
                <a16:creationId xmlns:a16="http://schemas.microsoft.com/office/drawing/2014/main" id="{DA2C96F7-9DFF-4993-94CC-28A38D1C5E43}"/>
              </a:ext>
            </a:extLst>
          </p:cNvPr>
          <p:cNvSpPr/>
          <p:nvPr/>
        </p:nvSpPr>
        <p:spPr>
          <a:xfrm>
            <a:off x="978554" y="4646865"/>
            <a:ext cx="1654144" cy="945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0" name="Rectangle 19">
            <a:extLst>
              <a:ext uri="{FF2B5EF4-FFF2-40B4-BE49-F238E27FC236}">
                <a16:creationId xmlns:a16="http://schemas.microsoft.com/office/drawing/2014/main" id="{9AAAEA15-4AE5-4FE8-83B9-2E85E5A14621}"/>
              </a:ext>
            </a:extLst>
          </p:cNvPr>
          <p:cNvSpPr/>
          <p:nvPr/>
        </p:nvSpPr>
        <p:spPr>
          <a:xfrm>
            <a:off x="2928082" y="4646865"/>
            <a:ext cx="1654144" cy="945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708" dirty="0"/>
          </a:p>
        </p:txBody>
      </p:sp>
      <p:sp>
        <p:nvSpPr>
          <p:cNvPr id="21" name="Rectangle 20">
            <a:extLst>
              <a:ext uri="{FF2B5EF4-FFF2-40B4-BE49-F238E27FC236}">
                <a16:creationId xmlns:a16="http://schemas.microsoft.com/office/drawing/2014/main" id="{F1F20341-344A-456B-80C6-2D5E6BF6532A}"/>
              </a:ext>
            </a:extLst>
          </p:cNvPr>
          <p:cNvSpPr/>
          <p:nvPr/>
        </p:nvSpPr>
        <p:spPr>
          <a:xfrm>
            <a:off x="4877609" y="4646865"/>
            <a:ext cx="1654144" cy="945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708" dirty="0"/>
          </a:p>
        </p:txBody>
      </p:sp>
      <p:sp>
        <p:nvSpPr>
          <p:cNvPr id="22" name="Rectangle 21">
            <a:extLst>
              <a:ext uri="{FF2B5EF4-FFF2-40B4-BE49-F238E27FC236}">
                <a16:creationId xmlns:a16="http://schemas.microsoft.com/office/drawing/2014/main" id="{53042A2A-DB3B-431D-9B25-CB3E59CC2FC3}"/>
              </a:ext>
            </a:extLst>
          </p:cNvPr>
          <p:cNvSpPr/>
          <p:nvPr/>
        </p:nvSpPr>
        <p:spPr>
          <a:xfrm>
            <a:off x="6827136" y="4646865"/>
            <a:ext cx="1654144" cy="9452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708" dirty="0"/>
          </a:p>
        </p:txBody>
      </p:sp>
      <p:sp>
        <p:nvSpPr>
          <p:cNvPr id="23" name="Rectangle 22">
            <a:extLst>
              <a:ext uri="{FF2B5EF4-FFF2-40B4-BE49-F238E27FC236}">
                <a16:creationId xmlns:a16="http://schemas.microsoft.com/office/drawing/2014/main" id="{1A02624F-7BF2-4CFA-8507-623EC8AA2586}"/>
              </a:ext>
            </a:extLst>
          </p:cNvPr>
          <p:cNvSpPr/>
          <p:nvPr/>
        </p:nvSpPr>
        <p:spPr>
          <a:xfrm>
            <a:off x="8776664" y="4646865"/>
            <a:ext cx="1654144" cy="945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708" dirty="0"/>
          </a:p>
        </p:txBody>
      </p:sp>
      <p:sp>
        <p:nvSpPr>
          <p:cNvPr id="24" name="TextBox 23">
            <a:extLst>
              <a:ext uri="{FF2B5EF4-FFF2-40B4-BE49-F238E27FC236}">
                <a16:creationId xmlns:a16="http://schemas.microsoft.com/office/drawing/2014/main" id="{EF2947BD-EBA1-4D80-890A-986FEE5A3B79}"/>
              </a:ext>
            </a:extLst>
          </p:cNvPr>
          <p:cNvSpPr txBox="1"/>
          <p:nvPr/>
        </p:nvSpPr>
        <p:spPr>
          <a:xfrm>
            <a:off x="1183502" y="4963703"/>
            <a:ext cx="1244250"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Absenteeism</a:t>
            </a:r>
          </a:p>
        </p:txBody>
      </p:sp>
      <p:sp>
        <p:nvSpPr>
          <p:cNvPr id="25" name="TextBox 24">
            <a:extLst>
              <a:ext uri="{FF2B5EF4-FFF2-40B4-BE49-F238E27FC236}">
                <a16:creationId xmlns:a16="http://schemas.microsoft.com/office/drawing/2014/main" id="{FF7864C4-9DF3-4108-82EA-0D55C142D9AB}"/>
              </a:ext>
            </a:extLst>
          </p:cNvPr>
          <p:cNvSpPr txBox="1"/>
          <p:nvPr/>
        </p:nvSpPr>
        <p:spPr>
          <a:xfrm>
            <a:off x="7160462" y="4854603"/>
            <a:ext cx="984565" cy="5287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Employee</a:t>
            </a:r>
          </a:p>
          <a:p>
            <a:pPr algn="ctr"/>
            <a:r>
              <a:rPr lang="en-US" sz="1418" b="1" dirty="0">
                <a:solidFill>
                  <a:schemeClr val="bg1"/>
                </a:solidFill>
                <a:ea typeface="League Spartan" charset="0"/>
                <a:cs typeface="Poppins" pitchFamily="2" charset="77"/>
              </a:rPr>
              <a:t>Turnover</a:t>
            </a:r>
          </a:p>
        </p:txBody>
      </p:sp>
      <p:sp>
        <p:nvSpPr>
          <p:cNvPr id="26" name="TextBox 25">
            <a:extLst>
              <a:ext uri="{FF2B5EF4-FFF2-40B4-BE49-F238E27FC236}">
                <a16:creationId xmlns:a16="http://schemas.microsoft.com/office/drawing/2014/main" id="{629A5551-D92F-4500-AA0D-899344833A0E}"/>
              </a:ext>
            </a:extLst>
          </p:cNvPr>
          <p:cNvSpPr txBox="1"/>
          <p:nvPr/>
        </p:nvSpPr>
        <p:spPr>
          <a:xfrm>
            <a:off x="5167341" y="4745501"/>
            <a:ext cx="1072730" cy="746936"/>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Rising</a:t>
            </a:r>
          </a:p>
          <a:p>
            <a:pPr algn="ctr"/>
            <a:r>
              <a:rPr lang="en-US" sz="1418" b="1" dirty="0">
                <a:solidFill>
                  <a:schemeClr val="bg1"/>
                </a:solidFill>
                <a:ea typeface="League Spartan" charset="0"/>
                <a:cs typeface="Poppins" pitchFamily="2" charset="77"/>
              </a:rPr>
              <a:t>employee</a:t>
            </a:r>
          </a:p>
          <a:p>
            <a:pPr algn="ctr"/>
            <a:r>
              <a:rPr lang="en-US" sz="1418" b="1" dirty="0">
                <a:solidFill>
                  <a:schemeClr val="bg1"/>
                </a:solidFill>
                <a:ea typeface="League Spartan" charset="0"/>
                <a:cs typeface="Poppins" pitchFamily="2" charset="77"/>
              </a:rPr>
              <a:t>grievances</a:t>
            </a:r>
          </a:p>
        </p:txBody>
      </p:sp>
      <p:sp>
        <p:nvSpPr>
          <p:cNvPr id="27" name="TextBox 26">
            <a:extLst>
              <a:ext uri="{FF2B5EF4-FFF2-40B4-BE49-F238E27FC236}">
                <a16:creationId xmlns:a16="http://schemas.microsoft.com/office/drawing/2014/main" id="{4D50F954-4921-47B9-AB59-342F80DCFC8D}"/>
              </a:ext>
            </a:extLst>
          </p:cNvPr>
          <p:cNvSpPr txBox="1"/>
          <p:nvPr/>
        </p:nvSpPr>
        <p:spPr>
          <a:xfrm>
            <a:off x="3371388" y="4963703"/>
            <a:ext cx="766557"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Strikes</a:t>
            </a:r>
          </a:p>
        </p:txBody>
      </p:sp>
      <p:sp>
        <p:nvSpPr>
          <p:cNvPr id="28" name="TextBox 27">
            <a:extLst>
              <a:ext uri="{FF2B5EF4-FFF2-40B4-BE49-F238E27FC236}">
                <a16:creationId xmlns:a16="http://schemas.microsoft.com/office/drawing/2014/main" id="{D6594DCD-7486-42D0-8383-CDB7FA7902A0}"/>
              </a:ext>
            </a:extLst>
          </p:cNvPr>
          <p:cNvSpPr txBox="1"/>
          <p:nvPr/>
        </p:nvSpPr>
        <p:spPr>
          <a:xfrm>
            <a:off x="9026145" y="4854603"/>
            <a:ext cx="1151276" cy="5287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Failing</a:t>
            </a:r>
          </a:p>
          <a:p>
            <a:pPr algn="ctr"/>
            <a:r>
              <a:rPr lang="en-US" sz="1418" b="1" dirty="0">
                <a:solidFill>
                  <a:schemeClr val="bg1"/>
                </a:solidFill>
                <a:ea typeface="League Spartan" charset="0"/>
                <a:cs typeface="Poppins" pitchFamily="2" charset="77"/>
              </a:rPr>
              <a:t>Productivity</a:t>
            </a:r>
          </a:p>
        </p:txBody>
      </p:sp>
      <p:sp>
        <p:nvSpPr>
          <p:cNvPr id="30" name="Text Placeholder 29">
            <a:extLst>
              <a:ext uri="{FF2B5EF4-FFF2-40B4-BE49-F238E27FC236}">
                <a16:creationId xmlns:a16="http://schemas.microsoft.com/office/drawing/2014/main" id="{5A9FB69E-8B6C-4C8A-9D57-32A1C76FC572}"/>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58856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604BA4-2D2C-4D8B-A0FA-A9842A43C46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D2924A4-F4AE-41BA-91D0-E6B45AD8F30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EE69A37-CA61-426A-9AC5-CB4F852A122E}"/>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4062614A-E54C-4AF9-9F83-95F34A27164A}"/>
              </a:ext>
            </a:extLst>
          </p:cNvPr>
          <p:cNvSpPr>
            <a:spLocks noGrp="1"/>
          </p:cNvSpPr>
          <p:nvPr>
            <p:ph type="title"/>
          </p:nvPr>
        </p:nvSpPr>
        <p:spPr/>
        <p:txBody>
          <a:bodyPr/>
          <a:lstStyle/>
          <a:p>
            <a:r>
              <a:rPr lang="en-ZA" dirty="0"/>
              <a:t>Expectancy Theory (VROOM’S)</a:t>
            </a:r>
          </a:p>
        </p:txBody>
      </p:sp>
      <p:sp>
        <p:nvSpPr>
          <p:cNvPr id="6" name="Text Placeholder 5">
            <a:extLst>
              <a:ext uri="{FF2B5EF4-FFF2-40B4-BE49-F238E27FC236}">
                <a16:creationId xmlns:a16="http://schemas.microsoft.com/office/drawing/2014/main" id="{0BC93BCE-8DF7-4C9A-8632-E64BCF603821}"/>
              </a:ext>
            </a:extLst>
          </p:cNvPr>
          <p:cNvSpPr>
            <a:spLocks noGrp="1"/>
          </p:cNvSpPr>
          <p:nvPr>
            <p:ph type="body" sz="quarter" idx="13"/>
          </p:nvPr>
        </p:nvSpPr>
        <p:spPr/>
        <p:txBody>
          <a:bodyPr/>
          <a:lstStyle/>
          <a:p>
            <a:endParaRPr lang="en-ZA"/>
          </a:p>
        </p:txBody>
      </p:sp>
      <p:sp>
        <p:nvSpPr>
          <p:cNvPr id="7" name="Oval 6">
            <a:extLst>
              <a:ext uri="{FF2B5EF4-FFF2-40B4-BE49-F238E27FC236}">
                <a16:creationId xmlns:a16="http://schemas.microsoft.com/office/drawing/2014/main" id="{5E5A7471-BA4B-44B1-9671-1AAE87F1B5BB}"/>
              </a:ext>
            </a:extLst>
          </p:cNvPr>
          <p:cNvSpPr/>
          <p:nvPr/>
        </p:nvSpPr>
        <p:spPr>
          <a:xfrm>
            <a:off x="1481891" y="2431064"/>
            <a:ext cx="1654144" cy="16541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8" name="Oval 7">
            <a:extLst>
              <a:ext uri="{FF2B5EF4-FFF2-40B4-BE49-F238E27FC236}">
                <a16:creationId xmlns:a16="http://schemas.microsoft.com/office/drawing/2014/main" id="{15814484-5DB2-48BC-ABE3-84622B44FD49}"/>
              </a:ext>
            </a:extLst>
          </p:cNvPr>
          <p:cNvSpPr/>
          <p:nvPr/>
        </p:nvSpPr>
        <p:spPr>
          <a:xfrm>
            <a:off x="4916240" y="2431064"/>
            <a:ext cx="1654144" cy="165414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dirty="0"/>
          </a:p>
        </p:txBody>
      </p:sp>
      <p:sp>
        <p:nvSpPr>
          <p:cNvPr id="9" name="Right Arrow 9">
            <a:extLst>
              <a:ext uri="{FF2B5EF4-FFF2-40B4-BE49-F238E27FC236}">
                <a16:creationId xmlns:a16="http://schemas.microsoft.com/office/drawing/2014/main" id="{EB277B7E-B072-4DA7-8F14-3D9A66AABE69}"/>
              </a:ext>
            </a:extLst>
          </p:cNvPr>
          <p:cNvSpPr/>
          <p:nvPr/>
        </p:nvSpPr>
        <p:spPr>
          <a:xfrm>
            <a:off x="3326895" y="3012946"/>
            <a:ext cx="1398484" cy="49038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0" name="Right Arrow 11">
            <a:extLst>
              <a:ext uri="{FF2B5EF4-FFF2-40B4-BE49-F238E27FC236}">
                <a16:creationId xmlns:a16="http://schemas.microsoft.com/office/drawing/2014/main" id="{DF529917-2C9D-4140-9EE2-DB98689BCF79}"/>
              </a:ext>
            </a:extLst>
          </p:cNvPr>
          <p:cNvSpPr/>
          <p:nvPr/>
        </p:nvSpPr>
        <p:spPr>
          <a:xfrm>
            <a:off x="6761244" y="3012946"/>
            <a:ext cx="1398484" cy="49038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 name="TextBox 10">
            <a:extLst>
              <a:ext uri="{FF2B5EF4-FFF2-40B4-BE49-F238E27FC236}">
                <a16:creationId xmlns:a16="http://schemas.microsoft.com/office/drawing/2014/main" id="{BAB11BE5-297E-4C48-8E22-16A9E7F2871D}"/>
              </a:ext>
            </a:extLst>
          </p:cNvPr>
          <p:cNvSpPr txBox="1"/>
          <p:nvPr/>
        </p:nvSpPr>
        <p:spPr>
          <a:xfrm>
            <a:off x="4122517" y="2060086"/>
            <a:ext cx="3241593" cy="297517"/>
          </a:xfrm>
          <a:prstGeom prst="rect">
            <a:avLst/>
          </a:prstGeom>
          <a:noFill/>
        </p:spPr>
        <p:txBody>
          <a:bodyPr wrap="none" rtlCol="0" anchor="t" anchorCtr="0">
            <a:spAutoFit/>
          </a:bodyPr>
          <a:lstStyle/>
          <a:p>
            <a:pPr algn="ctr">
              <a:lnSpc>
                <a:spcPts val="1551"/>
              </a:lnSpc>
            </a:pPr>
            <a:r>
              <a:rPr lang="en-US" dirty="0">
                <a:ea typeface="Open Sans Light" panose="020B0306030504020204" pitchFamily="34" charset="0"/>
                <a:cs typeface="Open Sans Light" panose="020B0306030504020204" pitchFamily="34" charset="0"/>
              </a:rPr>
              <a:t>Is the reward worth the effort?</a:t>
            </a:r>
          </a:p>
        </p:txBody>
      </p:sp>
      <p:sp>
        <p:nvSpPr>
          <p:cNvPr id="12" name="TextBox 11">
            <a:extLst>
              <a:ext uri="{FF2B5EF4-FFF2-40B4-BE49-F238E27FC236}">
                <a16:creationId xmlns:a16="http://schemas.microsoft.com/office/drawing/2014/main" id="{6FC4DC73-8785-40E9-B52B-FEA7FDBD744F}"/>
              </a:ext>
            </a:extLst>
          </p:cNvPr>
          <p:cNvSpPr txBox="1"/>
          <p:nvPr/>
        </p:nvSpPr>
        <p:spPr>
          <a:xfrm>
            <a:off x="1053653" y="2060086"/>
            <a:ext cx="2510624" cy="297517"/>
          </a:xfrm>
          <a:prstGeom prst="rect">
            <a:avLst/>
          </a:prstGeom>
          <a:noFill/>
        </p:spPr>
        <p:txBody>
          <a:bodyPr wrap="none" rtlCol="0" anchor="t" anchorCtr="0">
            <a:spAutoFit/>
          </a:bodyPr>
          <a:lstStyle/>
          <a:p>
            <a:pPr algn="ctr">
              <a:lnSpc>
                <a:spcPts val="1551"/>
              </a:lnSpc>
            </a:pPr>
            <a:r>
              <a:rPr lang="en-US" dirty="0">
                <a:ea typeface="Open Sans Light" panose="020B0306030504020204" pitchFamily="34" charset="0"/>
                <a:cs typeface="Open Sans Light" panose="020B0306030504020204" pitchFamily="34" charset="0"/>
              </a:rPr>
              <a:t>Can I perform the task?</a:t>
            </a:r>
          </a:p>
        </p:txBody>
      </p:sp>
      <p:sp>
        <p:nvSpPr>
          <p:cNvPr id="13" name="TextBox 12">
            <a:extLst>
              <a:ext uri="{FF2B5EF4-FFF2-40B4-BE49-F238E27FC236}">
                <a16:creationId xmlns:a16="http://schemas.microsoft.com/office/drawing/2014/main" id="{366112D8-093F-48CA-A00C-7A1F03A10924}"/>
              </a:ext>
            </a:extLst>
          </p:cNvPr>
          <p:cNvSpPr txBox="1"/>
          <p:nvPr/>
        </p:nvSpPr>
        <p:spPr>
          <a:xfrm>
            <a:off x="3770390" y="3094721"/>
            <a:ext cx="492443"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YES</a:t>
            </a:r>
          </a:p>
        </p:txBody>
      </p:sp>
      <p:sp>
        <p:nvSpPr>
          <p:cNvPr id="14" name="TextBox 13">
            <a:extLst>
              <a:ext uri="{FF2B5EF4-FFF2-40B4-BE49-F238E27FC236}">
                <a16:creationId xmlns:a16="http://schemas.microsoft.com/office/drawing/2014/main" id="{C2CD2B90-5355-4F3A-B605-8B52AAF868F1}"/>
              </a:ext>
            </a:extLst>
          </p:cNvPr>
          <p:cNvSpPr txBox="1"/>
          <p:nvPr/>
        </p:nvSpPr>
        <p:spPr>
          <a:xfrm>
            <a:off x="7204739" y="3094721"/>
            <a:ext cx="492443"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YES</a:t>
            </a:r>
          </a:p>
        </p:txBody>
      </p:sp>
      <p:sp>
        <p:nvSpPr>
          <p:cNvPr id="15" name="TextBox 14">
            <a:extLst>
              <a:ext uri="{FF2B5EF4-FFF2-40B4-BE49-F238E27FC236}">
                <a16:creationId xmlns:a16="http://schemas.microsoft.com/office/drawing/2014/main" id="{2582C8C0-6DEF-402A-AE23-FD723BBF3491}"/>
              </a:ext>
            </a:extLst>
          </p:cNvPr>
          <p:cNvSpPr txBox="1"/>
          <p:nvPr/>
        </p:nvSpPr>
        <p:spPr>
          <a:xfrm>
            <a:off x="8210297" y="3445630"/>
            <a:ext cx="1295547" cy="374461"/>
          </a:xfrm>
          <a:prstGeom prst="rect">
            <a:avLst/>
          </a:prstGeom>
          <a:noFill/>
        </p:spPr>
        <p:txBody>
          <a:bodyPr wrap="none" rtlCol="0" anchor="ctr" anchorCtr="0">
            <a:spAutoFit/>
          </a:bodyPr>
          <a:lstStyle/>
          <a:p>
            <a:pPr algn="ctr">
              <a:lnSpc>
                <a:spcPts val="2215"/>
              </a:lnSpc>
            </a:pPr>
            <a:r>
              <a:rPr lang="en-US" sz="2000" b="1" dirty="0">
                <a:solidFill>
                  <a:schemeClr val="tx2"/>
                </a:solidFill>
                <a:ea typeface="League Spartan" charset="0"/>
                <a:cs typeface="Poppins" pitchFamily="2" charset="77"/>
              </a:rPr>
              <a:t>Motivated</a:t>
            </a:r>
          </a:p>
        </p:txBody>
      </p:sp>
      <p:sp>
        <p:nvSpPr>
          <p:cNvPr id="16" name="Right Arrow 18">
            <a:extLst>
              <a:ext uri="{FF2B5EF4-FFF2-40B4-BE49-F238E27FC236}">
                <a16:creationId xmlns:a16="http://schemas.microsoft.com/office/drawing/2014/main" id="{22CDFCB4-641E-46F9-B389-1F0EF75ABAC0}"/>
              </a:ext>
            </a:extLst>
          </p:cNvPr>
          <p:cNvSpPr/>
          <p:nvPr/>
        </p:nvSpPr>
        <p:spPr>
          <a:xfrm rot="5400000">
            <a:off x="2082781" y="4218107"/>
            <a:ext cx="452362" cy="49038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7" name="Right Arrow 19">
            <a:extLst>
              <a:ext uri="{FF2B5EF4-FFF2-40B4-BE49-F238E27FC236}">
                <a16:creationId xmlns:a16="http://schemas.microsoft.com/office/drawing/2014/main" id="{3724BF0D-2C3F-47B3-920B-98DFC6605757}"/>
              </a:ext>
            </a:extLst>
          </p:cNvPr>
          <p:cNvSpPr/>
          <p:nvPr/>
        </p:nvSpPr>
        <p:spPr>
          <a:xfrm rot="5400000">
            <a:off x="5517130" y="4218108"/>
            <a:ext cx="452362" cy="49038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8" name="TextBox 17">
            <a:extLst>
              <a:ext uri="{FF2B5EF4-FFF2-40B4-BE49-F238E27FC236}">
                <a16:creationId xmlns:a16="http://schemas.microsoft.com/office/drawing/2014/main" id="{0D8396DE-6E4C-49EC-A709-D405DB68D220}"/>
              </a:ext>
            </a:extLst>
          </p:cNvPr>
          <p:cNvSpPr txBox="1"/>
          <p:nvPr/>
        </p:nvSpPr>
        <p:spPr>
          <a:xfrm rot="16200000">
            <a:off x="2086879" y="4276478"/>
            <a:ext cx="425116"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NO</a:t>
            </a:r>
          </a:p>
        </p:txBody>
      </p:sp>
      <p:sp>
        <p:nvSpPr>
          <p:cNvPr id="19" name="TextBox 18">
            <a:extLst>
              <a:ext uri="{FF2B5EF4-FFF2-40B4-BE49-F238E27FC236}">
                <a16:creationId xmlns:a16="http://schemas.microsoft.com/office/drawing/2014/main" id="{B197CA84-CB7D-4CB3-8DEE-F8AC72A92105}"/>
              </a:ext>
            </a:extLst>
          </p:cNvPr>
          <p:cNvSpPr txBox="1"/>
          <p:nvPr/>
        </p:nvSpPr>
        <p:spPr>
          <a:xfrm rot="16200000">
            <a:off x="5521228" y="4276478"/>
            <a:ext cx="425116"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NO</a:t>
            </a:r>
          </a:p>
        </p:txBody>
      </p:sp>
      <p:sp>
        <p:nvSpPr>
          <p:cNvPr id="20" name="TextBox 19">
            <a:extLst>
              <a:ext uri="{FF2B5EF4-FFF2-40B4-BE49-F238E27FC236}">
                <a16:creationId xmlns:a16="http://schemas.microsoft.com/office/drawing/2014/main" id="{A91A7061-5DC0-4D4F-92AB-A1D4E322E181}"/>
              </a:ext>
            </a:extLst>
          </p:cNvPr>
          <p:cNvSpPr txBox="1"/>
          <p:nvPr/>
        </p:nvSpPr>
        <p:spPr>
          <a:xfrm>
            <a:off x="1438372" y="5535026"/>
            <a:ext cx="1741182" cy="374461"/>
          </a:xfrm>
          <a:prstGeom prst="rect">
            <a:avLst/>
          </a:prstGeom>
          <a:noFill/>
        </p:spPr>
        <p:txBody>
          <a:bodyPr wrap="none" rtlCol="0" anchor="ctr" anchorCtr="0">
            <a:spAutoFit/>
          </a:bodyPr>
          <a:lstStyle/>
          <a:p>
            <a:pPr algn="ctr">
              <a:lnSpc>
                <a:spcPts val="2215"/>
              </a:lnSpc>
            </a:pPr>
            <a:r>
              <a:rPr lang="en-US" sz="2000" b="1" dirty="0">
                <a:solidFill>
                  <a:schemeClr val="tx2"/>
                </a:solidFill>
                <a:ea typeface="League Spartan" charset="0"/>
                <a:cs typeface="Poppins" pitchFamily="2" charset="77"/>
              </a:rPr>
              <a:t>Not Motivated</a:t>
            </a:r>
          </a:p>
        </p:txBody>
      </p:sp>
      <p:sp>
        <p:nvSpPr>
          <p:cNvPr id="21" name="TextBox 20">
            <a:extLst>
              <a:ext uri="{FF2B5EF4-FFF2-40B4-BE49-F238E27FC236}">
                <a16:creationId xmlns:a16="http://schemas.microsoft.com/office/drawing/2014/main" id="{852518E8-1043-4D01-B198-040FE4E2C6D5}"/>
              </a:ext>
            </a:extLst>
          </p:cNvPr>
          <p:cNvSpPr txBox="1"/>
          <p:nvPr/>
        </p:nvSpPr>
        <p:spPr>
          <a:xfrm>
            <a:off x="4872720" y="5535026"/>
            <a:ext cx="1741182" cy="374461"/>
          </a:xfrm>
          <a:prstGeom prst="rect">
            <a:avLst/>
          </a:prstGeom>
          <a:noFill/>
        </p:spPr>
        <p:txBody>
          <a:bodyPr wrap="none" rtlCol="0" anchor="ctr" anchorCtr="0">
            <a:spAutoFit/>
          </a:bodyPr>
          <a:lstStyle/>
          <a:p>
            <a:pPr algn="ctr">
              <a:lnSpc>
                <a:spcPts val="2215"/>
              </a:lnSpc>
            </a:pPr>
            <a:r>
              <a:rPr lang="en-US" sz="2000" b="1" dirty="0">
                <a:solidFill>
                  <a:schemeClr val="tx2"/>
                </a:solidFill>
                <a:ea typeface="League Spartan" charset="0"/>
                <a:cs typeface="Poppins" pitchFamily="2" charset="77"/>
              </a:rPr>
              <a:t>Not Motivated</a:t>
            </a:r>
          </a:p>
        </p:txBody>
      </p:sp>
      <p:sp>
        <p:nvSpPr>
          <p:cNvPr id="22" name="Freeform 2">
            <a:extLst>
              <a:ext uri="{FF2B5EF4-FFF2-40B4-BE49-F238E27FC236}">
                <a16:creationId xmlns:a16="http://schemas.microsoft.com/office/drawing/2014/main" id="{87C25FD0-81EA-48AF-BBC9-AF2739D3B82E}"/>
              </a:ext>
            </a:extLst>
          </p:cNvPr>
          <p:cNvSpPr>
            <a:spLocks noChangeArrowheads="1"/>
          </p:cNvSpPr>
          <p:nvPr/>
        </p:nvSpPr>
        <p:spPr bwMode="auto">
          <a:xfrm>
            <a:off x="7886908" y="2812921"/>
            <a:ext cx="3696105" cy="3488926"/>
          </a:xfrm>
          <a:custGeom>
            <a:avLst/>
            <a:gdLst>
              <a:gd name="T0" fmla="*/ 11490 w 11596"/>
              <a:gd name="T1" fmla="*/ 0 h 9374"/>
              <a:gd name="T2" fmla="*/ 11595 w 11596"/>
              <a:gd name="T3" fmla="*/ 0 h 9374"/>
              <a:gd name="T4" fmla="*/ 11595 w 11596"/>
              <a:gd name="T5" fmla="*/ 5276 h 9374"/>
              <a:gd name="T6" fmla="*/ 6409 w 11596"/>
              <a:gd name="T7" fmla="*/ 9373 h 9374"/>
              <a:gd name="T8" fmla="*/ 0 w 11596"/>
              <a:gd name="T9" fmla="*/ 9373 h 9374"/>
              <a:gd name="T10" fmla="*/ 0 w 11596"/>
              <a:gd name="T11" fmla="*/ 9373 h 9374"/>
              <a:gd name="T12" fmla="*/ 4332 w 11596"/>
              <a:gd name="T13" fmla="*/ 6886 h 9374"/>
              <a:gd name="T14" fmla="*/ 4332 w 11596"/>
              <a:gd name="T15" fmla="*/ 6886 h 9374"/>
              <a:gd name="T16" fmla="*/ 4332 w 11596"/>
              <a:gd name="T17" fmla="*/ 6886 h 9374"/>
              <a:gd name="T18" fmla="*/ 7300 w 11596"/>
              <a:gd name="T19" fmla="*/ 2460 h 9374"/>
              <a:gd name="T20" fmla="*/ 7300 w 11596"/>
              <a:gd name="T21" fmla="*/ 2460 h 9374"/>
              <a:gd name="T22" fmla="*/ 7300 w 11596"/>
              <a:gd name="T23" fmla="*/ 2460 h 9374"/>
              <a:gd name="T24" fmla="*/ 11490 w 11596"/>
              <a:gd name="T25" fmla="*/ 0 h 9374"/>
              <a:gd name="T26" fmla="*/ 11490 w 11596"/>
              <a:gd name="T27" fmla="*/ 0 h 9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96" h="9374">
                <a:moveTo>
                  <a:pt x="11490" y="0"/>
                </a:moveTo>
                <a:lnTo>
                  <a:pt x="11595" y="0"/>
                </a:lnTo>
                <a:lnTo>
                  <a:pt x="11595" y="5276"/>
                </a:lnTo>
                <a:lnTo>
                  <a:pt x="6409" y="9373"/>
                </a:lnTo>
                <a:lnTo>
                  <a:pt x="0" y="9373"/>
                </a:lnTo>
                <a:lnTo>
                  <a:pt x="0" y="9373"/>
                </a:lnTo>
                <a:cubicBezTo>
                  <a:pt x="888" y="9031"/>
                  <a:pt x="2818" y="8195"/>
                  <a:pt x="4332" y="6886"/>
                </a:cubicBezTo>
                <a:lnTo>
                  <a:pt x="4332" y="6886"/>
                </a:lnTo>
                <a:lnTo>
                  <a:pt x="4332" y="6886"/>
                </a:lnTo>
                <a:cubicBezTo>
                  <a:pt x="6700" y="4840"/>
                  <a:pt x="6022" y="3870"/>
                  <a:pt x="7300" y="2460"/>
                </a:cubicBezTo>
                <a:lnTo>
                  <a:pt x="7300" y="2460"/>
                </a:lnTo>
                <a:lnTo>
                  <a:pt x="7300" y="2460"/>
                </a:lnTo>
                <a:cubicBezTo>
                  <a:pt x="8470" y="1168"/>
                  <a:pt x="10342" y="385"/>
                  <a:pt x="11490" y="0"/>
                </a:cubicBezTo>
                <a:lnTo>
                  <a:pt x="11490" y="0"/>
                </a:lnTo>
              </a:path>
            </a:pathLst>
          </a:custGeom>
          <a:solidFill>
            <a:schemeClr val="accent1"/>
          </a:solidFill>
          <a:ln>
            <a:noFill/>
          </a:ln>
          <a:effectLst/>
        </p:spPr>
        <p:txBody>
          <a:bodyPr wrap="none" anchor="ctr"/>
          <a:lstStyle/>
          <a:p>
            <a:endParaRPr lang="en-US" sz="708" dirty="0">
              <a:latin typeface="Lato Light" panose="020F0502020204030203" pitchFamily="34" charset="0"/>
            </a:endParaRPr>
          </a:p>
        </p:txBody>
      </p:sp>
      <p:sp>
        <p:nvSpPr>
          <p:cNvPr id="23" name="Freeform 3">
            <a:extLst>
              <a:ext uri="{FF2B5EF4-FFF2-40B4-BE49-F238E27FC236}">
                <a16:creationId xmlns:a16="http://schemas.microsoft.com/office/drawing/2014/main" id="{F7B08A66-4B54-4559-9F75-391790D90699}"/>
              </a:ext>
            </a:extLst>
          </p:cNvPr>
          <p:cNvSpPr>
            <a:spLocks noChangeArrowheads="1"/>
          </p:cNvSpPr>
          <p:nvPr/>
        </p:nvSpPr>
        <p:spPr bwMode="auto">
          <a:xfrm>
            <a:off x="9522750" y="4287926"/>
            <a:ext cx="2058857" cy="2021804"/>
          </a:xfrm>
          <a:custGeom>
            <a:avLst/>
            <a:gdLst>
              <a:gd name="T0" fmla="*/ 5457 w 6462"/>
              <a:gd name="T1" fmla="*/ 1424 h 5434"/>
              <a:gd name="T2" fmla="*/ 6461 w 6462"/>
              <a:gd name="T3" fmla="*/ 0 h 5434"/>
              <a:gd name="T4" fmla="*/ 6461 w 6462"/>
              <a:gd name="T5" fmla="*/ 0 h 5434"/>
              <a:gd name="T6" fmla="*/ 6461 w 6462"/>
              <a:gd name="T7" fmla="*/ 4065 h 5434"/>
              <a:gd name="T8" fmla="*/ 5269 w 6462"/>
              <a:gd name="T9" fmla="*/ 5433 h 5434"/>
              <a:gd name="T10" fmla="*/ 0 w 6462"/>
              <a:gd name="T11" fmla="*/ 5433 h 5434"/>
              <a:gd name="T12" fmla="*/ 0 w 6462"/>
              <a:gd name="T13" fmla="*/ 5433 h 5434"/>
              <a:gd name="T14" fmla="*/ 771 w 6462"/>
              <a:gd name="T15" fmla="*/ 4105 h 5434"/>
              <a:gd name="T16" fmla="*/ 771 w 6462"/>
              <a:gd name="T17" fmla="*/ 4105 h 5434"/>
              <a:gd name="T18" fmla="*/ 771 w 6462"/>
              <a:gd name="T19" fmla="*/ 4105 h 5434"/>
              <a:gd name="T20" fmla="*/ 5457 w 6462"/>
              <a:gd name="T21" fmla="*/ 1424 h 5434"/>
              <a:gd name="T22" fmla="*/ 5457 w 6462"/>
              <a:gd name="T23" fmla="*/ 1424 h 5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62" h="5434">
                <a:moveTo>
                  <a:pt x="5457" y="1424"/>
                </a:moveTo>
                <a:cubicBezTo>
                  <a:pt x="5888" y="996"/>
                  <a:pt x="6215" y="492"/>
                  <a:pt x="6461" y="0"/>
                </a:cubicBezTo>
                <a:lnTo>
                  <a:pt x="6461" y="0"/>
                </a:lnTo>
                <a:lnTo>
                  <a:pt x="6461" y="4065"/>
                </a:lnTo>
                <a:lnTo>
                  <a:pt x="5269" y="5433"/>
                </a:lnTo>
                <a:lnTo>
                  <a:pt x="0" y="5433"/>
                </a:lnTo>
                <a:lnTo>
                  <a:pt x="0" y="5433"/>
                </a:lnTo>
                <a:cubicBezTo>
                  <a:pt x="137" y="5037"/>
                  <a:pt x="372" y="4563"/>
                  <a:pt x="771" y="4105"/>
                </a:cubicBezTo>
                <a:lnTo>
                  <a:pt x="771" y="4105"/>
                </a:lnTo>
                <a:lnTo>
                  <a:pt x="771" y="4105"/>
                </a:lnTo>
                <a:cubicBezTo>
                  <a:pt x="1674" y="3070"/>
                  <a:pt x="3883" y="2986"/>
                  <a:pt x="5457" y="1424"/>
                </a:cubicBezTo>
                <a:lnTo>
                  <a:pt x="5457" y="1424"/>
                </a:lnTo>
              </a:path>
            </a:pathLst>
          </a:custGeom>
          <a:solidFill>
            <a:schemeClr val="accent1">
              <a:lumMod val="75000"/>
            </a:schemeClr>
          </a:solidFill>
          <a:ln>
            <a:noFill/>
          </a:ln>
          <a:effectLst/>
        </p:spPr>
        <p:txBody>
          <a:bodyPr wrap="none" anchor="ctr"/>
          <a:lstStyle/>
          <a:p>
            <a:endParaRPr lang="en-US" sz="708" dirty="0">
              <a:latin typeface="Lato Light" panose="020F0502020204030203" pitchFamily="34" charset="0"/>
            </a:endParaRPr>
          </a:p>
        </p:txBody>
      </p:sp>
      <p:sp>
        <p:nvSpPr>
          <p:cNvPr id="24" name="Freeform 4">
            <a:extLst>
              <a:ext uri="{FF2B5EF4-FFF2-40B4-BE49-F238E27FC236}">
                <a16:creationId xmlns:a16="http://schemas.microsoft.com/office/drawing/2014/main" id="{9694EF8C-E8A7-4B30-9BD8-C0F58247407F}"/>
              </a:ext>
            </a:extLst>
          </p:cNvPr>
          <p:cNvSpPr>
            <a:spLocks noChangeArrowheads="1"/>
          </p:cNvSpPr>
          <p:nvPr/>
        </p:nvSpPr>
        <p:spPr bwMode="auto">
          <a:xfrm>
            <a:off x="10877521" y="5632288"/>
            <a:ext cx="704087" cy="669559"/>
          </a:xfrm>
          <a:custGeom>
            <a:avLst/>
            <a:gdLst>
              <a:gd name="T0" fmla="*/ 728 w 2211"/>
              <a:gd name="T1" fmla="*/ 818 h 1799"/>
              <a:gd name="T2" fmla="*/ 2210 w 2211"/>
              <a:gd name="T3" fmla="*/ 0 h 1799"/>
              <a:gd name="T4" fmla="*/ 2210 w 2211"/>
              <a:gd name="T5" fmla="*/ 0 h 1799"/>
              <a:gd name="T6" fmla="*/ 2210 w 2211"/>
              <a:gd name="T7" fmla="*/ 1798 h 1799"/>
              <a:gd name="T8" fmla="*/ 0 w 2211"/>
              <a:gd name="T9" fmla="*/ 1798 h 1799"/>
              <a:gd name="T10" fmla="*/ 0 w 2211"/>
              <a:gd name="T11" fmla="*/ 1798 h 1799"/>
              <a:gd name="T12" fmla="*/ 728 w 2211"/>
              <a:gd name="T13" fmla="*/ 818 h 1799"/>
              <a:gd name="T14" fmla="*/ 728 w 2211"/>
              <a:gd name="T15" fmla="*/ 818 h 17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1" h="1799">
                <a:moveTo>
                  <a:pt x="728" y="818"/>
                </a:moveTo>
                <a:cubicBezTo>
                  <a:pt x="1158" y="464"/>
                  <a:pt x="1751" y="184"/>
                  <a:pt x="2210" y="0"/>
                </a:cubicBezTo>
                <a:lnTo>
                  <a:pt x="2210" y="0"/>
                </a:lnTo>
                <a:lnTo>
                  <a:pt x="2210" y="1798"/>
                </a:lnTo>
                <a:lnTo>
                  <a:pt x="0" y="1798"/>
                </a:lnTo>
                <a:lnTo>
                  <a:pt x="0" y="1798"/>
                </a:lnTo>
                <a:cubicBezTo>
                  <a:pt x="200" y="1409"/>
                  <a:pt x="422" y="1070"/>
                  <a:pt x="728" y="818"/>
                </a:cubicBezTo>
                <a:lnTo>
                  <a:pt x="728" y="818"/>
                </a:lnTo>
              </a:path>
            </a:pathLst>
          </a:custGeom>
          <a:solidFill>
            <a:schemeClr val="accent1">
              <a:lumMod val="50000"/>
            </a:schemeClr>
          </a:solidFill>
          <a:ln>
            <a:noFill/>
          </a:ln>
          <a:effectLst/>
        </p:spPr>
        <p:txBody>
          <a:bodyPr wrap="none" anchor="ctr"/>
          <a:lstStyle/>
          <a:p>
            <a:endParaRPr lang="en-US" sz="708" dirty="0">
              <a:latin typeface="Lato Light" panose="020F0502020204030203" pitchFamily="34" charset="0"/>
            </a:endParaRPr>
          </a:p>
        </p:txBody>
      </p:sp>
      <p:pic>
        <p:nvPicPr>
          <p:cNvPr id="31" name="Graphic 30" descr="Head with gears">
            <a:extLst>
              <a:ext uri="{FF2B5EF4-FFF2-40B4-BE49-F238E27FC236}">
                <a16:creationId xmlns:a16="http://schemas.microsoft.com/office/drawing/2014/main" id="{71C75DBA-837B-42D4-8DBE-CB65C4C56D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88973" y="2789562"/>
            <a:ext cx="914400" cy="914400"/>
          </a:xfrm>
          <a:prstGeom prst="rect">
            <a:avLst/>
          </a:prstGeom>
        </p:spPr>
      </p:pic>
      <p:pic>
        <p:nvPicPr>
          <p:cNvPr id="33" name="Graphic 32" descr="Trophy">
            <a:extLst>
              <a:ext uri="{FF2B5EF4-FFF2-40B4-BE49-F238E27FC236}">
                <a16:creationId xmlns:a16="http://schemas.microsoft.com/office/drawing/2014/main" id="{BEE426C2-4AEF-4809-8260-E42BF397AF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3072" y="2804640"/>
            <a:ext cx="914400" cy="914400"/>
          </a:xfrm>
          <a:prstGeom prst="rect">
            <a:avLst/>
          </a:prstGeom>
        </p:spPr>
      </p:pic>
      <p:pic>
        <p:nvPicPr>
          <p:cNvPr id="35" name="Graphic 34" descr="Thumbs up sign">
            <a:extLst>
              <a:ext uri="{FF2B5EF4-FFF2-40B4-BE49-F238E27FC236}">
                <a16:creationId xmlns:a16="http://schemas.microsoft.com/office/drawing/2014/main" id="{D964AAFF-CBA4-42D0-896E-4997FC8D00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00870" y="2637521"/>
            <a:ext cx="914400" cy="914400"/>
          </a:xfrm>
          <a:prstGeom prst="rect">
            <a:avLst/>
          </a:prstGeom>
        </p:spPr>
      </p:pic>
      <p:pic>
        <p:nvPicPr>
          <p:cNvPr id="36" name="Graphic 35" descr="Thumbs up sign">
            <a:extLst>
              <a:ext uri="{FF2B5EF4-FFF2-40B4-BE49-F238E27FC236}">
                <a16:creationId xmlns:a16="http://schemas.microsoft.com/office/drawing/2014/main" id="{F3CB2411-9536-457F-BFE4-C37FC2E93C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5283072" y="4708788"/>
            <a:ext cx="914400" cy="914400"/>
          </a:xfrm>
          <a:prstGeom prst="rect">
            <a:avLst/>
          </a:prstGeom>
        </p:spPr>
      </p:pic>
      <p:pic>
        <p:nvPicPr>
          <p:cNvPr id="37" name="Graphic 36" descr="Thumbs up sign">
            <a:extLst>
              <a:ext uri="{FF2B5EF4-FFF2-40B4-BE49-F238E27FC236}">
                <a16:creationId xmlns:a16="http://schemas.microsoft.com/office/drawing/2014/main" id="{6BF0FF1D-1623-444C-844B-A643C70D270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1851762" y="4708788"/>
            <a:ext cx="914400" cy="914400"/>
          </a:xfrm>
          <a:prstGeom prst="rect">
            <a:avLst/>
          </a:prstGeom>
        </p:spPr>
      </p:pic>
    </p:spTree>
    <p:extLst>
      <p:ext uri="{BB962C8B-B14F-4D97-AF65-F5344CB8AC3E}">
        <p14:creationId xmlns:p14="http://schemas.microsoft.com/office/powerpoint/2010/main" val="404775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40120A-4FAA-4F63-8B9A-E051F993B4B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6AA6016-7E7A-47E0-B752-63EBDADA350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689F69A-30BD-4223-AA3B-8ED65FB754ED}"/>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EA9F93BC-036F-49CA-AD26-4EFD7317706A}"/>
              </a:ext>
            </a:extLst>
          </p:cNvPr>
          <p:cNvSpPr>
            <a:spLocks noGrp="1"/>
          </p:cNvSpPr>
          <p:nvPr>
            <p:ph type="title"/>
          </p:nvPr>
        </p:nvSpPr>
        <p:spPr/>
        <p:txBody>
          <a:bodyPr/>
          <a:lstStyle/>
          <a:p>
            <a:r>
              <a:rPr lang="en-ZA" dirty="0"/>
              <a:t>Tuckman Team Development Model</a:t>
            </a:r>
          </a:p>
        </p:txBody>
      </p:sp>
      <p:sp>
        <p:nvSpPr>
          <p:cNvPr id="6" name="Text Placeholder 5">
            <a:extLst>
              <a:ext uri="{FF2B5EF4-FFF2-40B4-BE49-F238E27FC236}">
                <a16:creationId xmlns:a16="http://schemas.microsoft.com/office/drawing/2014/main" id="{A65FF508-C196-4B9E-9B2C-478547602E70}"/>
              </a:ext>
            </a:extLst>
          </p:cNvPr>
          <p:cNvSpPr>
            <a:spLocks noGrp="1"/>
          </p:cNvSpPr>
          <p:nvPr>
            <p:ph type="body" sz="quarter" idx="13"/>
          </p:nvPr>
        </p:nvSpPr>
        <p:spPr/>
        <p:txBody>
          <a:bodyPr/>
          <a:lstStyle/>
          <a:p>
            <a:endParaRPr lang="en-ZA"/>
          </a:p>
        </p:txBody>
      </p:sp>
      <p:cxnSp>
        <p:nvCxnSpPr>
          <p:cNvPr id="7" name="Straight Arrow Connector 6">
            <a:extLst>
              <a:ext uri="{FF2B5EF4-FFF2-40B4-BE49-F238E27FC236}">
                <a16:creationId xmlns:a16="http://schemas.microsoft.com/office/drawing/2014/main" id="{B30C25AE-2FFE-413A-B327-1CAE1CB06D47}"/>
              </a:ext>
            </a:extLst>
          </p:cNvPr>
          <p:cNvCxnSpPr/>
          <p:nvPr/>
        </p:nvCxnSpPr>
        <p:spPr>
          <a:xfrm>
            <a:off x="1480173" y="1963755"/>
            <a:ext cx="0" cy="3848418"/>
          </a:xfrm>
          <a:prstGeom prst="straightConnector1">
            <a:avLst/>
          </a:prstGeom>
          <a:ln w="635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0F58E3D-04E6-45B0-B96D-6F07E6D44EF8}"/>
              </a:ext>
            </a:extLst>
          </p:cNvPr>
          <p:cNvCxnSpPr>
            <a:cxnSpLocks/>
          </p:cNvCxnSpPr>
          <p:nvPr/>
        </p:nvCxnSpPr>
        <p:spPr>
          <a:xfrm flipH="1">
            <a:off x="1480174" y="5812173"/>
            <a:ext cx="8672402" cy="0"/>
          </a:xfrm>
          <a:prstGeom prst="straightConnector1">
            <a:avLst/>
          </a:prstGeom>
          <a:ln w="635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006CD3A-790C-43AC-B417-4631F2D4BE29}"/>
              </a:ext>
            </a:extLst>
          </p:cNvPr>
          <p:cNvSpPr txBox="1"/>
          <p:nvPr/>
        </p:nvSpPr>
        <p:spPr>
          <a:xfrm>
            <a:off x="5530879" y="5897758"/>
            <a:ext cx="570990" cy="341376"/>
          </a:xfrm>
          <a:prstGeom prst="rect">
            <a:avLst/>
          </a:prstGeom>
          <a:noFill/>
        </p:spPr>
        <p:txBody>
          <a:bodyPr wrap="none" rtlCol="0" anchor="ctr" anchorCtr="0">
            <a:spAutoFit/>
          </a:bodyPr>
          <a:lstStyle/>
          <a:p>
            <a:pPr algn="ctr">
              <a:lnSpc>
                <a:spcPts val="2215"/>
              </a:lnSpc>
            </a:pPr>
            <a:r>
              <a:rPr lang="en-US" sz="1418" b="1" dirty="0">
                <a:solidFill>
                  <a:schemeClr val="tx2"/>
                </a:solidFill>
                <a:ea typeface="League Spartan" charset="0"/>
                <a:cs typeface="Poppins" pitchFamily="2" charset="77"/>
              </a:rPr>
              <a:t>Time</a:t>
            </a:r>
          </a:p>
        </p:txBody>
      </p:sp>
      <p:sp>
        <p:nvSpPr>
          <p:cNvPr id="10" name="TextBox 9">
            <a:extLst>
              <a:ext uri="{FF2B5EF4-FFF2-40B4-BE49-F238E27FC236}">
                <a16:creationId xmlns:a16="http://schemas.microsoft.com/office/drawing/2014/main" id="{37194763-88A3-4499-9E98-7393072745BC}"/>
              </a:ext>
            </a:extLst>
          </p:cNvPr>
          <p:cNvSpPr txBox="1"/>
          <p:nvPr/>
        </p:nvSpPr>
        <p:spPr>
          <a:xfrm rot="16200000">
            <a:off x="555340" y="3717276"/>
            <a:ext cx="1277914" cy="341376"/>
          </a:xfrm>
          <a:prstGeom prst="rect">
            <a:avLst/>
          </a:prstGeom>
          <a:noFill/>
        </p:spPr>
        <p:txBody>
          <a:bodyPr wrap="none" rtlCol="0" anchor="ctr" anchorCtr="0">
            <a:spAutoFit/>
          </a:bodyPr>
          <a:lstStyle/>
          <a:p>
            <a:pPr algn="ctr">
              <a:lnSpc>
                <a:spcPts val="2215"/>
              </a:lnSpc>
            </a:pPr>
            <a:r>
              <a:rPr lang="en-US" sz="1418" b="1" dirty="0">
                <a:solidFill>
                  <a:schemeClr val="tx2"/>
                </a:solidFill>
                <a:ea typeface="League Spartan" charset="0"/>
                <a:cs typeface="Poppins" pitchFamily="2" charset="77"/>
              </a:rPr>
              <a:t>Effectiveness</a:t>
            </a:r>
          </a:p>
        </p:txBody>
      </p:sp>
      <p:sp>
        <p:nvSpPr>
          <p:cNvPr id="11" name="Rectangle 10">
            <a:extLst>
              <a:ext uri="{FF2B5EF4-FFF2-40B4-BE49-F238E27FC236}">
                <a16:creationId xmlns:a16="http://schemas.microsoft.com/office/drawing/2014/main" id="{C6F60515-8310-499D-B757-B4E8E7051FB0}"/>
              </a:ext>
            </a:extLst>
          </p:cNvPr>
          <p:cNvSpPr/>
          <p:nvPr/>
        </p:nvSpPr>
        <p:spPr>
          <a:xfrm>
            <a:off x="1891499" y="4784963"/>
            <a:ext cx="1980633" cy="795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2" name="Rectangle 11">
            <a:extLst>
              <a:ext uri="{FF2B5EF4-FFF2-40B4-BE49-F238E27FC236}">
                <a16:creationId xmlns:a16="http://schemas.microsoft.com/office/drawing/2014/main" id="{EACE3373-8814-4C84-B3E4-1DD5FFEF01EB}"/>
              </a:ext>
            </a:extLst>
          </p:cNvPr>
          <p:cNvSpPr/>
          <p:nvPr/>
        </p:nvSpPr>
        <p:spPr>
          <a:xfrm>
            <a:off x="3872132" y="3938245"/>
            <a:ext cx="1980633" cy="7957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3" name="Rectangle 12">
            <a:extLst>
              <a:ext uri="{FF2B5EF4-FFF2-40B4-BE49-F238E27FC236}">
                <a16:creationId xmlns:a16="http://schemas.microsoft.com/office/drawing/2014/main" id="{6B87F000-BDAD-44FD-92CE-CE3286BE0EAE}"/>
              </a:ext>
            </a:extLst>
          </p:cNvPr>
          <p:cNvSpPr/>
          <p:nvPr/>
        </p:nvSpPr>
        <p:spPr>
          <a:xfrm>
            <a:off x="5852764" y="3091526"/>
            <a:ext cx="1980633" cy="7957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4" name="Rectangle 13">
            <a:extLst>
              <a:ext uri="{FF2B5EF4-FFF2-40B4-BE49-F238E27FC236}">
                <a16:creationId xmlns:a16="http://schemas.microsoft.com/office/drawing/2014/main" id="{923C89C3-83FC-4052-A86B-A8229D5F07C3}"/>
              </a:ext>
            </a:extLst>
          </p:cNvPr>
          <p:cNvSpPr/>
          <p:nvPr/>
        </p:nvSpPr>
        <p:spPr>
          <a:xfrm>
            <a:off x="7833397" y="2244807"/>
            <a:ext cx="1980633" cy="7957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5" name="TextBox 14">
            <a:extLst>
              <a:ext uri="{FF2B5EF4-FFF2-40B4-BE49-F238E27FC236}">
                <a16:creationId xmlns:a16="http://schemas.microsoft.com/office/drawing/2014/main" id="{B13D403B-78F1-4A54-B505-42516AD73751}"/>
              </a:ext>
            </a:extLst>
          </p:cNvPr>
          <p:cNvSpPr txBox="1"/>
          <p:nvPr/>
        </p:nvSpPr>
        <p:spPr>
          <a:xfrm>
            <a:off x="2413578" y="4772420"/>
            <a:ext cx="936475" cy="350865"/>
          </a:xfrm>
          <a:prstGeom prst="rect">
            <a:avLst/>
          </a:prstGeom>
          <a:noFill/>
        </p:spPr>
        <p:txBody>
          <a:bodyPr wrap="none" rtlCol="0" anchor="b" anchorCtr="0">
            <a:spAutoFit/>
          </a:bodyPr>
          <a:lstStyle/>
          <a:p>
            <a:pPr algn="ctr">
              <a:lnSpc>
                <a:spcPts val="2215"/>
              </a:lnSpc>
            </a:pPr>
            <a:r>
              <a:rPr lang="en-US" sz="1418" b="1" dirty="0">
                <a:solidFill>
                  <a:schemeClr val="bg1"/>
                </a:solidFill>
                <a:ea typeface="League Spartan" charset="0"/>
                <a:cs typeface="Poppins" pitchFamily="2" charset="77"/>
              </a:rPr>
              <a:t>Forming	</a:t>
            </a:r>
          </a:p>
        </p:txBody>
      </p:sp>
      <p:sp>
        <p:nvSpPr>
          <p:cNvPr id="16" name="Subtitle 2">
            <a:extLst>
              <a:ext uri="{FF2B5EF4-FFF2-40B4-BE49-F238E27FC236}">
                <a16:creationId xmlns:a16="http://schemas.microsoft.com/office/drawing/2014/main" id="{043E95FB-97D0-42B2-AF3F-AEBD2710CA32}"/>
              </a:ext>
            </a:extLst>
          </p:cNvPr>
          <p:cNvSpPr txBox="1">
            <a:spLocks/>
          </p:cNvSpPr>
          <p:nvPr/>
        </p:nvSpPr>
        <p:spPr>
          <a:xfrm>
            <a:off x="1954144" y="5113345"/>
            <a:ext cx="1836969" cy="384141"/>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18"/>
              </a:lnSpc>
              <a:spcBef>
                <a:spcPts val="0"/>
              </a:spcBef>
            </a:pPr>
            <a:r>
              <a:rPr lang="en-US" sz="1063" dirty="0">
                <a:solidFill>
                  <a:schemeClr val="bg1"/>
                </a:solidFill>
                <a:latin typeface="+mn-lt"/>
                <a:ea typeface="Open Sans Light" panose="020B0306030504020204" pitchFamily="34" charset="0"/>
                <a:cs typeface="Open Sans Light" panose="020B0306030504020204" pitchFamily="34" charset="0"/>
              </a:rPr>
              <a:t>Team is dependent on the leader</a:t>
            </a:r>
          </a:p>
        </p:txBody>
      </p:sp>
      <p:sp>
        <p:nvSpPr>
          <p:cNvPr id="17" name="TextBox 16">
            <a:extLst>
              <a:ext uri="{FF2B5EF4-FFF2-40B4-BE49-F238E27FC236}">
                <a16:creationId xmlns:a16="http://schemas.microsoft.com/office/drawing/2014/main" id="{5C417EB0-8695-4BFD-A258-256204824F0B}"/>
              </a:ext>
            </a:extLst>
          </p:cNvPr>
          <p:cNvSpPr txBox="1"/>
          <p:nvPr/>
        </p:nvSpPr>
        <p:spPr>
          <a:xfrm>
            <a:off x="4405804" y="4026091"/>
            <a:ext cx="931665" cy="341376"/>
          </a:xfrm>
          <a:prstGeom prst="rect">
            <a:avLst/>
          </a:prstGeom>
          <a:noFill/>
        </p:spPr>
        <p:txBody>
          <a:bodyPr wrap="none" rtlCol="0" anchor="b" anchorCtr="0">
            <a:spAutoFit/>
          </a:bodyPr>
          <a:lstStyle/>
          <a:p>
            <a:pPr algn="ctr">
              <a:lnSpc>
                <a:spcPts val="2215"/>
              </a:lnSpc>
            </a:pPr>
            <a:r>
              <a:rPr lang="en-US" sz="1418" b="1" dirty="0">
                <a:solidFill>
                  <a:schemeClr val="bg1"/>
                </a:solidFill>
                <a:ea typeface="League Spartan" charset="0"/>
                <a:cs typeface="Poppins" pitchFamily="2" charset="77"/>
              </a:rPr>
              <a:t>Storming</a:t>
            </a:r>
          </a:p>
        </p:txBody>
      </p:sp>
      <p:sp>
        <p:nvSpPr>
          <p:cNvPr id="18" name="Subtitle 2">
            <a:extLst>
              <a:ext uri="{FF2B5EF4-FFF2-40B4-BE49-F238E27FC236}">
                <a16:creationId xmlns:a16="http://schemas.microsoft.com/office/drawing/2014/main" id="{52D2C9E5-CB91-4A33-B076-03117E546CC5}"/>
              </a:ext>
            </a:extLst>
          </p:cNvPr>
          <p:cNvSpPr txBox="1">
            <a:spLocks/>
          </p:cNvSpPr>
          <p:nvPr/>
        </p:nvSpPr>
        <p:spPr>
          <a:xfrm>
            <a:off x="3943964" y="4357527"/>
            <a:ext cx="1836969" cy="383179"/>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18"/>
              </a:lnSpc>
              <a:spcBef>
                <a:spcPts val="0"/>
              </a:spcBef>
            </a:pPr>
            <a:r>
              <a:rPr lang="en-US" sz="1063" dirty="0">
                <a:solidFill>
                  <a:schemeClr val="bg1"/>
                </a:solidFill>
                <a:latin typeface="+mn-lt"/>
                <a:ea typeface="Open Sans Light" panose="020B0306030504020204" pitchFamily="34" charset="0"/>
                <a:cs typeface="Open Sans Light" panose="020B0306030504020204" pitchFamily="34" charset="0"/>
              </a:rPr>
              <a:t>Leaders mediates and focuses</a:t>
            </a:r>
          </a:p>
        </p:txBody>
      </p:sp>
      <p:sp>
        <p:nvSpPr>
          <p:cNvPr id="19" name="TextBox 18">
            <a:extLst>
              <a:ext uri="{FF2B5EF4-FFF2-40B4-BE49-F238E27FC236}">
                <a16:creationId xmlns:a16="http://schemas.microsoft.com/office/drawing/2014/main" id="{07421C11-224F-4DAD-A60B-A6725F5315D3}"/>
              </a:ext>
            </a:extLst>
          </p:cNvPr>
          <p:cNvSpPr txBox="1"/>
          <p:nvPr/>
        </p:nvSpPr>
        <p:spPr>
          <a:xfrm>
            <a:off x="6408877" y="3179372"/>
            <a:ext cx="886781" cy="341376"/>
          </a:xfrm>
          <a:prstGeom prst="rect">
            <a:avLst/>
          </a:prstGeom>
          <a:noFill/>
        </p:spPr>
        <p:txBody>
          <a:bodyPr wrap="none" rtlCol="0" anchor="b" anchorCtr="0">
            <a:spAutoFit/>
          </a:bodyPr>
          <a:lstStyle/>
          <a:p>
            <a:pPr algn="ctr">
              <a:lnSpc>
                <a:spcPts val="2215"/>
              </a:lnSpc>
            </a:pPr>
            <a:r>
              <a:rPr lang="en-US" sz="1418" b="1" dirty="0">
                <a:solidFill>
                  <a:schemeClr val="bg1"/>
                </a:solidFill>
                <a:ea typeface="League Spartan" charset="0"/>
                <a:cs typeface="Poppins" pitchFamily="2" charset="77"/>
              </a:rPr>
              <a:t>Norming</a:t>
            </a:r>
          </a:p>
        </p:txBody>
      </p:sp>
      <p:sp>
        <p:nvSpPr>
          <p:cNvPr id="20" name="Subtitle 2">
            <a:extLst>
              <a:ext uri="{FF2B5EF4-FFF2-40B4-BE49-F238E27FC236}">
                <a16:creationId xmlns:a16="http://schemas.microsoft.com/office/drawing/2014/main" id="{F6EE3097-981A-4733-8EA2-58FBB7BE978B}"/>
              </a:ext>
            </a:extLst>
          </p:cNvPr>
          <p:cNvSpPr txBox="1">
            <a:spLocks/>
          </p:cNvSpPr>
          <p:nvPr/>
        </p:nvSpPr>
        <p:spPr>
          <a:xfrm>
            <a:off x="5924596" y="3510808"/>
            <a:ext cx="1836969" cy="20460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18"/>
              </a:lnSpc>
              <a:spcBef>
                <a:spcPts val="0"/>
              </a:spcBef>
            </a:pPr>
            <a:r>
              <a:rPr lang="en-US" sz="1063" dirty="0">
                <a:solidFill>
                  <a:schemeClr val="bg1"/>
                </a:solidFill>
                <a:latin typeface="+mn-lt"/>
                <a:ea typeface="Open Sans Light" panose="020B0306030504020204" pitchFamily="34" charset="0"/>
                <a:cs typeface="Open Sans Light" panose="020B0306030504020204" pitchFamily="34" charset="0"/>
              </a:rPr>
              <a:t>Leader facilities</a:t>
            </a:r>
          </a:p>
        </p:txBody>
      </p:sp>
      <p:sp>
        <p:nvSpPr>
          <p:cNvPr id="21" name="TextBox 20">
            <a:extLst>
              <a:ext uri="{FF2B5EF4-FFF2-40B4-BE49-F238E27FC236}">
                <a16:creationId xmlns:a16="http://schemas.microsoft.com/office/drawing/2014/main" id="{F7E7C8A0-C7BC-4746-A42B-601AC79FA8EF}"/>
              </a:ext>
            </a:extLst>
          </p:cNvPr>
          <p:cNvSpPr txBox="1"/>
          <p:nvPr/>
        </p:nvSpPr>
        <p:spPr>
          <a:xfrm>
            <a:off x="8279705" y="2241753"/>
            <a:ext cx="1106393" cy="341376"/>
          </a:xfrm>
          <a:prstGeom prst="rect">
            <a:avLst/>
          </a:prstGeom>
          <a:noFill/>
        </p:spPr>
        <p:txBody>
          <a:bodyPr wrap="none" rtlCol="0" anchor="b" anchorCtr="0">
            <a:spAutoFit/>
          </a:bodyPr>
          <a:lstStyle/>
          <a:p>
            <a:pPr algn="ctr">
              <a:lnSpc>
                <a:spcPts val="2215"/>
              </a:lnSpc>
            </a:pPr>
            <a:r>
              <a:rPr lang="en-US" sz="1418" b="1" dirty="0">
                <a:solidFill>
                  <a:schemeClr val="bg1"/>
                </a:solidFill>
                <a:ea typeface="League Spartan" charset="0"/>
                <a:cs typeface="Poppins" pitchFamily="2" charset="77"/>
              </a:rPr>
              <a:t>Performing</a:t>
            </a:r>
          </a:p>
        </p:txBody>
      </p:sp>
      <p:sp>
        <p:nvSpPr>
          <p:cNvPr id="22" name="Subtitle 2">
            <a:extLst>
              <a:ext uri="{FF2B5EF4-FFF2-40B4-BE49-F238E27FC236}">
                <a16:creationId xmlns:a16="http://schemas.microsoft.com/office/drawing/2014/main" id="{41B1B512-4D6C-4029-8899-69EE038DCA69}"/>
              </a:ext>
            </a:extLst>
          </p:cNvPr>
          <p:cNvSpPr txBox="1">
            <a:spLocks/>
          </p:cNvSpPr>
          <p:nvPr/>
        </p:nvSpPr>
        <p:spPr>
          <a:xfrm>
            <a:off x="7905229" y="2573188"/>
            <a:ext cx="1836969" cy="384141"/>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18"/>
              </a:lnSpc>
              <a:spcBef>
                <a:spcPts val="0"/>
              </a:spcBef>
            </a:pPr>
            <a:r>
              <a:rPr lang="en-US" sz="1063" dirty="0">
                <a:solidFill>
                  <a:schemeClr val="bg1"/>
                </a:solidFill>
                <a:latin typeface="+mn-lt"/>
                <a:ea typeface="Open Sans Light" panose="020B0306030504020204" pitchFamily="34" charset="0"/>
                <a:cs typeface="Open Sans Light" panose="020B0306030504020204" pitchFamily="34" charset="0"/>
              </a:rPr>
              <a:t>Leader delegates and overseas</a:t>
            </a:r>
          </a:p>
        </p:txBody>
      </p:sp>
      <p:sp>
        <p:nvSpPr>
          <p:cNvPr id="23" name="TextBox 22">
            <a:extLst>
              <a:ext uri="{FF2B5EF4-FFF2-40B4-BE49-F238E27FC236}">
                <a16:creationId xmlns:a16="http://schemas.microsoft.com/office/drawing/2014/main" id="{B737531F-A622-403C-ACA2-52AD3D92FBFA}"/>
              </a:ext>
            </a:extLst>
          </p:cNvPr>
          <p:cNvSpPr txBox="1"/>
          <p:nvPr/>
        </p:nvSpPr>
        <p:spPr>
          <a:xfrm>
            <a:off x="7833397" y="4814571"/>
            <a:ext cx="2319179" cy="905633"/>
          </a:xfrm>
          <a:prstGeom prst="rect">
            <a:avLst/>
          </a:prstGeom>
          <a:noFill/>
        </p:spPr>
        <p:txBody>
          <a:bodyPr wrap="square" rtlCol="0" anchor="t" anchorCtr="0">
            <a:spAutoFit/>
          </a:bodyPr>
          <a:lstStyle/>
          <a:p>
            <a:pPr algn="r">
              <a:lnSpc>
                <a:spcPts val="2215"/>
              </a:lnSpc>
            </a:pPr>
            <a:r>
              <a:rPr lang="en-US" sz="1418" dirty="0">
                <a:ea typeface="Open Sans" panose="020B0606030504020204" pitchFamily="34" charset="0"/>
                <a:cs typeface="Open Sans" panose="020B0606030504020204" pitchFamily="34" charset="0"/>
              </a:rPr>
              <a:t>The leaders goal is to make the team self reliant and then move on.</a:t>
            </a:r>
          </a:p>
        </p:txBody>
      </p:sp>
    </p:spTree>
    <p:extLst>
      <p:ext uri="{BB962C8B-B14F-4D97-AF65-F5344CB8AC3E}">
        <p14:creationId xmlns:p14="http://schemas.microsoft.com/office/powerpoint/2010/main" val="402380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ADD539-D8A1-4568-A387-BBA0812D5E5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B3F34A6-5128-412F-8648-00ECE1F9D1F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D4C8092-7AEC-4EA5-9165-446FF9A8588E}"/>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3F89050E-744A-4EF1-995A-A9FD65E634BE}"/>
              </a:ext>
            </a:extLst>
          </p:cNvPr>
          <p:cNvSpPr>
            <a:spLocks noGrp="1"/>
          </p:cNvSpPr>
          <p:nvPr>
            <p:ph type="title"/>
          </p:nvPr>
        </p:nvSpPr>
        <p:spPr/>
        <p:txBody>
          <a:bodyPr/>
          <a:lstStyle/>
          <a:p>
            <a:r>
              <a:rPr lang="en-ZA" dirty="0"/>
              <a:t>Ulrich’s Stages of Employee Connection</a:t>
            </a:r>
          </a:p>
        </p:txBody>
      </p:sp>
      <p:sp>
        <p:nvSpPr>
          <p:cNvPr id="6" name="Text Placeholder 5">
            <a:extLst>
              <a:ext uri="{FF2B5EF4-FFF2-40B4-BE49-F238E27FC236}">
                <a16:creationId xmlns:a16="http://schemas.microsoft.com/office/drawing/2014/main" id="{55A1BDFD-7012-4BCA-B4A1-1D2C25C91811}"/>
              </a:ext>
            </a:extLst>
          </p:cNvPr>
          <p:cNvSpPr>
            <a:spLocks noGrp="1"/>
          </p:cNvSpPr>
          <p:nvPr>
            <p:ph type="body" sz="quarter" idx="13"/>
          </p:nvPr>
        </p:nvSpPr>
        <p:spPr/>
        <p:txBody>
          <a:bodyPr/>
          <a:lstStyle/>
          <a:p>
            <a:endParaRPr lang="en-ZA"/>
          </a:p>
        </p:txBody>
      </p:sp>
      <p:grpSp>
        <p:nvGrpSpPr>
          <p:cNvPr id="21" name="Group 20">
            <a:extLst>
              <a:ext uri="{FF2B5EF4-FFF2-40B4-BE49-F238E27FC236}">
                <a16:creationId xmlns:a16="http://schemas.microsoft.com/office/drawing/2014/main" id="{BEED15C8-E356-47DA-BA9D-D4A2EE102F91}"/>
              </a:ext>
            </a:extLst>
          </p:cNvPr>
          <p:cNvGrpSpPr/>
          <p:nvPr/>
        </p:nvGrpSpPr>
        <p:grpSpPr>
          <a:xfrm>
            <a:off x="782274" y="2762585"/>
            <a:ext cx="10096836" cy="2552783"/>
            <a:chOff x="673754" y="2029160"/>
            <a:chExt cx="8887369" cy="2246994"/>
          </a:xfrm>
        </p:grpSpPr>
        <p:sp>
          <p:nvSpPr>
            <p:cNvPr id="7" name="Rectangle 6">
              <a:extLst>
                <a:ext uri="{FF2B5EF4-FFF2-40B4-BE49-F238E27FC236}">
                  <a16:creationId xmlns:a16="http://schemas.microsoft.com/office/drawing/2014/main" id="{86D2E1B9-3A94-4B9D-93A9-4D447B48A97E}"/>
                </a:ext>
              </a:extLst>
            </p:cNvPr>
            <p:cNvSpPr/>
            <p:nvPr/>
          </p:nvSpPr>
          <p:spPr>
            <a:xfrm>
              <a:off x="673754" y="2029160"/>
              <a:ext cx="1516862" cy="15168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8" name="Rectangle 7">
              <a:extLst>
                <a:ext uri="{FF2B5EF4-FFF2-40B4-BE49-F238E27FC236}">
                  <a16:creationId xmlns:a16="http://schemas.microsoft.com/office/drawing/2014/main" id="{929279E8-E84E-41A8-8332-0119D84BE7E6}"/>
                </a:ext>
              </a:extLst>
            </p:cNvPr>
            <p:cNvSpPr/>
            <p:nvPr/>
          </p:nvSpPr>
          <p:spPr>
            <a:xfrm>
              <a:off x="3130590" y="2029160"/>
              <a:ext cx="1516862" cy="1516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708" dirty="0"/>
            </a:p>
          </p:txBody>
        </p:sp>
        <p:sp>
          <p:nvSpPr>
            <p:cNvPr id="9" name="Rectangle 8">
              <a:extLst>
                <a:ext uri="{FF2B5EF4-FFF2-40B4-BE49-F238E27FC236}">
                  <a16:creationId xmlns:a16="http://schemas.microsoft.com/office/drawing/2014/main" id="{978A66C1-066B-48CF-B6F9-07F467DD9563}"/>
                </a:ext>
              </a:extLst>
            </p:cNvPr>
            <p:cNvSpPr/>
            <p:nvPr/>
          </p:nvSpPr>
          <p:spPr>
            <a:xfrm>
              <a:off x="5587426" y="2029160"/>
              <a:ext cx="1516862" cy="15168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708" dirty="0"/>
            </a:p>
          </p:txBody>
        </p:sp>
        <p:sp>
          <p:nvSpPr>
            <p:cNvPr id="10" name="Oval 9">
              <a:extLst>
                <a:ext uri="{FF2B5EF4-FFF2-40B4-BE49-F238E27FC236}">
                  <a16:creationId xmlns:a16="http://schemas.microsoft.com/office/drawing/2014/main" id="{D089F90B-49E6-4A09-BED6-40B6928B1634}"/>
                </a:ext>
              </a:extLst>
            </p:cNvPr>
            <p:cNvSpPr/>
            <p:nvPr/>
          </p:nvSpPr>
          <p:spPr>
            <a:xfrm>
              <a:off x="8044261" y="2029160"/>
              <a:ext cx="1516862" cy="1516862"/>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708" dirty="0"/>
            </a:p>
          </p:txBody>
        </p:sp>
        <p:sp>
          <p:nvSpPr>
            <p:cNvPr id="11" name="TextBox 10">
              <a:extLst>
                <a:ext uri="{FF2B5EF4-FFF2-40B4-BE49-F238E27FC236}">
                  <a16:creationId xmlns:a16="http://schemas.microsoft.com/office/drawing/2014/main" id="{BF5B0173-9B60-4249-A8A8-AD21F05A3CD2}"/>
                </a:ext>
              </a:extLst>
            </p:cNvPr>
            <p:cNvSpPr txBox="1"/>
            <p:nvPr/>
          </p:nvSpPr>
          <p:spPr>
            <a:xfrm>
              <a:off x="723731" y="2622790"/>
              <a:ext cx="1416911" cy="329606"/>
            </a:xfrm>
            <a:prstGeom prst="rect">
              <a:avLst/>
            </a:prstGeom>
            <a:noFill/>
          </p:spPr>
          <p:txBody>
            <a:bodyPr wrap="none" rtlCol="0" anchor="ctr" anchorCtr="0">
              <a:spAutoFit/>
            </a:bodyPr>
            <a:lstStyle/>
            <a:p>
              <a:pPr algn="ctr">
                <a:lnSpc>
                  <a:spcPts val="2215"/>
                </a:lnSpc>
              </a:pPr>
              <a:r>
                <a:rPr lang="en-US" sz="2000" b="1" dirty="0">
                  <a:solidFill>
                    <a:schemeClr val="bg1"/>
                  </a:solidFill>
                  <a:ea typeface="League Spartan" charset="0"/>
                  <a:cs typeface="Poppins" pitchFamily="2" charset="77"/>
                </a:rPr>
                <a:t>Competence</a:t>
              </a:r>
            </a:p>
          </p:txBody>
        </p:sp>
        <p:sp>
          <p:nvSpPr>
            <p:cNvPr id="12" name="TextBox 11">
              <a:extLst>
                <a:ext uri="{FF2B5EF4-FFF2-40B4-BE49-F238E27FC236}">
                  <a16:creationId xmlns:a16="http://schemas.microsoft.com/office/drawing/2014/main" id="{3B7612B1-26AF-4B95-A9C1-08E3A2D372B6}"/>
                </a:ext>
              </a:extLst>
            </p:cNvPr>
            <p:cNvSpPr txBox="1"/>
            <p:nvPr/>
          </p:nvSpPr>
          <p:spPr>
            <a:xfrm>
              <a:off x="3161517" y="2622790"/>
              <a:ext cx="1455007" cy="329606"/>
            </a:xfrm>
            <a:prstGeom prst="rect">
              <a:avLst/>
            </a:prstGeom>
            <a:noFill/>
          </p:spPr>
          <p:txBody>
            <a:bodyPr wrap="none" rtlCol="0" anchor="ctr" anchorCtr="0">
              <a:spAutoFit/>
            </a:bodyPr>
            <a:lstStyle/>
            <a:p>
              <a:pPr algn="ctr">
                <a:lnSpc>
                  <a:spcPts val="2215"/>
                </a:lnSpc>
              </a:pPr>
              <a:r>
                <a:rPr lang="en-US" sz="2000" b="1" dirty="0">
                  <a:solidFill>
                    <a:schemeClr val="bg1"/>
                  </a:solidFill>
                  <a:ea typeface="League Spartan" charset="0"/>
                  <a:cs typeface="Poppins" pitchFamily="2" charset="77"/>
                </a:rPr>
                <a:t>Commitment</a:t>
              </a:r>
            </a:p>
          </p:txBody>
        </p:sp>
        <p:sp>
          <p:nvSpPr>
            <p:cNvPr id="13" name="TextBox 12">
              <a:extLst>
                <a:ext uri="{FF2B5EF4-FFF2-40B4-BE49-F238E27FC236}">
                  <a16:creationId xmlns:a16="http://schemas.microsoft.com/office/drawing/2014/main" id="{245EDDBF-CBAE-458E-80AC-C0511BB87377}"/>
                </a:ext>
              </a:extLst>
            </p:cNvPr>
            <p:cNvSpPr txBox="1"/>
            <p:nvPr/>
          </p:nvSpPr>
          <p:spPr>
            <a:xfrm>
              <a:off x="5701603" y="2622790"/>
              <a:ext cx="1288511" cy="329606"/>
            </a:xfrm>
            <a:prstGeom prst="rect">
              <a:avLst/>
            </a:prstGeom>
            <a:noFill/>
          </p:spPr>
          <p:txBody>
            <a:bodyPr wrap="none" rtlCol="0" anchor="ctr" anchorCtr="0">
              <a:spAutoFit/>
            </a:bodyPr>
            <a:lstStyle/>
            <a:p>
              <a:pPr algn="ctr">
                <a:lnSpc>
                  <a:spcPts val="2215"/>
                </a:lnSpc>
              </a:pPr>
              <a:r>
                <a:rPr lang="en-US" sz="2000" b="1" dirty="0">
                  <a:solidFill>
                    <a:schemeClr val="bg1"/>
                  </a:solidFill>
                  <a:ea typeface="League Spartan" charset="0"/>
                  <a:cs typeface="Poppins" pitchFamily="2" charset="77"/>
                </a:rPr>
                <a:t>Connection</a:t>
              </a:r>
            </a:p>
          </p:txBody>
        </p:sp>
        <p:sp>
          <p:nvSpPr>
            <p:cNvPr id="14" name="TextBox 13">
              <a:extLst>
                <a:ext uri="{FF2B5EF4-FFF2-40B4-BE49-F238E27FC236}">
                  <a16:creationId xmlns:a16="http://schemas.microsoft.com/office/drawing/2014/main" id="{3101B1AC-F27A-453F-8E24-C7BA04072643}"/>
                </a:ext>
              </a:extLst>
            </p:cNvPr>
            <p:cNvSpPr txBox="1"/>
            <p:nvPr/>
          </p:nvSpPr>
          <p:spPr>
            <a:xfrm>
              <a:off x="8121047" y="2622790"/>
              <a:ext cx="1363294" cy="329606"/>
            </a:xfrm>
            <a:prstGeom prst="rect">
              <a:avLst/>
            </a:prstGeom>
            <a:noFill/>
          </p:spPr>
          <p:txBody>
            <a:bodyPr wrap="none" rtlCol="0" anchor="ctr" anchorCtr="0">
              <a:spAutoFit/>
            </a:bodyPr>
            <a:lstStyle/>
            <a:p>
              <a:pPr algn="ctr">
                <a:lnSpc>
                  <a:spcPts val="2215"/>
                </a:lnSpc>
              </a:pPr>
              <a:r>
                <a:rPr lang="en-US" sz="2000" b="1" dirty="0">
                  <a:solidFill>
                    <a:schemeClr val="bg1"/>
                  </a:solidFill>
                  <a:ea typeface="League Spartan" charset="0"/>
                  <a:cs typeface="Poppins" pitchFamily="2" charset="77"/>
                </a:rPr>
                <a:t>Productivity</a:t>
              </a:r>
            </a:p>
          </p:txBody>
        </p:sp>
        <p:sp>
          <p:nvSpPr>
            <p:cNvPr id="15" name="TextBox 14">
              <a:extLst>
                <a:ext uri="{FF2B5EF4-FFF2-40B4-BE49-F238E27FC236}">
                  <a16:creationId xmlns:a16="http://schemas.microsoft.com/office/drawing/2014/main" id="{BD129FFA-CA02-4089-B1D2-5E48AA90468F}"/>
                </a:ext>
              </a:extLst>
            </p:cNvPr>
            <p:cNvSpPr txBox="1"/>
            <p:nvPr/>
          </p:nvSpPr>
          <p:spPr>
            <a:xfrm>
              <a:off x="2501725" y="2566940"/>
              <a:ext cx="317753" cy="441300"/>
            </a:xfrm>
            <a:prstGeom prst="rect">
              <a:avLst/>
            </a:prstGeom>
            <a:noFill/>
          </p:spPr>
          <p:txBody>
            <a:bodyPr wrap="none" rtlCol="0" anchor="ctr">
              <a:spAutoFit/>
            </a:bodyPr>
            <a:lstStyle/>
            <a:p>
              <a:pPr algn="ctr"/>
              <a:r>
                <a:rPr lang="en-US" sz="2658" b="1" dirty="0">
                  <a:solidFill>
                    <a:schemeClr val="tx2"/>
                  </a:solidFill>
                  <a:ea typeface="Open Sans" panose="020B0606030504020204" pitchFamily="34" charset="0"/>
                  <a:cs typeface="Open Sans" panose="020B0606030504020204" pitchFamily="34" charset="0"/>
                </a:rPr>
                <a:t>x</a:t>
              </a:r>
            </a:p>
          </p:txBody>
        </p:sp>
        <p:sp>
          <p:nvSpPr>
            <p:cNvPr id="16" name="TextBox 15">
              <a:extLst>
                <a:ext uri="{FF2B5EF4-FFF2-40B4-BE49-F238E27FC236}">
                  <a16:creationId xmlns:a16="http://schemas.microsoft.com/office/drawing/2014/main" id="{205DCE55-96A9-4F92-A2DA-7C06C8FD0D6D}"/>
                </a:ext>
              </a:extLst>
            </p:cNvPr>
            <p:cNvSpPr txBox="1"/>
            <p:nvPr/>
          </p:nvSpPr>
          <p:spPr>
            <a:xfrm>
              <a:off x="4958562" y="2566940"/>
              <a:ext cx="317753" cy="441300"/>
            </a:xfrm>
            <a:prstGeom prst="rect">
              <a:avLst/>
            </a:prstGeom>
            <a:noFill/>
          </p:spPr>
          <p:txBody>
            <a:bodyPr wrap="none" rtlCol="0" anchor="ctr">
              <a:spAutoFit/>
            </a:bodyPr>
            <a:lstStyle/>
            <a:p>
              <a:pPr algn="ctr"/>
              <a:r>
                <a:rPr lang="en-US" sz="2658" b="1" dirty="0">
                  <a:solidFill>
                    <a:schemeClr val="tx2"/>
                  </a:solidFill>
                  <a:ea typeface="Open Sans" panose="020B0606030504020204" pitchFamily="34" charset="0"/>
                  <a:cs typeface="Open Sans" panose="020B0606030504020204" pitchFamily="34" charset="0"/>
                </a:rPr>
                <a:t>x</a:t>
              </a:r>
            </a:p>
          </p:txBody>
        </p:sp>
        <p:sp>
          <p:nvSpPr>
            <p:cNvPr id="17" name="TextBox 16">
              <a:extLst>
                <a:ext uri="{FF2B5EF4-FFF2-40B4-BE49-F238E27FC236}">
                  <a16:creationId xmlns:a16="http://schemas.microsoft.com/office/drawing/2014/main" id="{FE490EAB-9C9B-463A-B57A-BA2832CB9772}"/>
                </a:ext>
              </a:extLst>
            </p:cNvPr>
            <p:cNvSpPr txBox="1"/>
            <p:nvPr/>
          </p:nvSpPr>
          <p:spPr>
            <a:xfrm>
              <a:off x="7423863" y="2566940"/>
              <a:ext cx="300822" cy="441300"/>
            </a:xfrm>
            <a:prstGeom prst="rect">
              <a:avLst/>
            </a:prstGeom>
            <a:noFill/>
          </p:spPr>
          <p:txBody>
            <a:bodyPr wrap="none" rtlCol="0" anchor="ctr">
              <a:spAutoFit/>
            </a:bodyPr>
            <a:lstStyle/>
            <a:p>
              <a:pPr algn="ctr"/>
              <a:r>
                <a:rPr lang="en-US" sz="2658" b="1" dirty="0">
                  <a:solidFill>
                    <a:schemeClr val="tx2"/>
                  </a:solidFill>
                  <a:ea typeface="Open Sans" panose="020B0606030504020204" pitchFamily="34" charset="0"/>
                  <a:cs typeface="Open Sans" panose="020B0606030504020204" pitchFamily="34" charset="0"/>
                </a:rPr>
                <a:t>=</a:t>
              </a:r>
            </a:p>
          </p:txBody>
        </p:sp>
        <p:sp>
          <p:nvSpPr>
            <p:cNvPr id="18" name="Subtitle 2">
              <a:extLst>
                <a:ext uri="{FF2B5EF4-FFF2-40B4-BE49-F238E27FC236}">
                  <a16:creationId xmlns:a16="http://schemas.microsoft.com/office/drawing/2014/main" id="{0A7E68DB-9649-438B-B380-FCDA83D63B41}"/>
                </a:ext>
              </a:extLst>
            </p:cNvPr>
            <p:cNvSpPr txBox="1">
              <a:spLocks/>
            </p:cNvSpPr>
            <p:nvPr/>
          </p:nvSpPr>
          <p:spPr>
            <a:xfrm>
              <a:off x="673754" y="3772604"/>
              <a:ext cx="1516862" cy="255216"/>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215"/>
                </a:lnSpc>
                <a:spcBef>
                  <a:spcPts val="0"/>
                </a:spcBef>
                <a:spcAft>
                  <a:spcPts val="532"/>
                </a:spcAft>
              </a:pPr>
              <a:r>
                <a:rPr lang="en-US" sz="1418" b="1" dirty="0">
                  <a:solidFill>
                    <a:schemeClr val="tx1"/>
                  </a:solidFill>
                  <a:latin typeface="+mn-lt"/>
                  <a:cs typeface="Poppins" pitchFamily="2" charset="77"/>
                </a:rPr>
                <a:t>Ability to do the work</a:t>
              </a:r>
            </a:p>
          </p:txBody>
        </p:sp>
        <p:sp>
          <p:nvSpPr>
            <p:cNvPr id="19" name="Subtitle 2">
              <a:extLst>
                <a:ext uri="{FF2B5EF4-FFF2-40B4-BE49-F238E27FC236}">
                  <a16:creationId xmlns:a16="http://schemas.microsoft.com/office/drawing/2014/main" id="{706C8094-CF22-4249-82B7-5FCC35575543}"/>
                </a:ext>
              </a:extLst>
            </p:cNvPr>
            <p:cNvSpPr txBox="1">
              <a:spLocks/>
            </p:cNvSpPr>
            <p:nvPr/>
          </p:nvSpPr>
          <p:spPr>
            <a:xfrm>
              <a:off x="3130590" y="3772604"/>
              <a:ext cx="1516862" cy="503550"/>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215"/>
                </a:lnSpc>
                <a:spcBef>
                  <a:spcPts val="0"/>
                </a:spcBef>
                <a:spcAft>
                  <a:spcPts val="532"/>
                </a:spcAft>
              </a:pPr>
              <a:r>
                <a:rPr lang="en-US" sz="1418" b="1" dirty="0">
                  <a:solidFill>
                    <a:schemeClr val="tx1"/>
                  </a:solidFill>
                  <a:latin typeface="+mn-lt"/>
                  <a:cs typeface="Poppins" pitchFamily="2" charset="77"/>
                </a:rPr>
                <a:t>Willingness  to do the work</a:t>
              </a:r>
            </a:p>
          </p:txBody>
        </p:sp>
        <p:sp>
          <p:nvSpPr>
            <p:cNvPr id="20" name="Subtitle 2">
              <a:extLst>
                <a:ext uri="{FF2B5EF4-FFF2-40B4-BE49-F238E27FC236}">
                  <a16:creationId xmlns:a16="http://schemas.microsoft.com/office/drawing/2014/main" id="{D1BFF304-7963-4690-9CDB-BC7FDB4EBD0B}"/>
                </a:ext>
              </a:extLst>
            </p:cNvPr>
            <p:cNvSpPr txBox="1">
              <a:spLocks/>
            </p:cNvSpPr>
            <p:nvPr/>
          </p:nvSpPr>
          <p:spPr>
            <a:xfrm>
              <a:off x="5587426" y="3772604"/>
              <a:ext cx="1516862" cy="503550"/>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215"/>
                </a:lnSpc>
                <a:spcBef>
                  <a:spcPts val="0"/>
                </a:spcBef>
                <a:spcAft>
                  <a:spcPts val="532"/>
                </a:spcAft>
              </a:pPr>
              <a:r>
                <a:rPr lang="en-US" sz="1418" b="1" dirty="0">
                  <a:solidFill>
                    <a:schemeClr val="tx1"/>
                  </a:solidFill>
                  <a:latin typeface="+mn-lt"/>
                  <a:cs typeface="Poppins" pitchFamily="2" charset="77"/>
                </a:rPr>
                <a:t>Finding meaning in doing the work</a:t>
              </a:r>
            </a:p>
          </p:txBody>
        </p:sp>
      </p:grpSp>
      <p:pic>
        <p:nvPicPr>
          <p:cNvPr id="27" name="Graphic 26">
            <a:extLst>
              <a:ext uri="{FF2B5EF4-FFF2-40B4-BE49-F238E27FC236}">
                <a16:creationId xmlns:a16="http://schemas.microsoft.com/office/drawing/2014/main" id="{F7303E48-7E00-4685-8AD0-5E7239C12B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1378" y="3354046"/>
            <a:ext cx="3070236" cy="3070236"/>
          </a:xfrm>
          <a:prstGeom prst="rect">
            <a:avLst/>
          </a:prstGeom>
        </p:spPr>
      </p:pic>
    </p:spTree>
    <p:extLst>
      <p:ext uri="{BB962C8B-B14F-4D97-AF65-F5344CB8AC3E}">
        <p14:creationId xmlns:p14="http://schemas.microsoft.com/office/powerpoint/2010/main" val="203172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2D1477-C6AF-4F05-9B58-4C68AA0F3DA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B5E886D-F051-491E-9564-229467F2EED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A901D7E-63AF-4374-B236-E138FF7469C3}"/>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F46AD919-8CA3-462A-AAB1-145CFD2E1F0A}"/>
              </a:ext>
            </a:extLst>
          </p:cNvPr>
          <p:cNvSpPr>
            <a:spLocks noGrp="1"/>
          </p:cNvSpPr>
          <p:nvPr>
            <p:ph type="title"/>
          </p:nvPr>
        </p:nvSpPr>
        <p:spPr/>
        <p:txBody>
          <a:bodyPr/>
          <a:lstStyle/>
          <a:p>
            <a:r>
              <a:rPr lang="en-ZA" dirty="0"/>
              <a:t>The 4 Contribution Stages</a:t>
            </a:r>
          </a:p>
        </p:txBody>
      </p:sp>
      <p:sp>
        <p:nvSpPr>
          <p:cNvPr id="6" name="Text Placeholder 5">
            <a:extLst>
              <a:ext uri="{FF2B5EF4-FFF2-40B4-BE49-F238E27FC236}">
                <a16:creationId xmlns:a16="http://schemas.microsoft.com/office/drawing/2014/main" id="{1BAB2209-D87B-4BDD-B99B-BA77A7ED043B}"/>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B7530085-E5C0-474A-8269-3D9645169056}"/>
              </a:ext>
            </a:extLst>
          </p:cNvPr>
          <p:cNvSpPr/>
          <p:nvPr/>
        </p:nvSpPr>
        <p:spPr>
          <a:xfrm>
            <a:off x="1092854" y="3198477"/>
            <a:ext cx="1988309" cy="2775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 name="Rectangle 7">
            <a:extLst>
              <a:ext uri="{FF2B5EF4-FFF2-40B4-BE49-F238E27FC236}">
                <a16:creationId xmlns:a16="http://schemas.microsoft.com/office/drawing/2014/main" id="{5DED3A95-A342-4404-831C-EB58569C90B9}"/>
              </a:ext>
            </a:extLst>
          </p:cNvPr>
          <p:cNvSpPr/>
          <p:nvPr/>
        </p:nvSpPr>
        <p:spPr>
          <a:xfrm>
            <a:off x="8556799" y="3198477"/>
            <a:ext cx="1988309" cy="2775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9" name="Rectangle 8">
            <a:extLst>
              <a:ext uri="{FF2B5EF4-FFF2-40B4-BE49-F238E27FC236}">
                <a16:creationId xmlns:a16="http://schemas.microsoft.com/office/drawing/2014/main" id="{39645D18-9B6E-4EB6-B0D8-07D01D7FD435}"/>
              </a:ext>
            </a:extLst>
          </p:cNvPr>
          <p:cNvSpPr/>
          <p:nvPr/>
        </p:nvSpPr>
        <p:spPr>
          <a:xfrm>
            <a:off x="6068817" y="3198477"/>
            <a:ext cx="1988309" cy="2775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0" name="Rectangle 9">
            <a:extLst>
              <a:ext uri="{FF2B5EF4-FFF2-40B4-BE49-F238E27FC236}">
                <a16:creationId xmlns:a16="http://schemas.microsoft.com/office/drawing/2014/main" id="{1A01FFC1-3B5B-43C8-9629-638B7C80222F}"/>
              </a:ext>
            </a:extLst>
          </p:cNvPr>
          <p:cNvSpPr/>
          <p:nvPr/>
        </p:nvSpPr>
        <p:spPr>
          <a:xfrm>
            <a:off x="3580836" y="3198477"/>
            <a:ext cx="1988309" cy="2775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1" name="Rectangle 10">
            <a:extLst>
              <a:ext uri="{FF2B5EF4-FFF2-40B4-BE49-F238E27FC236}">
                <a16:creationId xmlns:a16="http://schemas.microsoft.com/office/drawing/2014/main" id="{B5F1C528-E8B6-42D4-BF1E-B625CCDCFF5A}"/>
              </a:ext>
            </a:extLst>
          </p:cNvPr>
          <p:cNvSpPr/>
          <p:nvPr/>
        </p:nvSpPr>
        <p:spPr>
          <a:xfrm>
            <a:off x="1092854" y="2619767"/>
            <a:ext cx="1988309" cy="578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800" dirty="0"/>
          </a:p>
        </p:txBody>
      </p:sp>
      <p:sp>
        <p:nvSpPr>
          <p:cNvPr id="12" name="Rectangle 11">
            <a:extLst>
              <a:ext uri="{FF2B5EF4-FFF2-40B4-BE49-F238E27FC236}">
                <a16:creationId xmlns:a16="http://schemas.microsoft.com/office/drawing/2014/main" id="{98515958-1152-4EDD-8E73-13AAFAEE9069}"/>
              </a:ext>
            </a:extLst>
          </p:cNvPr>
          <p:cNvSpPr/>
          <p:nvPr/>
        </p:nvSpPr>
        <p:spPr>
          <a:xfrm>
            <a:off x="8556799" y="2619767"/>
            <a:ext cx="1988309" cy="5787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800" dirty="0"/>
          </a:p>
        </p:txBody>
      </p:sp>
      <p:sp>
        <p:nvSpPr>
          <p:cNvPr id="13" name="Rectangle 12">
            <a:extLst>
              <a:ext uri="{FF2B5EF4-FFF2-40B4-BE49-F238E27FC236}">
                <a16:creationId xmlns:a16="http://schemas.microsoft.com/office/drawing/2014/main" id="{120001DA-BCD6-4AC1-BF74-FF115F43FCF0}"/>
              </a:ext>
            </a:extLst>
          </p:cNvPr>
          <p:cNvSpPr/>
          <p:nvPr/>
        </p:nvSpPr>
        <p:spPr>
          <a:xfrm>
            <a:off x="6068817" y="2619767"/>
            <a:ext cx="1988309" cy="578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800" dirty="0"/>
          </a:p>
        </p:txBody>
      </p:sp>
      <p:sp>
        <p:nvSpPr>
          <p:cNvPr id="14" name="Rectangle 13">
            <a:extLst>
              <a:ext uri="{FF2B5EF4-FFF2-40B4-BE49-F238E27FC236}">
                <a16:creationId xmlns:a16="http://schemas.microsoft.com/office/drawing/2014/main" id="{144872C0-5A8D-46BE-AC5D-CACEDDD0C12A}"/>
              </a:ext>
            </a:extLst>
          </p:cNvPr>
          <p:cNvSpPr/>
          <p:nvPr/>
        </p:nvSpPr>
        <p:spPr>
          <a:xfrm>
            <a:off x="3580836" y="2619767"/>
            <a:ext cx="1988309" cy="578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800" dirty="0"/>
          </a:p>
        </p:txBody>
      </p:sp>
      <p:sp>
        <p:nvSpPr>
          <p:cNvPr id="15" name="Right Arrow 11">
            <a:extLst>
              <a:ext uri="{FF2B5EF4-FFF2-40B4-BE49-F238E27FC236}">
                <a16:creationId xmlns:a16="http://schemas.microsoft.com/office/drawing/2014/main" id="{EAF16234-5DE0-4098-B321-091749CC86CD}"/>
              </a:ext>
            </a:extLst>
          </p:cNvPr>
          <p:cNvSpPr/>
          <p:nvPr/>
        </p:nvSpPr>
        <p:spPr>
          <a:xfrm>
            <a:off x="3144674" y="4209410"/>
            <a:ext cx="372652" cy="582326"/>
          </a:xfrm>
          <a:prstGeom prst="rightArrow">
            <a:avLst>
              <a:gd name="adj1" fmla="val 50000"/>
              <a:gd name="adj2" fmla="val 6791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6" name="Right Arrow 12">
            <a:extLst>
              <a:ext uri="{FF2B5EF4-FFF2-40B4-BE49-F238E27FC236}">
                <a16:creationId xmlns:a16="http://schemas.microsoft.com/office/drawing/2014/main" id="{14B8D36F-21E1-4A88-9250-21AFCA83EF26}"/>
              </a:ext>
            </a:extLst>
          </p:cNvPr>
          <p:cNvSpPr/>
          <p:nvPr/>
        </p:nvSpPr>
        <p:spPr>
          <a:xfrm>
            <a:off x="5632655" y="4209410"/>
            <a:ext cx="372652" cy="582326"/>
          </a:xfrm>
          <a:prstGeom prst="rightArrow">
            <a:avLst>
              <a:gd name="adj1" fmla="val 50000"/>
              <a:gd name="adj2" fmla="val 6791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7" name="Right Arrow 13">
            <a:extLst>
              <a:ext uri="{FF2B5EF4-FFF2-40B4-BE49-F238E27FC236}">
                <a16:creationId xmlns:a16="http://schemas.microsoft.com/office/drawing/2014/main" id="{90498A2A-50B1-4C2C-8B7C-259BA6DA722A}"/>
              </a:ext>
            </a:extLst>
          </p:cNvPr>
          <p:cNvSpPr/>
          <p:nvPr/>
        </p:nvSpPr>
        <p:spPr>
          <a:xfrm>
            <a:off x="8120636" y="4209410"/>
            <a:ext cx="372652" cy="582326"/>
          </a:xfrm>
          <a:prstGeom prst="rightArrow">
            <a:avLst>
              <a:gd name="adj1" fmla="val 50000"/>
              <a:gd name="adj2" fmla="val 6791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8" name="TextBox 17">
            <a:extLst>
              <a:ext uri="{FF2B5EF4-FFF2-40B4-BE49-F238E27FC236}">
                <a16:creationId xmlns:a16="http://schemas.microsoft.com/office/drawing/2014/main" id="{DC3AA8C0-54EC-43B4-B812-3679DF11B226}"/>
              </a:ext>
            </a:extLst>
          </p:cNvPr>
          <p:cNvSpPr txBox="1"/>
          <p:nvPr/>
        </p:nvSpPr>
        <p:spPr>
          <a:xfrm>
            <a:off x="1546637" y="2104271"/>
            <a:ext cx="1080745" cy="400110"/>
          </a:xfrm>
          <a:prstGeom prst="rect">
            <a:avLst/>
          </a:prstGeom>
          <a:noFill/>
        </p:spPr>
        <p:txBody>
          <a:bodyPr wrap="none" rtlCol="0" anchor="b" anchorCtr="0">
            <a:spAutoFit/>
          </a:bodyPr>
          <a:lstStyle/>
          <a:p>
            <a:pPr algn="ctr"/>
            <a:r>
              <a:rPr lang="en-US" sz="2000" b="1" dirty="0">
                <a:solidFill>
                  <a:schemeClr val="tx2"/>
                </a:solidFill>
                <a:ea typeface="League Spartan" charset="0"/>
                <a:cs typeface="Poppins" pitchFamily="2" charset="77"/>
              </a:rPr>
              <a:t>STAGE 1</a:t>
            </a:r>
          </a:p>
        </p:txBody>
      </p:sp>
      <p:sp>
        <p:nvSpPr>
          <p:cNvPr id="19" name="TextBox 18">
            <a:extLst>
              <a:ext uri="{FF2B5EF4-FFF2-40B4-BE49-F238E27FC236}">
                <a16:creationId xmlns:a16="http://schemas.microsoft.com/office/drawing/2014/main" id="{B8696448-B606-40D6-94F0-10A4297C4AD0}"/>
              </a:ext>
            </a:extLst>
          </p:cNvPr>
          <p:cNvSpPr txBox="1"/>
          <p:nvPr/>
        </p:nvSpPr>
        <p:spPr>
          <a:xfrm>
            <a:off x="4010573" y="2104271"/>
            <a:ext cx="1128835" cy="400110"/>
          </a:xfrm>
          <a:prstGeom prst="rect">
            <a:avLst/>
          </a:prstGeom>
          <a:noFill/>
        </p:spPr>
        <p:txBody>
          <a:bodyPr wrap="none" rtlCol="0" anchor="b" anchorCtr="0">
            <a:spAutoFit/>
          </a:bodyPr>
          <a:lstStyle/>
          <a:p>
            <a:pPr algn="ctr"/>
            <a:r>
              <a:rPr lang="en-US" sz="2000" b="1" dirty="0">
                <a:solidFill>
                  <a:schemeClr val="tx2"/>
                </a:solidFill>
                <a:ea typeface="League Spartan" charset="0"/>
                <a:cs typeface="Poppins" pitchFamily="2" charset="77"/>
              </a:rPr>
              <a:t>STAGE 2</a:t>
            </a:r>
          </a:p>
        </p:txBody>
      </p:sp>
      <p:sp>
        <p:nvSpPr>
          <p:cNvPr id="20" name="TextBox 19">
            <a:extLst>
              <a:ext uri="{FF2B5EF4-FFF2-40B4-BE49-F238E27FC236}">
                <a16:creationId xmlns:a16="http://schemas.microsoft.com/office/drawing/2014/main" id="{FF813ECB-1E7F-40E2-9E12-F592E4D904D2}"/>
              </a:ext>
            </a:extLst>
          </p:cNvPr>
          <p:cNvSpPr txBox="1"/>
          <p:nvPr/>
        </p:nvSpPr>
        <p:spPr>
          <a:xfrm>
            <a:off x="6496953" y="2104271"/>
            <a:ext cx="1132040" cy="400110"/>
          </a:xfrm>
          <a:prstGeom prst="rect">
            <a:avLst/>
          </a:prstGeom>
          <a:noFill/>
        </p:spPr>
        <p:txBody>
          <a:bodyPr wrap="none" rtlCol="0" anchor="b" anchorCtr="0">
            <a:spAutoFit/>
          </a:bodyPr>
          <a:lstStyle/>
          <a:p>
            <a:pPr algn="ctr"/>
            <a:r>
              <a:rPr lang="en-US" sz="2000" b="1" dirty="0">
                <a:solidFill>
                  <a:schemeClr val="tx2"/>
                </a:solidFill>
                <a:ea typeface="League Spartan" charset="0"/>
                <a:cs typeface="Poppins" pitchFamily="2" charset="77"/>
              </a:rPr>
              <a:t>STAGE 3</a:t>
            </a:r>
          </a:p>
        </p:txBody>
      </p:sp>
      <p:sp>
        <p:nvSpPr>
          <p:cNvPr id="21" name="TextBox 20">
            <a:extLst>
              <a:ext uri="{FF2B5EF4-FFF2-40B4-BE49-F238E27FC236}">
                <a16:creationId xmlns:a16="http://schemas.microsoft.com/office/drawing/2014/main" id="{0890ABA3-23E5-447A-A6BD-86BB7DE80EDF}"/>
              </a:ext>
            </a:extLst>
          </p:cNvPr>
          <p:cNvSpPr txBox="1"/>
          <p:nvPr/>
        </p:nvSpPr>
        <p:spPr>
          <a:xfrm>
            <a:off x="8980124" y="2104271"/>
            <a:ext cx="1141659" cy="400110"/>
          </a:xfrm>
          <a:prstGeom prst="rect">
            <a:avLst/>
          </a:prstGeom>
          <a:noFill/>
        </p:spPr>
        <p:txBody>
          <a:bodyPr wrap="none" rtlCol="0" anchor="b" anchorCtr="0">
            <a:spAutoFit/>
          </a:bodyPr>
          <a:lstStyle/>
          <a:p>
            <a:pPr algn="ctr"/>
            <a:r>
              <a:rPr lang="en-US" sz="2000" b="1" dirty="0">
                <a:solidFill>
                  <a:schemeClr val="tx2"/>
                </a:solidFill>
                <a:ea typeface="League Spartan" charset="0"/>
                <a:cs typeface="Poppins" pitchFamily="2" charset="77"/>
              </a:rPr>
              <a:t>STAGE 4</a:t>
            </a:r>
          </a:p>
        </p:txBody>
      </p:sp>
      <p:sp>
        <p:nvSpPr>
          <p:cNvPr id="22" name="TextBox 21">
            <a:extLst>
              <a:ext uri="{FF2B5EF4-FFF2-40B4-BE49-F238E27FC236}">
                <a16:creationId xmlns:a16="http://schemas.microsoft.com/office/drawing/2014/main" id="{DFC6B61B-271C-492B-A482-E1264273510A}"/>
              </a:ext>
            </a:extLst>
          </p:cNvPr>
          <p:cNvSpPr txBox="1"/>
          <p:nvPr/>
        </p:nvSpPr>
        <p:spPr>
          <a:xfrm>
            <a:off x="1421603" y="2736030"/>
            <a:ext cx="1330814" cy="346185"/>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Dependently</a:t>
            </a:r>
          </a:p>
        </p:txBody>
      </p:sp>
      <p:sp>
        <p:nvSpPr>
          <p:cNvPr id="23" name="TextBox 22">
            <a:extLst>
              <a:ext uri="{FF2B5EF4-FFF2-40B4-BE49-F238E27FC236}">
                <a16:creationId xmlns:a16="http://schemas.microsoft.com/office/drawing/2014/main" id="{3024F414-7733-4533-B971-F5541F51B21E}"/>
              </a:ext>
            </a:extLst>
          </p:cNvPr>
          <p:cNvSpPr txBox="1"/>
          <p:nvPr/>
        </p:nvSpPr>
        <p:spPr>
          <a:xfrm>
            <a:off x="3834782" y="2736030"/>
            <a:ext cx="1478290" cy="346185"/>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Independently</a:t>
            </a:r>
          </a:p>
        </p:txBody>
      </p:sp>
      <p:sp>
        <p:nvSpPr>
          <p:cNvPr id="24" name="TextBox 23">
            <a:extLst>
              <a:ext uri="{FF2B5EF4-FFF2-40B4-BE49-F238E27FC236}">
                <a16:creationId xmlns:a16="http://schemas.microsoft.com/office/drawing/2014/main" id="{067BB885-5482-4E39-AD0E-4C321FC905D5}"/>
              </a:ext>
            </a:extLst>
          </p:cNvPr>
          <p:cNvSpPr txBox="1"/>
          <p:nvPr/>
        </p:nvSpPr>
        <p:spPr>
          <a:xfrm>
            <a:off x="6265318" y="2736030"/>
            <a:ext cx="1595309" cy="346185"/>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Through Others</a:t>
            </a:r>
          </a:p>
        </p:txBody>
      </p:sp>
      <p:sp>
        <p:nvSpPr>
          <p:cNvPr id="25" name="TextBox 24">
            <a:extLst>
              <a:ext uri="{FF2B5EF4-FFF2-40B4-BE49-F238E27FC236}">
                <a16:creationId xmlns:a16="http://schemas.microsoft.com/office/drawing/2014/main" id="{7B7203C7-84CD-4BCB-93EA-7A937A18D123}"/>
              </a:ext>
            </a:extLst>
          </p:cNvPr>
          <p:cNvSpPr txBox="1"/>
          <p:nvPr/>
        </p:nvSpPr>
        <p:spPr>
          <a:xfrm>
            <a:off x="8878335" y="2736030"/>
            <a:ext cx="1345241" cy="346185"/>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Strategically</a:t>
            </a:r>
          </a:p>
        </p:txBody>
      </p:sp>
      <p:sp>
        <p:nvSpPr>
          <p:cNvPr id="26" name="Subtitle 2">
            <a:extLst>
              <a:ext uri="{FF2B5EF4-FFF2-40B4-BE49-F238E27FC236}">
                <a16:creationId xmlns:a16="http://schemas.microsoft.com/office/drawing/2014/main" id="{0594643E-F035-4851-B684-9791C8A7CFE0}"/>
              </a:ext>
            </a:extLst>
          </p:cNvPr>
          <p:cNvSpPr txBox="1">
            <a:spLocks/>
          </p:cNvSpPr>
          <p:nvPr/>
        </p:nvSpPr>
        <p:spPr>
          <a:xfrm>
            <a:off x="1147441" y="3315002"/>
            <a:ext cx="1879136" cy="2264591"/>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11397" indent="-111397" algn="l">
              <a:lnSpc>
                <a:spcPct val="100000"/>
              </a:lnSpc>
              <a:spcBef>
                <a:spcPts val="0"/>
              </a:spcBef>
              <a:spcAft>
                <a:spcPts val="266"/>
              </a:spcAft>
              <a:buFont typeface="Arial" panose="020B0604020202020204" pitchFamily="34" charset="0"/>
              <a:buChar char="•"/>
            </a:pPr>
            <a:r>
              <a:rPr lang="en-US" sz="1100" dirty="0">
                <a:solidFill>
                  <a:schemeClr val="tx1"/>
                </a:solidFill>
                <a:latin typeface="+mn-lt"/>
                <a:ea typeface="Lato Light" panose="020F0502020204030203" pitchFamily="34" charset="0"/>
                <a:cs typeface="Mukta ExtraLight" panose="020B0000000000000000" pitchFamily="34" charset="77"/>
              </a:rPr>
              <a:t>Willingly accepts supervision</a:t>
            </a:r>
          </a:p>
          <a:p>
            <a:pPr marL="111397" indent="-111397" algn="l">
              <a:lnSpc>
                <a:spcPct val="100000"/>
              </a:lnSpc>
              <a:spcBef>
                <a:spcPts val="0"/>
              </a:spcBef>
              <a:spcAft>
                <a:spcPts val="266"/>
              </a:spcAft>
              <a:buFont typeface="Arial" panose="020B0604020202020204" pitchFamily="34" charset="0"/>
              <a:buChar char="•"/>
            </a:pPr>
            <a:r>
              <a:rPr lang="en-US" sz="1100" dirty="0">
                <a:solidFill>
                  <a:schemeClr val="tx1"/>
                </a:solidFill>
                <a:latin typeface="+mn-lt"/>
                <a:ea typeface="Lato Light" panose="020F0502020204030203" pitchFamily="34" charset="0"/>
                <a:cs typeface="Mukta ExtraLight" panose="020B0000000000000000" pitchFamily="34" charset="77"/>
              </a:rPr>
              <a:t>Demonstrates competence on a portion of a larger project</a:t>
            </a:r>
          </a:p>
          <a:p>
            <a:pPr marL="111397" indent="-111397" algn="l">
              <a:lnSpc>
                <a:spcPct val="100000"/>
              </a:lnSpc>
              <a:spcBef>
                <a:spcPts val="0"/>
              </a:spcBef>
              <a:spcAft>
                <a:spcPts val="266"/>
              </a:spcAft>
              <a:buFont typeface="Arial" panose="020B0604020202020204" pitchFamily="34" charset="0"/>
              <a:buChar char="•"/>
            </a:pPr>
            <a:r>
              <a:rPr lang="en-US" sz="1100" dirty="0">
                <a:solidFill>
                  <a:schemeClr val="tx1"/>
                </a:solidFill>
                <a:latin typeface="+mn-lt"/>
                <a:ea typeface="Lato Light" panose="020F0502020204030203" pitchFamily="34" charset="0"/>
                <a:cs typeface="Mukta ExtraLight" panose="020B0000000000000000" pitchFamily="34" charset="77"/>
              </a:rPr>
              <a:t>Performs effectively on detailed and routine tasks</a:t>
            </a:r>
          </a:p>
          <a:p>
            <a:pPr marL="111397" indent="-111397" algn="l">
              <a:lnSpc>
                <a:spcPct val="100000"/>
              </a:lnSpc>
              <a:spcBef>
                <a:spcPts val="0"/>
              </a:spcBef>
              <a:spcAft>
                <a:spcPts val="266"/>
              </a:spcAft>
              <a:buFont typeface="Arial" panose="020B0604020202020204" pitchFamily="34" charset="0"/>
              <a:buChar char="•"/>
            </a:pPr>
            <a:r>
              <a:rPr lang="en-US" sz="1100" dirty="0">
                <a:solidFill>
                  <a:schemeClr val="tx1"/>
                </a:solidFill>
                <a:latin typeface="+mn-lt"/>
                <a:ea typeface="Lato Light" panose="020F0502020204030203" pitchFamily="34" charset="0"/>
                <a:cs typeface="Mukta ExtraLight" panose="020B0000000000000000" pitchFamily="34" charset="77"/>
              </a:rPr>
              <a:t>Shows directed creativity and initiative</a:t>
            </a:r>
          </a:p>
          <a:p>
            <a:pPr marL="111397" indent="-111397" algn="l">
              <a:lnSpc>
                <a:spcPct val="100000"/>
              </a:lnSpc>
              <a:spcBef>
                <a:spcPts val="0"/>
              </a:spcBef>
              <a:spcAft>
                <a:spcPts val="266"/>
              </a:spcAft>
              <a:buFont typeface="Arial" panose="020B0604020202020204" pitchFamily="34" charset="0"/>
              <a:buChar char="•"/>
            </a:pPr>
            <a:r>
              <a:rPr lang="en-US" sz="1100" dirty="0">
                <a:solidFill>
                  <a:schemeClr val="tx1"/>
                </a:solidFill>
                <a:latin typeface="+mn-lt"/>
                <a:ea typeface="Lato Light" panose="020F0502020204030203" pitchFamily="34" charset="0"/>
                <a:cs typeface="Mukta ExtraLight" panose="020B0000000000000000" pitchFamily="34" charset="77"/>
              </a:rPr>
              <a:t>Performs well under time and budget pressure</a:t>
            </a:r>
          </a:p>
          <a:p>
            <a:pPr marL="111397" indent="-111397" algn="l">
              <a:lnSpc>
                <a:spcPct val="100000"/>
              </a:lnSpc>
              <a:spcBef>
                <a:spcPts val="0"/>
              </a:spcBef>
              <a:spcAft>
                <a:spcPts val="266"/>
              </a:spcAft>
              <a:buFont typeface="Arial" panose="020B0604020202020204" pitchFamily="34" charset="0"/>
              <a:buChar char="•"/>
            </a:pPr>
            <a:r>
              <a:rPr lang="en-US" sz="1100" dirty="0">
                <a:solidFill>
                  <a:schemeClr val="tx1"/>
                </a:solidFill>
                <a:latin typeface="+mn-lt"/>
                <a:ea typeface="Lato Light" panose="020F0502020204030203" pitchFamily="34" charset="0"/>
                <a:cs typeface="Mukta ExtraLight" panose="020B0000000000000000" pitchFamily="34" charset="77"/>
              </a:rPr>
              <a:t>Learns how “we” do things</a:t>
            </a:r>
          </a:p>
        </p:txBody>
      </p:sp>
      <p:sp>
        <p:nvSpPr>
          <p:cNvPr id="27" name="Subtitle 2">
            <a:extLst>
              <a:ext uri="{FF2B5EF4-FFF2-40B4-BE49-F238E27FC236}">
                <a16:creationId xmlns:a16="http://schemas.microsoft.com/office/drawing/2014/main" id="{EDDA8E6C-ADC1-4412-94C6-1D68D904DCD8}"/>
              </a:ext>
            </a:extLst>
          </p:cNvPr>
          <p:cNvSpPr txBox="1">
            <a:spLocks/>
          </p:cNvSpPr>
          <p:nvPr/>
        </p:nvSpPr>
        <p:spPr>
          <a:xfrm>
            <a:off x="3634359" y="3315002"/>
            <a:ext cx="1879136" cy="1887565"/>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11397" indent="-111397" algn="l">
              <a:lnSpc>
                <a:spcPct val="100000"/>
              </a:lnSpc>
              <a:spcBef>
                <a:spcPts val="0"/>
              </a:spcBef>
              <a:spcAft>
                <a:spcPts val="266"/>
              </a:spcAft>
              <a:buFont typeface="Arial" panose="020B0604020202020204" pitchFamily="34" charset="0"/>
              <a:buChar char="•"/>
            </a:pPr>
            <a:r>
              <a:rPr lang="en-US" sz="1100" dirty="0">
                <a:solidFill>
                  <a:schemeClr val="tx1"/>
                </a:solidFill>
                <a:latin typeface="+mn-lt"/>
                <a:ea typeface="Lato Light" panose="020F0502020204030203" pitchFamily="34" charset="0"/>
                <a:cs typeface="Mukta ExtraLight" panose="020B0000000000000000" pitchFamily="34" charset="77"/>
              </a:rPr>
              <a:t>Assumes significant responsibility</a:t>
            </a:r>
          </a:p>
          <a:p>
            <a:pPr marL="111397" indent="-111397" algn="l">
              <a:lnSpc>
                <a:spcPct val="100000"/>
              </a:lnSpc>
              <a:spcBef>
                <a:spcPts val="0"/>
              </a:spcBef>
              <a:spcAft>
                <a:spcPts val="266"/>
              </a:spcAft>
              <a:buFont typeface="Arial" panose="020B0604020202020204" pitchFamily="34" charset="0"/>
              <a:buChar char="•"/>
            </a:pPr>
            <a:r>
              <a:rPr lang="en-US" sz="1100" dirty="0">
                <a:solidFill>
                  <a:schemeClr val="tx1"/>
                </a:solidFill>
                <a:latin typeface="+mn-lt"/>
                <a:ea typeface="Lato Light" panose="020F0502020204030203" pitchFamily="34" charset="0"/>
                <a:cs typeface="Mukta ExtraLight" panose="020B0000000000000000" pitchFamily="34" charset="77"/>
              </a:rPr>
              <a:t>Relies on less supervision, works independently and produces results</a:t>
            </a:r>
          </a:p>
          <a:p>
            <a:pPr marL="111397" indent="-111397" algn="l">
              <a:lnSpc>
                <a:spcPct val="100000"/>
              </a:lnSpc>
              <a:spcBef>
                <a:spcPts val="0"/>
              </a:spcBef>
              <a:spcAft>
                <a:spcPts val="266"/>
              </a:spcAft>
              <a:buFont typeface="Arial" panose="020B0604020202020204" pitchFamily="34" charset="0"/>
              <a:buChar char="•"/>
            </a:pPr>
            <a:r>
              <a:rPr lang="en-US" sz="1100" dirty="0">
                <a:solidFill>
                  <a:schemeClr val="tx1"/>
                </a:solidFill>
                <a:latin typeface="+mn-lt"/>
                <a:ea typeface="Lato Light" panose="020F0502020204030203" pitchFamily="34" charset="0"/>
                <a:cs typeface="Mukta ExtraLight" panose="020B0000000000000000" pitchFamily="34" charset="77"/>
              </a:rPr>
              <a:t>Builds expertise</a:t>
            </a:r>
          </a:p>
          <a:p>
            <a:pPr marL="111397" indent="-111397" algn="l">
              <a:lnSpc>
                <a:spcPct val="100000"/>
              </a:lnSpc>
              <a:spcBef>
                <a:spcPts val="0"/>
              </a:spcBef>
              <a:spcAft>
                <a:spcPts val="266"/>
              </a:spcAft>
              <a:buFont typeface="Arial" panose="020B0604020202020204" pitchFamily="34" charset="0"/>
              <a:buChar char="•"/>
            </a:pPr>
            <a:r>
              <a:rPr lang="en-US" sz="1100" dirty="0">
                <a:solidFill>
                  <a:schemeClr val="tx1"/>
                </a:solidFill>
                <a:latin typeface="+mn-lt"/>
                <a:ea typeface="Lato Light" panose="020F0502020204030203" pitchFamily="34" charset="0"/>
                <a:cs typeface="Mukta ExtraLight" panose="020B0000000000000000" pitchFamily="34" charset="77"/>
              </a:rPr>
              <a:t>Develops credibility and a reputation</a:t>
            </a:r>
          </a:p>
          <a:p>
            <a:pPr marL="111397" indent="-111397" algn="l">
              <a:lnSpc>
                <a:spcPct val="100000"/>
              </a:lnSpc>
              <a:spcBef>
                <a:spcPts val="0"/>
              </a:spcBef>
              <a:spcAft>
                <a:spcPts val="266"/>
              </a:spcAft>
              <a:buFont typeface="Arial" panose="020B0604020202020204" pitchFamily="34" charset="0"/>
              <a:buChar char="•"/>
            </a:pPr>
            <a:r>
              <a:rPr lang="en-US" sz="1100" dirty="0">
                <a:solidFill>
                  <a:schemeClr val="tx1"/>
                </a:solidFill>
                <a:latin typeface="+mn-lt"/>
                <a:ea typeface="Lato Light" panose="020F0502020204030203" pitchFamily="34" charset="0"/>
                <a:cs typeface="Mukta ExtraLight" panose="020B0000000000000000" pitchFamily="34" charset="77"/>
              </a:rPr>
              <a:t>Builds a strong collegial network</a:t>
            </a:r>
          </a:p>
        </p:txBody>
      </p:sp>
      <p:sp>
        <p:nvSpPr>
          <p:cNvPr id="28" name="Subtitle 2">
            <a:extLst>
              <a:ext uri="{FF2B5EF4-FFF2-40B4-BE49-F238E27FC236}">
                <a16:creationId xmlns:a16="http://schemas.microsoft.com/office/drawing/2014/main" id="{451327A8-D38E-474D-B682-AC77CF295AA6}"/>
              </a:ext>
            </a:extLst>
          </p:cNvPr>
          <p:cNvSpPr txBox="1">
            <a:spLocks/>
          </p:cNvSpPr>
          <p:nvPr/>
        </p:nvSpPr>
        <p:spPr>
          <a:xfrm>
            <a:off x="6123404" y="3315002"/>
            <a:ext cx="1879136" cy="2356924"/>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11397" indent="-111397" algn="l">
              <a:lnSpc>
                <a:spcPct val="100000"/>
              </a:lnSpc>
              <a:spcBef>
                <a:spcPts val="0"/>
              </a:spcBef>
              <a:spcAft>
                <a:spcPts val="266"/>
              </a:spcAft>
              <a:buFont typeface="Arial" panose="020B0604020202020204" pitchFamily="34" charset="0"/>
              <a:buChar char="•"/>
            </a:pPr>
            <a:r>
              <a:rPr lang="en-US" sz="1100" dirty="0">
                <a:solidFill>
                  <a:schemeClr val="tx1"/>
                </a:solidFill>
                <a:latin typeface="+mn-lt"/>
                <a:ea typeface="Lato Light" panose="020F0502020204030203" pitchFamily="34" charset="0"/>
                <a:cs typeface="Mukta ExtraLight" panose="020B0000000000000000" pitchFamily="34" charset="77"/>
              </a:rPr>
              <a:t>Develops broader business perspective, help others understand in the broader business context and needs.</a:t>
            </a:r>
          </a:p>
          <a:p>
            <a:pPr marL="111397" indent="-111397" algn="l">
              <a:lnSpc>
                <a:spcPct val="100000"/>
              </a:lnSpc>
              <a:spcBef>
                <a:spcPts val="0"/>
              </a:spcBef>
              <a:spcAft>
                <a:spcPts val="266"/>
              </a:spcAft>
              <a:buFont typeface="Arial" panose="020B0604020202020204" pitchFamily="34" charset="0"/>
              <a:buChar char="•"/>
            </a:pPr>
            <a:r>
              <a:rPr lang="en-US" sz="1100" dirty="0">
                <a:solidFill>
                  <a:schemeClr val="tx1"/>
                </a:solidFill>
                <a:latin typeface="+mn-lt"/>
                <a:ea typeface="Lato Light" panose="020F0502020204030203" pitchFamily="34" charset="0"/>
                <a:cs typeface="Mukta ExtraLight" panose="020B0000000000000000" pitchFamily="34" charset="77"/>
              </a:rPr>
              <a:t>Contributes to the performance of others as a manager, mentor, or idea leader.</a:t>
            </a:r>
          </a:p>
          <a:p>
            <a:pPr marL="111397" indent="-111397" algn="l">
              <a:lnSpc>
                <a:spcPct val="100000"/>
              </a:lnSpc>
              <a:spcBef>
                <a:spcPts val="0"/>
              </a:spcBef>
              <a:spcAft>
                <a:spcPts val="266"/>
              </a:spcAft>
              <a:buFont typeface="Arial" panose="020B0604020202020204" pitchFamily="34" charset="0"/>
              <a:buChar char="•"/>
            </a:pPr>
            <a:r>
              <a:rPr lang="en-US" sz="1100" dirty="0">
                <a:solidFill>
                  <a:schemeClr val="tx1"/>
                </a:solidFill>
                <a:latin typeface="+mn-lt"/>
                <a:ea typeface="Lato Light" panose="020F0502020204030203" pitchFamily="34" charset="0"/>
                <a:cs typeface="Mukta ExtraLight" panose="020B0000000000000000" pitchFamily="34" charset="77"/>
              </a:rPr>
              <a:t>Represents the work group on important issues.</a:t>
            </a:r>
          </a:p>
          <a:p>
            <a:pPr marL="111397" indent="-111397" algn="l">
              <a:lnSpc>
                <a:spcPct val="100000"/>
              </a:lnSpc>
              <a:spcBef>
                <a:spcPts val="0"/>
              </a:spcBef>
              <a:spcAft>
                <a:spcPts val="266"/>
              </a:spcAft>
              <a:buFont typeface="Arial" panose="020B0604020202020204" pitchFamily="34" charset="0"/>
              <a:buChar char="•"/>
            </a:pPr>
            <a:r>
              <a:rPr lang="en-US" sz="1100" dirty="0">
                <a:solidFill>
                  <a:schemeClr val="tx1"/>
                </a:solidFill>
                <a:latin typeface="+mn-lt"/>
                <a:ea typeface="Lato Light" panose="020F0502020204030203" pitchFamily="34" charset="0"/>
                <a:cs typeface="Mukta ExtraLight" panose="020B0000000000000000" pitchFamily="34" charset="77"/>
              </a:rPr>
              <a:t>Builds a strong internal and external network.</a:t>
            </a:r>
          </a:p>
        </p:txBody>
      </p:sp>
      <p:sp>
        <p:nvSpPr>
          <p:cNvPr id="29" name="Subtitle 2">
            <a:extLst>
              <a:ext uri="{FF2B5EF4-FFF2-40B4-BE49-F238E27FC236}">
                <a16:creationId xmlns:a16="http://schemas.microsoft.com/office/drawing/2014/main" id="{437EDBAD-DC4C-4124-B137-66D64EA904FD}"/>
              </a:ext>
            </a:extLst>
          </p:cNvPr>
          <p:cNvSpPr txBox="1">
            <a:spLocks/>
          </p:cNvSpPr>
          <p:nvPr/>
        </p:nvSpPr>
        <p:spPr>
          <a:xfrm>
            <a:off x="8611386" y="3315003"/>
            <a:ext cx="1879136" cy="2564673"/>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11397" indent="-111397" algn="l">
              <a:lnSpc>
                <a:spcPct val="100000"/>
              </a:lnSpc>
              <a:spcBef>
                <a:spcPts val="0"/>
              </a:spcBef>
              <a:spcAft>
                <a:spcPts val="266"/>
              </a:spcAft>
              <a:buFont typeface="Arial" panose="020B0604020202020204" pitchFamily="34" charset="0"/>
              <a:buChar char="•"/>
            </a:pPr>
            <a:r>
              <a:rPr lang="en-US" sz="1100" dirty="0">
                <a:solidFill>
                  <a:schemeClr val="tx1"/>
                </a:solidFill>
                <a:latin typeface="+mn-lt"/>
                <a:ea typeface="Lato Light" panose="020F0502020204030203" pitchFamily="34" charset="0"/>
                <a:cs typeface="Mukta ExtraLight" panose="020B0000000000000000" pitchFamily="34" charset="77"/>
              </a:rPr>
              <a:t>Provides strategic direction</a:t>
            </a:r>
          </a:p>
          <a:p>
            <a:pPr marL="111397" indent="-111397" algn="l">
              <a:lnSpc>
                <a:spcPct val="100000"/>
              </a:lnSpc>
              <a:spcBef>
                <a:spcPts val="0"/>
              </a:spcBef>
              <a:spcAft>
                <a:spcPts val="266"/>
              </a:spcAft>
              <a:buFont typeface="Arial" panose="020B0604020202020204" pitchFamily="34" charset="0"/>
              <a:buChar char="•"/>
            </a:pPr>
            <a:r>
              <a:rPr lang="en-US" sz="1100" dirty="0">
                <a:solidFill>
                  <a:schemeClr val="tx1"/>
                </a:solidFill>
                <a:latin typeface="+mn-lt"/>
                <a:ea typeface="Lato Light" panose="020F0502020204030203" pitchFamily="34" charset="0"/>
                <a:cs typeface="Mukta ExtraLight" panose="020B0000000000000000" pitchFamily="34" charset="77"/>
              </a:rPr>
              <a:t>Builds organizational capability through work system and process improvement.</a:t>
            </a:r>
          </a:p>
          <a:p>
            <a:pPr marL="111397" indent="-111397" algn="l">
              <a:lnSpc>
                <a:spcPct val="100000"/>
              </a:lnSpc>
              <a:spcBef>
                <a:spcPts val="0"/>
              </a:spcBef>
              <a:spcAft>
                <a:spcPts val="266"/>
              </a:spcAft>
              <a:buFont typeface="Arial" panose="020B0604020202020204" pitchFamily="34" charset="0"/>
              <a:buChar char="•"/>
            </a:pPr>
            <a:r>
              <a:rPr lang="en-US" sz="1100" dirty="0">
                <a:solidFill>
                  <a:schemeClr val="tx1"/>
                </a:solidFill>
                <a:latin typeface="+mn-lt"/>
                <a:ea typeface="Lato Light" panose="020F0502020204030203" pitchFamily="34" charset="0"/>
                <a:cs typeface="Mukta ExtraLight" panose="020B0000000000000000" pitchFamily="34" charset="77"/>
              </a:rPr>
              <a:t>Exercise power for the benefit of the organization.</a:t>
            </a:r>
          </a:p>
          <a:p>
            <a:pPr marL="111397" indent="-111397" algn="l">
              <a:lnSpc>
                <a:spcPct val="100000"/>
              </a:lnSpc>
              <a:spcBef>
                <a:spcPts val="0"/>
              </a:spcBef>
              <a:spcAft>
                <a:spcPts val="266"/>
              </a:spcAft>
              <a:buFont typeface="Arial" panose="020B0604020202020204" pitchFamily="34" charset="0"/>
              <a:buChar char="•"/>
            </a:pPr>
            <a:r>
              <a:rPr lang="en-US" sz="1100" dirty="0">
                <a:solidFill>
                  <a:schemeClr val="tx1"/>
                </a:solidFill>
                <a:latin typeface="+mn-lt"/>
                <a:ea typeface="Lato Light" panose="020F0502020204030203" pitchFamily="34" charset="0"/>
                <a:cs typeface="Mukta ExtraLight" panose="020B0000000000000000" pitchFamily="34" charset="77"/>
              </a:rPr>
              <a:t>Sponsors and prepares future leaders.</a:t>
            </a:r>
          </a:p>
          <a:p>
            <a:pPr marL="111397" indent="-111397" algn="l">
              <a:lnSpc>
                <a:spcPct val="100000"/>
              </a:lnSpc>
              <a:spcBef>
                <a:spcPts val="0"/>
              </a:spcBef>
              <a:spcAft>
                <a:spcPts val="266"/>
              </a:spcAft>
              <a:buFont typeface="Arial" panose="020B0604020202020204" pitchFamily="34" charset="0"/>
              <a:buChar char="•"/>
            </a:pPr>
            <a:r>
              <a:rPr lang="en-US" sz="1100" dirty="0">
                <a:solidFill>
                  <a:schemeClr val="tx1"/>
                </a:solidFill>
                <a:latin typeface="+mn-lt"/>
                <a:ea typeface="Lato Light" panose="020F0502020204030203" pitchFamily="34" charset="0"/>
                <a:cs typeface="Mukta ExtraLight" panose="020B0000000000000000" pitchFamily="34" charset="77"/>
              </a:rPr>
              <a:t>Represents the organization to key external groups on critical strategic issues.</a:t>
            </a:r>
          </a:p>
        </p:txBody>
      </p:sp>
    </p:spTree>
    <p:extLst>
      <p:ext uri="{BB962C8B-B14F-4D97-AF65-F5344CB8AC3E}">
        <p14:creationId xmlns:p14="http://schemas.microsoft.com/office/powerpoint/2010/main" val="332321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human resources, hr, personnel, business, startup, presentation, infographics, free, editable template, template, pitch, graphs, charts, diagrams, tables, data, slides, layout, concept, idea, inspiration, download, Google Slides"/>
  <p:tag name="DESCRIPTION" val="Effectively manage your company's personnel and explore staff strengths and weaknesses by using elements and infographics from this fully editable Human Resources presentation template."/>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1687</Words>
  <Application>Microsoft Office PowerPoint</Application>
  <PresentationFormat>Widescreen</PresentationFormat>
  <Paragraphs>347</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Bahnschrift</vt:lpstr>
      <vt:lpstr>Bahnschrift SemiBold</vt:lpstr>
      <vt:lpstr>Calibri</vt:lpstr>
      <vt:lpstr>Lato Light</vt:lpstr>
      <vt:lpstr>Montserrat</vt:lpstr>
      <vt:lpstr>Wingdings</vt:lpstr>
      <vt:lpstr>Office Theme</vt:lpstr>
      <vt:lpstr>Template Instructions</vt:lpstr>
      <vt:lpstr>Template Instructions</vt:lpstr>
      <vt:lpstr>Template Instructions</vt:lpstr>
      <vt:lpstr>PowerPoint Presentation</vt:lpstr>
      <vt:lpstr>Employee Motivation Process</vt:lpstr>
      <vt:lpstr>Expectancy Theory (VROOM’S)</vt:lpstr>
      <vt:lpstr>Tuckman Team Development Model</vt:lpstr>
      <vt:lpstr>Ulrich’s Stages of Employee Connection</vt:lpstr>
      <vt:lpstr>The 4 Contribution Stages</vt:lpstr>
      <vt:lpstr>Maslow’s Hierarchy of Needs</vt:lpstr>
      <vt:lpstr>Human Resources Responsibilities</vt:lpstr>
      <vt:lpstr>Tuckman’s Model</vt:lpstr>
      <vt:lpstr>Herzberg’s Theory of Motivation</vt:lpstr>
      <vt:lpstr>HR Competency Model</vt:lpstr>
      <vt:lpstr>HR Analytics Maturity Model</vt:lpstr>
      <vt:lpstr>Warwick’s Model of HRM</vt:lpstr>
      <vt:lpstr>Human Resource Development</vt:lpstr>
      <vt:lpstr>The Harvard Model of HRM</vt:lpstr>
      <vt:lpstr>The Emotional Competency Framework</vt:lpstr>
      <vt:lpstr>High Impact Talent Management Framework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83</cp:revision>
  <dcterms:created xsi:type="dcterms:W3CDTF">2020-04-19T22:46:17Z</dcterms:created>
  <dcterms:modified xsi:type="dcterms:W3CDTF">2020-05-15T13:14:26Z</dcterms:modified>
  <cp:category>Business Concepts</cp:category>
</cp:coreProperties>
</file>