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6"/>
  </p:notesMasterIdLst>
  <p:sldIdLst>
    <p:sldId id="277" r:id="rId2"/>
    <p:sldId id="278" r:id="rId3"/>
    <p:sldId id="279" r:id="rId4"/>
    <p:sldId id="256" r:id="rId5"/>
    <p:sldId id="289" r:id="rId6"/>
    <p:sldId id="309" r:id="rId7"/>
    <p:sldId id="283" r:id="rId8"/>
    <p:sldId id="284" r:id="rId9"/>
    <p:sldId id="288" r:id="rId10"/>
    <p:sldId id="285" r:id="rId11"/>
    <p:sldId id="292" r:id="rId12"/>
    <p:sldId id="295" r:id="rId13"/>
    <p:sldId id="286" r:id="rId14"/>
    <p:sldId id="294" r:id="rId15"/>
    <p:sldId id="287" r:id="rId16"/>
    <p:sldId id="290" r:id="rId17"/>
    <p:sldId id="303" r:id="rId18"/>
    <p:sldId id="291" r:id="rId19"/>
    <p:sldId id="293" r:id="rId20"/>
    <p:sldId id="300" r:id="rId21"/>
    <p:sldId id="296" r:id="rId22"/>
    <p:sldId id="297" r:id="rId23"/>
    <p:sldId id="298" r:id="rId24"/>
    <p:sldId id="299" r:id="rId25"/>
    <p:sldId id="301" r:id="rId26"/>
    <p:sldId id="304" r:id="rId27"/>
    <p:sldId id="305" r:id="rId28"/>
    <p:sldId id="310" r:id="rId29"/>
    <p:sldId id="306" r:id="rId30"/>
    <p:sldId id="311" r:id="rId31"/>
    <p:sldId id="307" r:id="rId32"/>
    <p:sldId id="308" r:id="rId33"/>
    <p:sldId id="302" r:id="rId34"/>
    <p:sldId id="282"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9.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7.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7.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1.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5.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7.sv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09E64-8A58-42F7-8D9C-C5D413F2797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55C6CA3-A54F-4EEC-910F-8D9785E13E6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A4A844A-95FD-480A-AB0F-A3FE980F4E39}"/>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BCEA4BAC-6B71-46A1-A5DD-1D5882759F1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603B40E-BAE1-4D9E-A10F-10EDEB5128EE}"/>
              </a:ext>
            </a:extLst>
          </p:cNvPr>
          <p:cNvSpPr>
            <a:spLocks noGrp="1"/>
          </p:cNvSpPr>
          <p:nvPr>
            <p:ph type="body" sz="quarter" idx="13"/>
          </p:nvPr>
        </p:nvSpPr>
        <p:spPr/>
        <p:txBody>
          <a:bodyPr/>
          <a:lstStyle/>
          <a:p>
            <a:endParaRPr lang="en-ZA"/>
          </a:p>
        </p:txBody>
      </p:sp>
      <p:grpSp>
        <p:nvGrpSpPr>
          <p:cNvPr id="34" name="Group 33">
            <a:extLst>
              <a:ext uri="{FF2B5EF4-FFF2-40B4-BE49-F238E27FC236}">
                <a16:creationId xmlns:a16="http://schemas.microsoft.com/office/drawing/2014/main" id="{43018038-B006-4668-88D8-194F0E0CF6BF}"/>
              </a:ext>
            </a:extLst>
          </p:cNvPr>
          <p:cNvGrpSpPr/>
          <p:nvPr/>
        </p:nvGrpSpPr>
        <p:grpSpPr>
          <a:xfrm>
            <a:off x="2145896" y="1738005"/>
            <a:ext cx="7226704" cy="4464410"/>
            <a:chOff x="2320068" y="617553"/>
            <a:chExt cx="6159626" cy="3805206"/>
          </a:xfrm>
        </p:grpSpPr>
        <p:sp>
          <p:nvSpPr>
            <p:cNvPr id="7" name="Shape 1277">
              <a:extLst>
                <a:ext uri="{FF2B5EF4-FFF2-40B4-BE49-F238E27FC236}">
                  <a16:creationId xmlns:a16="http://schemas.microsoft.com/office/drawing/2014/main" id="{F8BB2246-8CC9-4162-A428-B4761391CD7B}"/>
                </a:ext>
              </a:extLst>
            </p:cNvPr>
            <p:cNvSpPr/>
            <p:nvPr/>
          </p:nvSpPr>
          <p:spPr>
            <a:xfrm>
              <a:off x="4602139" y="617553"/>
              <a:ext cx="1599771" cy="395049"/>
            </a:xfrm>
            <a:prstGeom prst="parallelogram">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j-lt"/>
                <a:ea typeface="Lato Light" panose="020F0502020204030203" pitchFamily="34" charset="0"/>
                <a:cs typeface="Lato Light" panose="020F0502020204030203" pitchFamily="34" charset="0"/>
              </a:endParaRPr>
            </a:p>
          </p:txBody>
        </p:sp>
        <p:sp>
          <p:nvSpPr>
            <p:cNvPr id="8" name="Shape 1278">
              <a:extLst>
                <a:ext uri="{FF2B5EF4-FFF2-40B4-BE49-F238E27FC236}">
                  <a16:creationId xmlns:a16="http://schemas.microsoft.com/office/drawing/2014/main" id="{977961B1-B661-4B4E-874F-AD45B31ADCF7}"/>
                </a:ext>
              </a:extLst>
            </p:cNvPr>
            <p:cNvSpPr/>
            <p:nvPr/>
          </p:nvSpPr>
          <p:spPr>
            <a:xfrm>
              <a:off x="6529848" y="1201745"/>
              <a:ext cx="1599771" cy="395049"/>
            </a:xfrm>
            <a:prstGeom prst="parallelogram">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j-lt"/>
                <a:ea typeface="Lato Light" panose="020F0502020204030203" pitchFamily="34" charset="0"/>
                <a:cs typeface="Lato Light" panose="020F0502020204030203" pitchFamily="34" charset="0"/>
              </a:endParaRPr>
            </a:p>
          </p:txBody>
        </p:sp>
        <p:sp>
          <p:nvSpPr>
            <p:cNvPr id="9" name="Shape 1279">
              <a:extLst>
                <a:ext uri="{FF2B5EF4-FFF2-40B4-BE49-F238E27FC236}">
                  <a16:creationId xmlns:a16="http://schemas.microsoft.com/office/drawing/2014/main" id="{ECE18BDE-990C-40AD-84CB-F9BB3C632D3F}"/>
                </a:ext>
              </a:extLst>
            </p:cNvPr>
            <p:cNvSpPr/>
            <p:nvPr/>
          </p:nvSpPr>
          <p:spPr>
            <a:xfrm>
              <a:off x="2670249" y="1201745"/>
              <a:ext cx="1599772" cy="395049"/>
            </a:xfrm>
            <a:prstGeom prst="parallelogram">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j-lt"/>
                <a:ea typeface="Lato Light" panose="020F0502020204030203" pitchFamily="34" charset="0"/>
                <a:cs typeface="Lato Light" panose="020F0502020204030203" pitchFamily="34" charset="0"/>
              </a:endParaRPr>
            </a:p>
          </p:txBody>
        </p:sp>
        <p:sp>
          <p:nvSpPr>
            <p:cNvPr id="10" name="Shape 1280">
              <a:extLst>
                <a:ext uri="{FF2B5EF4-FFF2-40B4-BE49-F238E27FC236}">
                  <a16:creationId xmlns:a16="http://schemas.microsoft.com/office/drawing/2014/main" id="{794737EE-42A0-4990-A6AD-9E448189E5CA}"/>
                </a:ext>
              </a:extLst>
            </p:cNvPr>
            <p:cNvSpPr/>
            <p:nvPr/>
          </p:nvSpPr>
          <p:spPr>
            <a:xfrm>
              <a:off x="2670249" y="3383374"/>
              <a:ext cx="1599772" cy="395049"/>
            </a:xfrm>
            <a:prstGeom prst="parallelogram">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j-lt"/>
                <a:ea typeface="Lato Light" panose="020F0502020204030203" pitchFamily="34" charset="0"/>
                <a:cs typeface="Lato Light" panose="020F0502020204030203" pitchFamily="34" charset="0"/>
              </a:endParaRPr>
            </a:p>
          </p:txBody>
        </p:sp>
        <p:sp>
          <p:nvSpPr>
            <p:cNvPr id="11" name="Shape 1281">
              <a:extLst>
                <a:ext uri="{FF2B5EF4-FFF2-40B4-BE49-F238E27FC236}">
                  <a16:creationId xmlns:a16="http://schemas.microsoft.com/office/drawing/2014/main" id="{96864803-9E2B-4C88-857F-1D0A60D9EC90}"/>
                </a:ext>
              </a:extLst>
            </p:cNvPr>
            <p:cNvSpPr/>
            <p:nvPr/>
          </p:nvSpPr>
          <p:spPr>
            <a:xfrm>
              <a:off x="4602139" y="4027710"/>
              <a:ext cx="1599771" cy="395049"/>
            </a:xfrm>
            <a:prstGeom prst="parallelogram">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j-lt"/>
                <a:ea typeface="Lato Light" panose="020F0502020204030203" pitchFamily="34" charset="0"/>
                <a:cs typeface="Lato Light" panose="020F0502020204030203" pitchFamily="34" charset="0"/>
              </a:endParaRPr>
            </a:p>
          </p:txBody>
        </p:sp>
        <p:sp>
          <p:nvSpPr>
            <p:cNvPr id="12" name="Shape 1282">
              <a:extLst>
                <a:ext uri="{FF2B5EF4-FFF2-40B4-BE49-F238E27FC236}">
                  <a16:creationId xmlns:a16="http://schemas.microsoft.com/office/drawing/2014/main" id="{A89BF386-AB1C-4565-A98A-CA82F8AF0354}"/>
                </a:ext>
              </a:extLst>
            </p:cNvPr>
            <p:cNvSpPr/>
            <p:nvPr/>
          </p:nvSpPr>
          <p:spPr>
            <a:xfrm>
              <a:off x="6529848" y="3385443"/>
              <a:ext cx="1599771" cy="395049"/>
            </a:xfrm>
            <a:prstGeom prst="parallelogram">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j-lt"/>
                <a:ea typeface="Lato Light" panose="020F0502020204030203" pitchFamily="34" charset="0"/>
                <a:cs typeface="Lato Light" panose="020F0502020204030203" pitchFamily="34" charset="0"/>
              </a:endParaRPr>
            </a:p>
          </p:txBody>
        </p:sp>
        <p:sp>
          <p:nvSpPr>
            <p:cNvPr id="13" name="Shape 1283">
              <a:extLst>
                <a:ext uri="{FF2B5EF4-FFF2-40B4-BE49-F238E27FC236}">
                  <a16:creationId xmlns:a16="http://schemas.microsoft.com/office/drawing/2014/main" id="{9DA987CF-3D6A-41A3-B1EE-DB29713AB921}"/>
                </a:ext>
              </a:extLst>
            </p:cNvPr>
            <p:cNvSpPr/>
            <p:nvPr/>
          </p:nvSpPr>
          <p:spPr>
            <a:xfrm>
              <a:off x="2320068" y="2291793"/>
              <a:ext cx="1599771" cy="395049"/>
            </a:xfrm>
            <a:prstGeom prst="parallelogram">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j-lt"/>
                <a:ea typeface="Lato Light" panose="020F0502020204030203" pitchFamily="34" charset="0"/>
                <a:cs typeface="Lato Light" panose="020F0502020204030203" pitchFamily="34" charset="0"/>
              </a:endParaRPr>
            </a:p>
          </p:txBody>
        </p:sp>
        <p:sp>
          <p:nvSpPr>
            <p:cNvPr id="14" name="Shape 1284">
              <a:extLst>
                <a:ext uri="{FF2B5EF4-FFF2-40B4-BE49-F238E27FC236}">
                  <a16:creationId xmlns:a16="http://schemas.microsoft.com/office/drawing/2014/main" id="{176A387A-21DD-40E9-B389-5CEF528A41C8}"/>
                </a:ext>
              </a:extLst>
            </p:cNvPr>
            <p:cNvSpPr/>
            <p:nvPr/>
          </p:nvSpPr>
          <p:spPr>
            <a:xfrm>
              <a:off x="6879923" y="2291793"/>
              <a:ext cx="1599771" cy="395049"/>
            </a:xfrm>
            <a:prstGeom prst="parallelogram">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j-lt"/>
                <a:ea typeface="Lato Light" panose="020F0502020204030203" pitchFamily="34" charset="0"/>
                <a:cs typeface="Lato Light" panose="020F0502020204030203" pitchFamily="34" charset="0"/>
              </a:endParaRPr>
            </a:p>
          </p:txBody>
        </p:sp>
        <p:sp>
          <p:nvSpPr>
            <p:cNvPr id="15" name="Shape 1286">
              <a:extLst>
                <a:ext uri="{FF2B5EF4-FFF2-40B4-BE49-F238E27FC236}">
                  <a16:creationId xmlns:a16="http://schemas.microsoft.com/office/drawing/2014/main" id="{19666907-B305-45C9-ABD0-F621F6F23C73}"/>
                </a:ext>
              </a:extLst>
            </p:cNvPr>
            <p:cNvSpPr/>
            <p:nvPr/>
          </p:nvSpPr>
          <p:spPr>
            <a:xfrm>
              <a:off x="4081218" y="1201745"/>
              <a:ext cx="2637434" cy="2636822"/>
            </a:xfrm>
            <a:prstGeom prst="ellipse">
              <a:avLst/>
            </a:prstGeom>
            <a:noFill/>
            <a:ln w="38100" cap="flat">
              <a:solidFill>
                <a:schemeClr val="bg1">
                  <a:lumMod val="85000"/>
                </a:schemeClr>
              </a:solidFill>
              <a:prstDash val="solid"/>
              <a:miter lim="400000"/>
            </a:ln>
            <a:effectLst/>
          </p:spPr>
          <p:txBody>
            <a:bodyPr wrap="square" lIns="0" tIns="0" rIns="0" bIns="0" numCol="1" anchor="ctr">
              <a:noAutofit/>
            </a:bodyPr>
            <a:lstStyle/>
            <a:p>
              <a:pPr defTabSz="301923">
                <a:lnSpc>
                  <a:spcPct val="110000"/>
                </a:lnSpc>
                <a:spcBef>
                  <a:spcPts val="1550"/>
                </a:spcBef>
                <a:defRPr sz="2000">
                  <a:solidFill>
                    <a:srgbClr val="4C4C4C"/>
                  </a:solidFill>
                  <a:latin typeface="Helvetica Neue Light"/>
                  <a:ea typeface="Helvetica Neue Light"/>
                  <a:cs typeface="Helvetica Neue Light"/>
                  <a:sym typeface="Helvetica Neue Light"/>
                </a:defRPr>
              </a:pPr>
              <a:endParaRPr sz="1100" dirty="0">
                <a:latin typeface="+mj-lt"/>
                <a:ea typeface="Lato Light" panose="020F0502020204030203" pitchFamily="34" charset="0"/>
                <a:cs typeface="Lato Light" panose="020F0502020204030203" pitchFamily="34" charset="0"/>
              </a:endParaRPr>
            </a:p>
          </p:txBody>
        </p:sp>
        <p:sp>
          <p:nvSpPr>
            <p:cNvPr id="16" name="Shape 1287">
              <a:extLst>
                <a:ext uri="{FF2B5EF4-FFF2-40B4-BE49-F238E27FC236}">
                  <a16:creationId xmlns:a16="http://schemas.microsoft.com/office/drawing/2014/main" id="{273DD2A0-9B0C-46B5-8052-79886260C41D}"/>
                </a:ext>
              </a:extLst>
            </p:cNvPr>
            <p:cNvSpPr/>
            <p:nvPr/>
          </p:nvSpPr>
          <p:spPr>
            <a:xfrm>
              <a:off x="5353327" y="1158021"/>
              <a:ext cx="99129" cy="99106"/>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pPr defTabSz="301923">
                <a:lnSpc>
                  <a:spcPct val="110000"/>
                </a:lnSpc>
                <a:spcBef>
                  <a:spcPts val="1550"/>
                </a:spcBef>
                <a:defRPr sz="2000">
                  <a:solidFill>
                    <a:srgbClr val="4C4C4C"/>
                  </a:solidFill>
                  <a:latin typeface="Helvetica Neue Light"/>
                  <a:ea typeface="Helvetica Neue Light"/>
                  <a:cs typeface="Helvetica Neue Light"/>
                  <a:sym typeface="Helvetica Neue Light"/>
                </a:defRPr>
              </a:pPr>
              <a:endParaRPr sz="1100" dirty="0">
                <a:latin typeface="+mj-lt"/>
                <a:ea typeface="Lato Light" panose="020F0502020204030203" pitchFamily="34" charset="0"/>
                <a:cs typeface="Lato Light" panose="020F0502020204030203" pitchFamily="34" charset="0"/>
              </a:endParaRPr>
            </a:p>
          </p:txBody>
        </p:sp>
        <p:sp>
          <p:nvSpPr>
            <p:cNvPr id="17" name="Shape 1288">
              <a:extLst>
                <a:ext uri="{FF2B5EF4-FFF2-40B4-BE49-F238E27FC236}">
                  <a16:creationId xmlns:a16="http://schemas.microsoft.com/office/drawing/2014/main" id="{C903B757-99D5-40DB-907F-4F3348AE1482}"/>
                </a:ext>
              </a:extLst>
            </p:cNvPr>
            <p:cNvSpPr/>
            <p:nvPr/>
          </p:nvSpPr>
          <p:spPr>
            <a:xfrm>
              <a:off x="5353327" y="3783185"/>
              <a:ext cx="99129" cy="99106"/>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pPr defTabSz="301923">
                <a:lnSpc>
                  <a:spcPct val="110000"/>
                </a:lnSpc>
                <a:spcBef>
                  <a:spcPts val="1550"/>
                </a:spcBef>
                <a:defRPr sz="2000">
                  <a:solidFill>
                    <a:srgbClr val="4C4C4C"/>
                  </a:solidFill>
                  <a:latin typeface="Helvetica Neue Light"/>
                  <a:ea typeface="Helvetica Neue Light"/>
                  <a:cs typeface="Helvetica Neue Light"/>
                  <a:sym typeface="Helvetica Neue Light"/>
                </a:defRPr>
              </a:pPr>
              <a:endParaRPr sz="1100" dirty="0">
                <a:latin typeface="+mj-lt"/>
                <a:ea typeface="Lato Light" panose="020F0502020204030203" pitchFamily="34" charset="0"/>
                <a:cs typeface="Lato Light" panose="020F0502020204030203" pitchFamily="34" charset="0"/>
              </a:endParaRPr>
            </a:p>
          </p:txBody>
        </p:sp>
        <p:sp>
          <p:nvSpPr>
            <p:cNvPr id="18" name="Shape 1289">
              <a:extLst>
                <a:ext uri="{FF2B5EF4-FFF2-40B4-BE49-F238E27FC236}">
                  <a16:creationId xmlns:a16="http://schemas.microsoft.com/office/drawing/2014/main" id="{77F0C252-C2AD-401C-80BA-41ADB5F98196}"/>
                </a:ext>
              </a:extLst>
            </p:cNvPr>
            <p:cNvSpPr/>
            <p:nvPr/>
          </p:nvSpPr>
          <p:spPr>
            <a:xfrm>
              <a:off x="4424325" y="1540377"/>
              <a:ext cx="99129" cy="99106"/>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pPr defTabSz="301923">
                <a:lnSpc>
                  <a:spcPct val="110000"/>
                </a:lnSpc>
                <a:spcBef>
                  <a:spcPts val="1550"/>
                </a:spcBef>
                <a:defRPr sz="2000">
                  <a:solidFill>
                    <a:srgbClr val="4C4C4C"/>
                  </a:solidFill>
                  <a:latin typeface="Helvetica Neue Light"/>
                  <a:ea typeface="Helvetica Neue Light"/>
                  <a:cs typeface="Helvetica Neue Light"/>
                  <a:sym typeface="Helvetica Neue Light"/>
                </a:defRPr>
              </a:pPr>
              <a:endParaRPr sz="1100" dirty="0">
                <a:latin typeface="+mj-lt"/>
                <a:ea typeface="Lato Light" panose="020F0502020204030203" pitchFamily="34" charset="0"/>
                <a:cs typeface="Lato Light" panose="020F0502020204030203" pitchFamily="34" charset="0"/>
              </a:endParaRPr>
            </a:p>
          </p:txBody>
        </p:sp>
        <p:sp>
          <p:nvSpPr>
            <p:cNvPr id="19" name="Shape 1290">
              <a:extLst>
                <a:ext uri="{FF2B5EF4-FFF2-40B4-BE49-F238E27FC236}">
                  <a16:creationId xmlns:a16="http://schemas.microsoft.com/office/drawing/2014/main" id="{E65638D8-A60B-4B66-8925-059A2E320054}"/>
                </a:ext>
              </a:extLst>
            </p:cNvPr>
            <p:cNvSpPr/>
            <p:nvPr/>
          </p:nvSpPr>
          <p:spPr>
            <a:xfrm>
              <a:off x="6280596" y="3396648"/>
              <a:ext cx="99129" cy="99106"/>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pPr defTabSz="301923">
                <a:lnSpc>
                  <a:spcPct val="110000"/>
                </a:lnSpc>
                <a:spcBef>
                  <a:spcPts val="1550"/>
                </a:spcBef>
                <a:defRPr sz="2000">
                  <a:solidFill>
                    <a:srgbClr val="4C4C4C"/>
                  </a:solidFill>
                  <a:latin typeface="Helvetica Neue Light"/>
                  <a:ea typeface="Helvetica Neue Light"/>
                  <a:cs typeface="Helvetica Neue Light"/>
                  <a:sym typeface="Helvetica Neue Light"/>
                </a:defRPr>
              </a:pPr>
              <a:endParaRPr sz="1100" dirty="0">
                <a:latin typeface="+mj-lt"/>
                <a:ea typeface="Lato Light" panose="020F0502020204030203" pitchFamily="34" charset="0"/>
                <a:cs typeface="Lato Light" panose="020F0502020204030203" pitchFamily="34" charset="0"/>
              </a:endParaRPr>
            </a:p>
          </p:txBody>
        </p:sp>
        <p:sp>
          <p:nvSpPr>
            <p:cNvPr id="20" name="Shape 1291">
              <a:extLst>
                <a:ext uri="{FF2B5EF4-FFF2-40B4-BE49-F238E27FC236}">
                  <a16:creationId xmlns:a16="http://schemas.microsoft.com/office/drawing/2014/main" id="{D51F3379-05B8-485F-884E-BF1776E4D851}"/>
                </a:ext>
              </a:extLst>
            </p:cNvPr>
            <p:cNvSpPr/>
            <p:nvPr/>
          </p:nvSpPr>
          <p:spPr>
            <a:xfrm>
              <a:off x="4037788" y="2467647"/>
              <a:ext cx="99129" cy="99106"/>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pPr defTabSz="301923">
                <a:lnSpc>
                  <a:spcPct val="110000"/>
                </a:lnSpc>
                <a:spcBef>
                  <a:spcPts val="1550"/>
                </a:spcBef>
                <a:defRPr sz="2000">
                  <a:solidFill>
                    <a:srgbClr val="4C4C4C"/>
                  </a:solidFill>
                  <a:latin typeface="Helvetica Neue Light"/>
                  <a:ea typeface="Helvetica Neue Light"/>
                  <a:cs typeface="Helvetica Neue Light"/>
                  <a:sym typeface="Helvetica Neue Light"/>
                </a:defRPr>
              </a:pPr>
              <a:endParaRPr sz="1100" dirty="0">
                <a:latin typeface="+mj-lt"/>
                <a:ea typeface="Lato Light" panose="020F0502020204030203" pitchFamily="34" charset="0"/>
                <a:cs typeface="Lato Light" panose="020F0502020204030203" pitchFamily="34" charset="0"/>
              </a:endParaRPr>
            </a:p>
          </p:txBody>
        </p:sp>
        <p:sp>
          <p:nvSpPr>
            <p:cNvPr id="21" name="Shape 1292">
              <a:extLst>
                <a:ext uri="{FF2B5EF4-FFF2-40B4-BE49-F238E27FC236}">
                  <a16:creationId xmlns:a16="http://schemas.microsoft.com/office/drawing/2014/main" id="{B53A224C-EE2D-44EA-9980-3D713C660CE9}"/>
                </a:ext>
              </a:extLst>
            </p:cNvPr>
            <p:cNvSpPr/>
            <p:nvPr/>
          </p:nvSpPr>
          <p:spPr>
            <a:xfrm>
              <a:off x="6662952" y="2467646"/>
              <a:ext cx="99129" cy="99106"/>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pPr defTabSz="301923">
                <a:lnSpc>
                  <a:spcPct val="110000"/>
                </a:lnSpc>
                <a:spcBef>
                  <a:spcPts val="1550"/>
                </a:spcBef>
                <a:defRPr sz="2000">
                  <a:solidFill>
                    <a:srgbClr val="4C4C4C"/>
                  </a:solidFill>
                  <a:latin typeface="Helvetica Neue Light"/>
                  <a:ea typeface="Helvetica Neue Light"/>
                  <a:cs typeface="Helvetica Neue Light"/>
                  <a:sym typeface="Helvetica Neue Light"/>
                </a:defRPr>
              </a:pPr>
              <a:endParaRPr sz="1100" dirty="0">
                <a:latin typeface="+mj-lt"/>
                <a:ea typeface="Lato Light" panose="020F0502020204030203" pitchFamily="34" charset="0"/>
                <a:cs typeface="Lato Light" panose="020F0502020204030203" pitchFamily="34" charset="0"/>
              </a:endParaRPr>
            </a:p>
          </p:txBody>
        </p:sp>
        <p:sp>
          <p:nvSpPr>
            <p:cNvPr id="22" name="Shape 1293">
              <a:extLst>
                <a:ext uri="{FF2B5EF4-FFF2-40B4-BE49-F238E27FC236}">
                  <a16:creationId xmlns:a16="http://schemas.microsoft.com/office/drawing/2014/main" id="{EE25569B-A987-47CC-92AB-F66E5695D6EB}"/>
                </a:ext>
              </a:extLst>
            </p:cNvPr>
            <p:cNvSpPr/>
            <p:nvPr/>
          </p:nvSpPr>
          <p:spPr>
            <a:xfrm>
              <a:off x="4420144" y="3396648"/>
              <a:ext cx="99129" cy="99106"/>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pPr defTabSz="301923">
                <a:lnSpc>
                  <a:spcPct val="110000"/>
                </a:lnSpc>
                <a:spcBef>
                  <a:spcPts val="1550"/>
                </a:spcBef>
                <a:defRPr sz="2000">
                  <a:solidFill>
                    <a:srgbClr val="4C4C4C"/>
                  </a:solidFill>
                  <a:latin typeface="Helvetica Neue Light"/>
                  <a:ea typeface="Helvetica Neue Light"/>
                  <a:cs typeface="Helvetica Neue Light"/>
                  <a:sym typeface="Helvetica Neue Light"/>
                </a:defRPr>
              </a:pPr>
              <a:endParaRPr sz="1100" dirty="0">
                <a:latin typeface="+mj-lt"/>
                <a:ea typeface="Lato Light" panose="020F0502020204030203" pitchFamily="34" charset="0"/>
                <a:cs typeface="Lato Light" panose="020F0502020204030203" pitchFamily="34" charset="0"/>
              </a:endParaRPr>
            </a:p>
          </p:txBody>
        </p:sp>
        <p:sp>
          <p:nvSpPr>
            <p:cNvPr id="23" name="Shape 1294">
              <a:extLst>
                <a:ext uri="{FF2B5EF4-FFF2-40B4-BE49-F238E27FC236}">
                  <a16:creationId xmlns:a16="http://schemas.microsoft.com/office/drawing/2014/main" id="{CEF85E5E-C10B-4EF0-B96A-47440AD0D4A1}"/>
                </a:ext>
              </a:extLst>
            </p:cNvPr>
            <p:cNvSpPr/>
            <p:nvPr/>
          </p:nvSpPr>
          <p:spPr>
            <a:xfrm>
              <a:off x="6280596" y="1535725"/>
              <a:ext cx="99129" cy="99106"/>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pPr defTabSz="301923">
                <a:lnSpc>
                  <a:spcPct val="110000"/>
                </a:lnSpc>
                <a:spcBef>
                  <a:spcPts val="1550"/>
                </a:spcBef>
                <a:defRPr sz="2000">
                  <a:solidFill>
                    <a:srgbClr val="4C4C4C"/>
                  </a:solidFill>
                  <a:latin typeface="Helvetica Neue Light"/>
                  <a:ea typeface="Helvetica Neue Light"/>
                  <a:cs typeface="Helvetica Neue Light"/>
                  <a:sym typeface="Helvetica Neue Light"/>
                </a:defRPr>
              </a:pPr>
              <a:endParaRPr sz="1100" dirty="0">
                <a:latin typeface="+mj-lt"/>
                <a:ea typeface="Lato Light" panose="020F0502020204030203" pitchFamily="34" charset="0"/>
                <a:cs typeface="Lato Light" panose="020F0502020204030203" pitchFamily="34" charset="0"/>
              </a:endParaRPr>
            </a:p>
          </p:txBody>
        </p:sp>
        <p:sp>
          <p:nvSpPr>
            <p:cNvPr id="24" name="TextBox 23">
              <a:extLst>
                <a:ext uri="{FF2B5EF4-FFF2-40B4-BE49-F238E27FC236}">
                  <a16:creationId xmlns:a16="http://schemas.microsoft.com/office/drawing/2014/main" id="{8E20BAEF-CE5A-4C90-9C37-4DF94DF96CD2}"/>
                </a:ext>
              </a:extLst>
            </p:cNvPr>
            <p:cNvSpPr txBox="1"/>
            <p:nvPr/>
          </p:nvSpPr>
          <p:spPr>
            <a:xfrm>
              <a:off x="3006821" y="1268102"/>
              <a:ext cx="926630" cy="262331"/>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YOUR TITLE</a:t>
              </a:r>
            </a:p>
          </p:txBody>
        </p:sp>
        <p:sp>
          <p:nvSpPr>
            <p:cNvPr id="25" name="TextBox 24">
              <a:extLst>
                <a:ext uri="{FF2B5EF4-FFF2-40B4-BE49-F238E27FC236}">
                  <a16:creationId xmlns:a16="http://schemas.microsoft.com/office/drawing/2014/main" id="{22DF0024-43D1-4202-B178-E7162B84D489}"/>
                </a:ext>
              </a:extLst>
            </p:cNvPr>
            <p:cNvSpPr txBox="1"/>
            <p:nvPr/>
          </p:nvSpPr>
          <p:spPr>
            <a:xfrm>
              <a:off x="2656640" y="2358150"/>
              <a:ext cx="926630" cy="262331"/>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YOUR TITLE</a:t>
              </a:r>
            </a:p>
          </p:txBody>
        </p:sp>
        <p:sp>
          <p:nvSpPr>
            <p:cNvPr id="26" name="TextBox 25">
              <a:extLst>
                <a:ext uri="{FF2B5EF4-FFF2-40B4-BE49-F238E27FC236}">
                  <a16:creationId xmlns:a16="http://schemas.microsoft.com/office/drawing/2014/main" id="{6FF1DB2F-842F-4594-B586-C37AC2531E59}"/>
                </a:ext>
              </a:extLst>
            </p:cNvPr>
            <p:cNvSpPr txBox="1"/>
            <p:nvPr/>
          </p:nvSpPr>
          <p:spPr>
            <a:xfrm>
              <a:off x="3006821" y="3449733"/>
              <a:ext cx="926630" cy="262331"/>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YOUR TITLE</a:t>
              </a:r>
            </a:p>
          </p:txBody>
        </p:sp>
        <p:sp>
          <p:nvSpPr>
            <p:cNvPr id="27" name="TextBox 26">
              <a:extLst>
                <a:ext uri="{FF2B5EF4-FFF2-40B4-BE49-F238E27FC236}">
                  <a16:creationId xmlns:a16="http://schemas.microsoft.com/office/drawing/2014/main" id="{C9F70B83-AB01-44B5-A268-DA3072516C75}"/>
                </a:ext>
              </a:extLst>
            </p:cNvPr>
            <p:cNvSpPr txBox="1"/>
            <p:nvPr/>
          </p:nvSpPr>
          <p:spPr>
            <a:xfrm>
              <a:off x="4939577" y="4094068"/>
              <a:ext cx="926630" cy="262331"/>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YOUR TITLE</a:t>
              </a:r>
            </a:p>
          </p:txBody>
        </p:sp>
        <p:sp>
          <p:nvSpPr>
            <p:cNvPr id="28" name="TextBox 27">
              <a:extLst>
                <a:ext uri="{FF2B5EF4-FFF2-40B4-BE49-F238E27FC236}">
                  <a16:creationId xmlns:a16="http://schemas.microsoft.com/office/drawing/2014/main" id="{685FD129-9E0C-48E9-B1DB-8F218281AEE0}"/>
                </a:ext>
              </a:extLst>
            </p:cNvPr>
            <p:cNvSpPr txBox="1"/>
            <p:nvPr/>
          </p:nvSpPr>
          <p:spPr>
            <a:xfrm>
              <a:off x="6866420" y="3451801"/>
              <a:ext cx="926630" cy="262331"/>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YOUR TITLE</a:t>
              </a:r>
            </a:p>
          </p:txBody>
        </p:sp>
        <p:sp>
          <p:nvSpPr>
            <p:cNvPr id="29" name="TextBox 28">
              <a:extLst>
                <a:ext uri="{FF2B5EF4-FFF2-40B4-BE49-F238E27FC236}">
                  <a16:creationId xmlns:a16="http://schemas.microsoft.com/office/drawing/2014/main" id="{0823E959-D096-45AE-A034-DDBD1E414CD6}"/>
                </a:ext>
              </a:extLst>
            </p:cNvPr>
            <p:cNvSpPr txBox="1"/>
            <p:nvPr/>
          </p:nvSpPr>
          <p:spPr>
            <a:xfrm>
              <a:off x="6866420" y="1268102"/>
              <a:ext cx="926630" cy="262331"/>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YOUR TITLE</a:t>
              </a:r>
            </a:p>
          </p:txBody>
        </p:sp>
        <p:sp>
          <p:nvSpPr>
            <p:cNvPr id="30" name="TextBox 29">
              <a:extLst>
                <a:ext uri="{FF2B5EF4-FFF2-40B4-BE49-F238E27FC236}">
                  <a16:creationId xmlns:a16="http://schemas.microsoft.com/office/drawing/2014/main" id="{D7307CB6-A067-43F1-A1ED-AB300813B38F}"/>
                </a:ext>
              </a:extLst>
            </p:cNvPr>
            <p:cNvSpPr txBox="1"/>
            <p:nvPr/>
          </p:nvSpPr>
          <p:spPr>
            <a:xfrm>
              <a:off x="7216494" y="2358150"/>
              <a:ext cx="926630" cy="262331"/>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YOUR TITLE</a:t>
              </a:r>
            </a:p>
          </p:txBody>
        </p:sp>
        <p:sp>
          <p:nvSpPr>
            <p:cNvPr id="31" name="TextBox 30">
              <a:extLst>
                <a:ext uri="{FF2B5EF4-FFF2-40B4-BE49-F238E27FC236}">
                  <a16:creationId xmlns:a16="http://schemas.microsoft.com/office/drawing/2014/main" id="{68C5ABA4-2662-4345-AFB7-705291D33133}"/>
                </a:ext>
              </a:extLst>
            </p:cNvPr>
            <p:cNvSpPr txBox="1"/>
            <p:nvPr/>
          </p:nvSpPr>
          <p:spPr>
            <a:xfrm>
              <a:off x="4939577" y="683911"/>
              <a:ext cx="926630" cy="262331"/>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YOUR TITLE</a:t>
              </a:r>
            </a:p>
          </p:txBody>
        </p:sp>
        <p:sp>
          <p:nvSpPr>
            <p:cNvPr id="32" name="TextBox 31">
              <a:extLst>
                <a:ext uri="{FF2B5EF4-FFF2-40B4-BE49-F238E27FC236}">
                  <a16:creationId xmlns:a16="http://schemas.microsoft.com/office/drawing/2014/main" id="{8A6B0924-F767-4895-8088-7584DD89E20E}"/>
                </a:ext>
              </a:extLst>
            </p:cNvPr>
            <p:cNvSpPr txBox="1"/>
            <p:nvPr/>
          </p:nvSpPr>
          <p:spPr>
            <a:xfrm>
              <a:off x="4359908" y="1896112"/>
              <a:ext cx="2085966" cy="1180490"/>
            </a:xfrm>
            <a:prstGeom prst="rect">
              <a:avLst/>
            </a:prstGeom>
            <a:noFill/>
          </p:spPr>
          <p:txBody>
            <a:bodyPr wrap="square" rtlCol="0" anchor="ctr">
              <a:spAutoFit/>
            </a:bodyPr>
            <a:lstStyle/>
            <a:p>
              <a:pPr algn="ctr"/>
              <a:r>
                <a:rPr lang="en-US" sz="2800" b="1" dirty="0">
                  <a:solidFill>
                    <a:schemeClr val="accent6"/>
                  </a:solidFill>
                  <a:latin typeface="+mj-lt"/>
                  <a:cs typeface="Poppins" pitchFamily="2" charset="77"/>
                </a:rPr>
                <a:t>BUSINESS PLAN SUMMARY</a:t>
              </a:r>
            </a:p>
          </p:txBody>
        </p:sp>
        <p:sp>
          <p:nvSpPr>
            <p:cNvPr id="33" name="TextBox 32">
              <a:extLst>
                <a:ext uri="{FF2B5EF4-FFF2-40B4-BE49-F238E27FC236}">
                  <a16:creationId xmlns:a16="http://schemas.microsoft.com/office/drawing/2014/main" id="{22AAE7E5-2449-45AE-B355-5D95485575DC}"/>
                </a:ext>
              </a:extLst>
            </p:cNvPr>
            <p:cNvSpPr txBox="1"/>
            <p:nvPr/>
          </p:nvSpPr>
          <p:spPr>
            <a:xfrm>
              <a:off x="4887051" y="3100322"/>
              <a:ext cx="1025660" cy="196748"/>
            </a:xfrm>
            <a:prstGeom prst="rect">
              <a:avLst/>
            </a:prstGeom>
            <a:noFill/>
          </p:spPr>
          <p:txBody>
            <a:bodyPr wrap="none" rtlCol="0">
              <a:spAutoFit/>
            </a:bodyPr>
            <a:lstStyle/>
            <a:p>
              <a:pPr algn="ctr"/>
              <a:r>
                <a:rPr lang="en-US" sz="900" spc="221" dirty="0">
                  <a:solidFill>
                    <a:schemeClr val="tx1">
                      <a:lumMod val="60000"/>
                      <a:lumOff val="40000"/>
                    </a:schemeClr>
                  </a:solidFill>
                  <a:latin typeface="+mj-lt"/>
                  <a:cs typeface="Poppins" pitchFamily="2" charset="77"/>
                </a:rPr>
                <a:t>ADD CAPTION</a:t>
              </a:r>
            </a:p>
          </p:txBody>
        </p:sp>
      </p:grpSp>
    </p:spTree>
    <p:extLst>
      <p:ext uri="{BB962C8B-B14F-4D97-AF65-F5344CB8AC3E}">
        <p14:creationId xmlns:p14="http://schemas.microsoft.com/office/powerpoint/2010/main" val="371296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ABA81-108B-4C25-A8C2-2FCA5AF276E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9CDD988-0DCB-41F7-9C78-B4DB75CEB8C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36585BB-1ABA-408A-9612-4B5D88238839}"/>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3684162F-E433-4FAA-8128-ECF6B49B188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02D0221-EB04-40EC-B3B2-93FA940FC048}"/>
              </a:ext>
            </a:extLst>
          </p:cNvPr>
          <p:cNvSpPr>
            <a:spLocks noGrp="1"/>
          </p:cNvSpPr>
          <p:nvPr>
            <p:ph type="body" sz="quarter" idx="13"/>
          </p:nvPr>
        </p:nvSpPr>
        <p:spPr/>
        <p:txBody>
          <a:bodyPr/>
          <a:lstStyle/>
          <a:p>
            <a:endParaRPr lang="en-ZA"/>
          </a:p>
        </p:txBody>
      </p:sp>
      <p:grpSp>
        <p:nvGrpSpPr>
          <p:cNvPr id="40" name="Group 39">
            <a:extLst>
              <a:ext uri="{FF2B5EF4-FFF2-40B4-BE49-F238E27FC236}">
                <a16:creationId xmlns:a16="http://schemas.microsoft.com/office/drawing/2014/main" id="{88267D3A-D4CF-4AE2-ACD9-D074827D94D5}"/>
              </a:ext>
            </a:extLst>
          </p:cNvPr>
          <p:cNvGrpSpPr/>
          <p:nvPr/>
        </p:nvGrpSpPr>
        <p:grpSpPr>
          <a:xfrm>
            <a:off x="1330490" y="1900941"/>
            <a:ext cx="9299411" cy="4067503"/>
            <a:chOff x="1493776" y="1198524"/>
            <a:chExt cx="8145546" cy="3562810"/>
          </a:xfrm>
        </p:grpSpPr>
        <p:grpSp>
          <p:nvGrpSpPr>
            <p:cNvPr id="7" name="Group 18204">
              <a:extLst>
                <a:ext uri="{FF2B5EF4-FFF2-40B4-BE49-F238E27FC236}">
                  <a16:creationId xmlns:a16="http://schemas.microsoft.com/office/drawing/2014/main" id="{739FEEE4-C648-4BBE-BCF2-C80297D09472}"/>
                </a:ext>
              </a:extLst>
            </p:cNvPr>
            <p:cNvGrpSpPr/>
            <p:nvPr/>
          </p:nvGrpSpPr>
          <p:grpSpPr>
            <a:xfrm>
              <a:off x="1831436" y="2034353"/>
              <a:ext cx="1387031" cy="1545463"/>
              <a:chOff x="0" y="0"/>
              <a:chExt cx="1905957" cy="2123662"/>
            </a:xfrm>
          </p:grpSpPr>
          <p:sp>
            <p:nvSpPr>
              <p:cNvPr id="8" name="Shape 18202">
                <a:extLst>
                  <a:ext uri="{FF2B5EF4-FFF2-40B4-BE49-F238E27FC236}">
                    <a16:creationId xmlns:a16="http://schemas.microsoft.com/office/drawing/2014/main" id="{EE8C3AFD-6266-4D53-BDBD-4BAAE6835980}"/>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19689" tIns="19689" rIns="19689" bIns="19689" numCol="1" anchor="ctr">
                <a:noAutofit/>
              </a:bodyPr>
              <a:lstStyle/>
              <a:p>
                <a:endParaRPr sz="1861" dirty="0">
                  <a:latin typeface="+mj-lt"/>
                </a:endParaRPr>
              </a:p>
            </p:txBody>
          </p:sp>
          <p:sp>
            <p:nvSpPr>
              <p:cNvPr id="9" name="Shape 18203">
                <a:extLst>
                  <a:ext uri="{FF2B5EF4-FFF2-40B4-BE49-F238E27FC236}">
                    <a16:creationId xmlns:a16="http://schemas.microsoft.com/office/drawing/2014/main" id="{9CE447AB-DAC9-4A88-9FF9-E35480841040}"/>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19689" tIns="19689" rIns="19689" bIns="19689" numCol="1" anchor="ctr">
                <a:noAutofit/>
              </a:bodyPr>
              <a:lstStyle/>
              <a:p>
                <a:endParaRPr sz="1861" dirty="0">
                  <a:latin typeface="+mj-lt"/>
                </a:endParaRPr>
              </a:p>
            </p:txBody>
          </p:sp>
        </p:grpSp>
        <p:grpSp>
          <p:nvGrpSpPr>
            <p:cNvPr id="10" name="Group 18207">
              <a:extLst>
                <a:ext uri="{FF2B5EF4-FFF2-40B4-BE49-F238E27FC236}">
                  <a16:creationId xmlns:a16="http://schemas.microsoft.com/office/drawing/2014/main" id="{A174922F-3265-4E0E-A997-AA5B2D810515}"/>
                </a:ext>
              </a:extLst>
            </p:cNvPr>
            <p:cNvGrpSpPr/>
            <p:nvPr/>
          </p:nvGrpSpPr>
          <p:grpSpPr>
            <a:xfrm>
              <a:off x="5678217" y="1252588"/>
              <a:ext cx="1698557" cy="2021364"/>
              <a:chOff x="0" y="0"/>
              <a:chExt cx="2334032" cy="2777611"/>
            </a:xfrm>
          </p:grpSpPr>
          <p:sp>
            <p:nvSpPr>
              <p:cNvPr id="11" name="Shape 18205">
                <a:extLst>
                  <a:ext uri="{FF2B5EF4-FFF2-40B4-BE49-F238E27FC236}">
                    <a16:creationId xmlns:a16="http://schemas.microsoft.com/office/drawing/2014/main" id="{24D94F62-A7CD-43E4-832B-FA5B6CF695DF}"/>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chemeClr val="accent5"/>
              </a:solidFill>
              <a:ln w="12700" cap="flat">
                <a:noFill/>
                <a:miter lim="400000"/>
              </a:ln>
              <a:effectLst/>
            </p:spPr>
            <p:txBody>
              <a:bodyPr wrap="square" lIns="19689" tIns="19689" rIns="19689" bIns="19689" numCol="1" anchor="ctr">
                <a:noAutofit/>
              </a:bodyPr>
              <a:lstStyle/>
              <a:p>
                <a:endParaRPr sz="1861" dirty="0">
                  <a:latin typeface="+mj-lt"/>
                </a:endParaRPr>
              </a:p>
            </p:txBody>
          </p:sp>
          <p:sp>
            <p:nvSpPr>
              <p:cNvPr id="12" name="Shape 18206">
                <a:extLst>
                  <a:ext uri="{FF2B5EF4-FFF2-40B4-BE49-F238E27FC236}">
                    <a16:creationId xmlns:a16="http://schemas.microsoft.com/office/drawing/2014/main" id="{E21BC472-3620-4F34-8098-BA3A4D32F2A8}"/>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chemeClr val="accent5">
                  <a:lumMod val="75000"/>
                  <a:lumOff val="25000"/>
                </a:schemeClr>
              </a:solidFill>
              <a:ln w="12700" cap="flat">
                <a:noFill/>
                <a:miter lim="400000"/>
              </a:ln>
              <a:effectLst/>
            </p:spPr>
            <p:txBody>
              <a:bodyPr wrap="square" lIns="19689" tIns="19689" rIns="19689" bIns="19689" numCol="1" anchor="ctr">
                <a:noAutofit/>
              </a:bodyPr>
              <a:lstStyle/>
              <a:p>
                <a:endParaRPr sz="1861" dirty="0">
                  <a:latin typeface="+mj-lt"/>
                </a:endParaRPr>
              </a:p>
            </p:txBody>
          </p:sp>
        </p:grpSp>
        <p:grpSp>
          <p:nvGrpSpPr>
            <p:cNvPr id="13" name="Group 18211">
              <a:extLst>
                <a:ext uri="{FF2B5EF4-FFF2-40B4-BE49-F238E27FC236}">
                  <a16:creationId xmlns:a16="http://schemas.microsoft.com/office/drawing/2014/main" id="{25054A49-5457-40AF-99CF-12B206AEC1BA}"/>
                </a:ext>
              </a:extLst>
            </p:cNvPr>
            <p:cNvGrpSpPr/>
            <p:nvPr/>
          </p:nvGrpSpPr>
          <p:grpSpPr>
            <a:xfrm>
              <a:off x="2749700" y="2909185"/>
              <a:ext cx="1319758" cy="1138125"/>
              <a:chOff x="0" y="0"/>
              <a:chExt cx="1813514" cy="1563927"/>
            </a:xfrm>
          </p:grpSpPr>
          <p:sp>
            <p:nvSpPr>
              <p:cNvPr id="14" name="Shape 18208">
                <a:extLst>
                  <a:ext uri="{FF2B5EF4-FFF2-40B4-BE49-F238E27FC236}">
                    <a16:creationId xmlns:a16="http://schemas.microsoft.com/office/drawing/2014/main" id="{EDCF0559-5E13-4138-8094-AD366CD6E802}"/>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chemeClr val="accent2">
                  <a:lumMod val="50000"/>
                </a:schemeClr>
              </a:solidFill>
              <a:ln w="12700" cap="flat">
                <a:noFill/>
                <a:miter lim="400000"/>
              </a:ln>
              <a:effectLst/>
            </p:spPr>
            <p:txBody>
              <a:bodyPr wrap="square" lIns="19689" tIns="19689" rIns="19689" bIns="196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50" dirty="0">
                  <a:latin typeface="+mj-lt"/>
                  <a:ea typeface="Lato Light" panose="020F0502020204030203" pitchFamily="34" charset="0"/>
                  <a:cs typeface="Lato Light" panose="020F0502020204030203" pitchFamily="34" charset="0"/>
                </a:endParaRPr>
              </a:p>
            </p:txBody>
          </p:sp>
          <p:sp>
            <p:nvSpPr>
              <p:cNvPr id="15" name="Shape 18209">
                <a:extLst>
                  <a:ext uri="{FF2B5EF4-FFF2-40B4-BE49-F238E27FC236}">
                    <a16:creationId xmlns:a16="http://schemas.microsoft.com/office/drawing/2014/main" id="{7821FB7C-8837-40B5-A3F0-D05622F609CC}"/>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chemeClr val="accent2">
                  <a:lumMod val="75000"/>
                </a:schemeClr>
              </a:solidFill>
              <a:ln w="12700" cap="flat">
                <a:noFill/>
                <a:miter lim="400000"/>
              </a:ln>
              <a:effectLst/>
            </p:spPr>
            <p:txBody>
              <a:bodyPr wrap="square" lIns="19689" tIns="19689" rIns="19689" bIns="19689" numCol="1" anchor="ctr">
                <a:noAutofit/>
              </a:bodyPr>
              <a:lstStyle/>
              <a:p>
                <a:endParaRPr sz="1861" dirty="0">
                  <a:latin typeface="+mj-lt"/>
                </a:endParaRPr>
              </a:p>
            </p:txBody>
          </p:sp>
          <p:sp>
            <p:nvSpPr>
              <p:cNvPr id="16" name="Shape 18210">
                <a:extLst>
                  <a:ext uri="{FF2B5EF4-FFF2-40B4-BE49-F238E27FC236}">
                    <a16:creationId xmlns:a16="http://schemas.microsoft.com/office/drawing/2014/main" id="{6D9E4889-29F8-4F3F-977C-FBA3FDBF3DDE}"/>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chemeClr val="accent2"/>
              </a:solidFill>
              <a:ln w="12700" cap="flat">
                <a:noFill/>
                <a:miter lim="400000"/>
              </a:ln>
              <a:effectLst/>
            </p:spPr>
            <p:txBody>
              <a:bodyPr wrap="square" lIns="19689" tIns="19689" rIns="19689" bIns="19689" numCol="1" anchor="ctr">
                <a:noAutofit/>
              </a:bodyPr>
              <a:lstStyle/>
              <a:p>
                <a:endParaRPr sz="1861" dirty="0">
                  <a:latin typeface="+mj-lt"/>
                </a:endParaRPr>
              </a:p>
            </p:txBody>
          </p:sp>
        </p:grpSp>
        <p:grpSp>
          <p:nvGrpSpPr>
            <p:cNvPr id="17" name="Group 18215">
              <a:extLst>
                <a:ext uri="{FF2B5EF4-FFF2-40B4-BE49-F238E27FC236}">
                  <a16:creationId xmlns:a16="http://schemas.microsoft.com/office/drawing/2014/main" id="{41255AAC-447B-4F2C-AB83-DB95A982B073}"/>
                </a:ext>
              </a:extLst>
            </p:cNvPr>
            <p:cNvGrpSpPr/>
            <p:nvPr/>
          </p:nvGrpSpPr>
          <p:grpSpPr>
            <a:xfrm>
              <a:off x="4127095" y="3188387"/>
              <a:ext cx="1148649" cy="880694"/>
              <a:chOff x="0" y="0"/>
              <a:chExt cx="1578389" cy="1210186"/>
            </a:xfrm>
          </p:grpSpPr>
          <p:sp>
            <p:nvSpPr>
              <p:cNvPr id="18" name="Shape 18212">
                <a:extLst>
                  <a:ext uri="{FF2B5EF4-FFF2-40B4-BE49-F238E27FC236}">
                    <a16:creationId xmlns:a16="http://schemas.microsoft.com/office/drawing/2014/main" id="{7231969F-447D-455C-AD67-56DC3389AD2D}"/>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chemeClr val="accent3">
                  <a:lumMod val="50000"/>
                </a:schemeClr>
              </a:solidFill>
              <a:ln w="12700" cap="flat">
                <a:noFill/>
                <a:miter lim="400000"/>
              </a:ln>
              <a:effectLst/>
            </p:spPr>
            <p:txBody>
              <a:bodyPr wrap="square" lIns="19689" tIns="19689" rIns="19689" bIns="19689" numCol="1" anchor="ctr">
                <a:noAutofit/>
              </a:bodyPr>
              <a:lstStyle/>
              <a:p>
                <a:endParaRPr sz="1861" dirty="0">
                  <a:latin typeface="+mj-lt"/>
                </a:endParaRPr>
              </a:p>
            </p:txBody>
          </p:sp>
          <p:sp>
            <p:nvSpPr>
              <p:cNvPr id="19" name="Shape 18213">
                <a:extLst>
                  <a:ext uri="{FF2B5EF4-FFF2-40B4-BE49-F238E27FC236}">
                    <a16:creationId xmlns:a16="http://schemas.microsoft.com/office/drawing/2014/main" id="{4B28D6AA-254D-4158-A073-8F449B01F781}"/>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chemeClr val="accent3"/>
              </a:solidFill>
              <a:ln w="12700" cap="flat">
                <a:noFill/>
                <a:miter lim="400000"/>
              </a:ln>
              <a:effectLst/>
            </p:spPr>
            <p:txBody>
              <a:bodyPr wrap="square" lIns="19689" tIns="19689" rIns="19689" bIns="19689" numCol="1" anchor="ctr">
                <a:noAutofit/>
              </a:bodyPr>
              <a:lstStyle/>
              <a:p>
                <a:endParaRPr sz="1861" dirty="0">
                  <a:latin typeface="+mj-lt"/>
                </a:endParaRPr>
              </a:p>
            </p:txBody>
          </p:sp>
          <p:sp>
            <p:nvSpPr>
              <p:cNvPr id="20" name="Shape 18214">
                <a:extLst>
                  <a:ext uri="{FF2B5EF4-FFF2-40B4-BE49-F238E27FC236}">
                    <a16:creationId xmlns:a16="http://schemas.microsoft.com/office/drawing/2014/main" id="{3F3211B4-B397-441B-A656-3D95694E15C8}"/>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chemeClr val="accent3">
                  <a:lumMod val="75000"/>
                </a:schemeClr>
              </a:solidFill>
              <a:ln w="12700" cap="flat">
                <a:noFill/>
                <a:miter lim="400000"/>
              </a:ln>
              <a:effectLst/>
            </p:spPr>
            <p:txBody>
              <a:bodyPr wrap="square" lIns="19689" tIns="19689" rIns="19689" bIns="19689" numCol="1" anchor="ctr">
                <a:noAutofit/>
              </a:bodyPr>
              <a:lstStyle/>
              <a:p>
                <a:endParaRPr sz="1861" dirty="0">
                  <a:latin typeface="+mj-lt"/>
                </a:endParaRPr>
              </a:p>
            </p:txBody>
          </p:sp>
        </p:grpSp>
        <p:grpSp>
          <p:nvGrpSpPr>
            <p:cNvPr id="21" name="Group 18219">
              <a:extLst>
                <a:ext uri="{FF2B5EF4-FFF2-40B4-BE49-F238E27FC236}">
                  <a16:creationId xmlns:a16="http://schemas.microsoft.com/office/drawing/2014/main" id="{472EFFBC-3B37-4603-A189-5FE18D14C813}"/>
                </a:ext>
              </a:extLst>
            </p:cNvPr>
            <p:cNvGrpSpPr/>
            <p:nvPr/>
          </p:nvGrpSpPr>
          <p:grpSpPr>
            <a:xfrm>
              <a:off x="5032950" y="2816118"/>
              <a:ext cx="1365789" cy="1103502"/>
              <a:chOff x="0" y="0"/>
              <a:chExt cx="1876767" cy="1516352"/>
            </a:xfrm>
          </p:grpSpPr>
          <p:sp>
            <p:nvSpPr>
              <p:cNvPr id="22" name="Shape 18216">
                <a:extLst>
                  <a:ext uri="{FF2B5EF4-FFF2-40B4-BE49-F238E27FC236}">
                    <a16:creationId xmlns:a16="http://schemas.microsoft.com/office/drawing/2014/main" id="{F54758A3-CBED-4E9B-B6DE-3E6199E1CB7B}"/>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chemeClr val="accent4">
                  <a:lumMod val="50000"/>
                </a:schemeClr>
              </a:solidFill>
              <a:ln w="12700" cap="flat">
                <a:noFill/>
                <a:miter lim="400000"/>
              </a:ln>
              <a:effectLst/>
            </p:spPr>
            <p:txBody>
              <a:bodyPr wrap="square" lIns="19689" tIns="19689" rIns="19689" bIns="19689" numCol="1" anchor="ctr">
                <a:noAutofit/>
              </a:bodyPr>
              <a:lstStyle/>
              <a:p>
                <a:endParaRPr sz="1861" dirty="0">
                  <a:latin typeface="+mj-lt"/>
                </a:endParaRPr>
              </a:p>
            </p:txBody>
          </p:sp>
          <p:sp>
            <p:nvSpPr>
              <p:cNvPr id="23" name="Shape 18217">
                <a:extLst>
                  <a:ext uri="{FF2B5EF4-FFF2-40B4-BE49-F238E27FC236}">
                    <a16:creationId xmlns:a16="http://schemas.microsoft.com/office/drawing/2014/main" id="{D04E15C8-47F0-4EB2-A8E4-29D6AA73F7A9}"/>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chemeClr val="accent4">
                  <a:lumMod val="75000"/>
                </a:schemeClr>
              </a:solidFill>
              <a:ln w="12700" cap="flat">
                <a:noFill/>
                <a:miter lim="400000"/>
              </a:ln>
              <a:effectLst/>
            </p:spPr>
            <p:txBody>
              <a:bodyPr wrap="square" lIns="19689" tIns="19689" rIns="19689" bIns="19689" numCol="1" anchor="ctr">
                <a:noAutofit/>
              </a:bodyPr>
              <a:lstStyle/>
              <a:p>
                <a:endParaRPr sz="1861" dirty="0">
                  <a:latin typeface="+mj-lt"/>
                </a:endParaRPr>
              </a:p>
            </p:txBody>
          </p:sp>
          <p:sp>
            <p:nvSpPr>
              <p:cNvPr id="24" name="Shape 18218">
                <a:extLst>
                  <a:ext uri="{FF2B5EF4-FFF2-40B4-BE49-F238E27FC236}">
                    <a16:creationId xmlns:a16="http://schemas.microsoft.com/office/drawing/2014/main" id="{52BB7699-DEA6-42D7-B7F4-A5FFB61AF27C}"/>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chemeClr val="accent4"/>
              </a:solidFill>
              <a:ln w="12700" cap="flat">
                <a:noFill/>
                <a:miter lim="400000"/>
              </a:ln>
              <a:effectLst/>
            </p:spPr>
            <p:txBody>
              <a:bodyPr wrap="square" lIns="19689" tIns="19689" rIns="19689" bIns="19689" numCol="1" anchor="ctr">
                <a:noAutofit/>
              </a:bodyPr>
              <a:lstStyle/>
              <a:p>
                <a:endParaRPr sz="1861" dirty="0">
                  <a:latin typeface="+mj-lt"/>
                </a:endParaRPr>
              </a:p>
            </p:txBody>
          </p:sp>
        </p:grpSp>
        <p:sp>
          <p:nvSpPr>
            <p:cNvPr id="25" name="Shape 18237">
              <a:extLst>
                <a:ext uri="{FF2B5EF4-FFF2-40B4-BE49-F238E27FC236}">
                  <a16:creationId xmlns:a16="http://schemas.microsoft.com/office/drawing/2014/main" id="{E06A58C2-3693-4195-84A8-A83798A4CBB8}"/>
                </a:ext>
              </a:extLst>
            </p:cNvPr>
            <p:cNvSpPr/>
            <p:nvPr/>
          </p:nvSpPr>
          <p:spPr>
            <a:xfrm>
              <a:off x="5260884" y="1896433"/>
              <a:ext cx="263855" cy="12591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latin typeface="+mj-lt"/>
              </a:endParaRPr>
            </a:p>
          </p:txBody>
        </p:sp>
        <p:sp>
          <p:nvSpPr>
            <p:cNvPr id="26" name="Shape 18238">
              <a:extLst>
                <a:ext uri="{FF2B5EF4-FFF2-40B4-BE49-F238E27FC236}">
                  <a16:creationId xmlns:a16="http://schemas.microsoft.com/office/drawing/2014/main" id="{7A427564-B84A-4989-BC6F-3E115AE20E4F}"/>
                </a:ext>
              </a:extLst>
            </p:cNvPr>
            <p:cNvSpPr/>
            <p:nvPr/>
          </p:nvSpPr>
          <p:spPr>
            <a:xfrm>
              <a:off x="3545258" y="2257714"/>
              <a:ext cx="263855" cy="9777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latin typeface="+mj-lt"/>
              </a:endParaRPr>
            </a:p>
          </p:txBody>
        </p:sp>
        <p:sp>
          <p:nvSpPr>
            <p:cNvPr id="27" name="Shape 18239">
              <a:extLst>
                <a:ext uri="{FF2B5EF4-FFF2-40B4-BE49-F238E27FC236}">
                  <a16:creationId xmlns:a16="http://schemas.microsoft.com/office/drawing/2014/main" id="{241C80D5-D094-4220-8FBF-0D7CC56EE683}"/>
                </a:ext>
              </a:extLst>
            </p:cNvPr>
            <p:cNvSpPr/>
            <p:nvPr/>
          </p:nvSpPr>
          <p:spPr>
            <a:xfrm>
              <a:off x="4666653" y="3915407"/>
              <a:ext cx="745401" cy="3607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latin typeface="+mj-lt"/>
              </a:endParaRPr>
            </a:p>
          </p:txBody>
        </p:sp>
        <p:sp>
          <p:nvSpPr>
            <p:cNvPr id="28" name="Shape 18240">
              <a:extLst>
                <a:ext uri="{FF2B5EF4-FFF2-40B4-BE49-F238E27FC236}">
                  <a16:creationId xmlns:a16="http://schemas.microsoft.com/office/drawing/2014/main" id="{116ADC8D-4D4C-4F28-A018-16764E43384D}"/>
                </a:ext>
              </a:extLst>
            </p:cNvPr>
            <p:cNvSpPr/>
            <p:nvPr/>
          </p:nvSpPr>
          <p:spPr>
            <a:xfrm rot="5400000">
              <a:off x="7281460" y="1851437"/>
              <a:ext cx="287655" cy="8266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latin typeface="+mj-lt"/>
              </a:endParaRPr>
            </a:p>
          </p:txBody>
        </p:sp>
        <p:sp>
          <p:nvSpPr>
            <p:cNvPr id="29" name="Shape 18241">
              <a:extLst>
                <a:ext uri="{FF2B5EF4-FFF2-40B4-BE49-F238E27FC236}">
                  <a16:creationId xmlns:a16="http://schemas.microsoft.com/office/drawing/2014/main" id="{E952F070-177E-4148-824C-047C0CC4BE93}"/>
                </a:ext>
              </a:extLst>
            </p:cNvPr>
            <p:cNvSpPr/>
            <p:nvPr/>
          </p:nvSpPr>
          <p:spPr>
            <a:xfrm>
              <a:off x="2010033" y="3002146"/>
              <a:ext cx="265319" cy="11019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latin typeface="+mj-lt"/>
              </a:endParaRPr>
            </a:p>
          </p:txBody>
        </p:sp>
        <p:sp>
          <p:nvSpPr>
            <p:cNvPr id="30" name="TextBox 29">
              <a:extLst>
                <a:ext uri="{FF2B5EF4-FFF2-40B4-BE49-F238E27FC236}">
                  <a16:creationId xmlns:a16="http://schemas.microsoft.com/office/drawing/2014/main" id="{94B0ECA0-C5D9-4264-957F-D2CF978B96F5}"/>
                </a:ext>
              </a:extLst>
            </p:cNvPr>
            <p:cNvSpPr txBox="1"/>
            <p:nvPr/>
          </p:nvSpPr>
          <p:spPr>
            <a:xfrm>
              <a:off x="1493776" y="4404522"/>
              <a:ext cx="2317349" cy="356812"/>
            </a:xfrm>
            <a:prstGeom prst="rect">
              <a:avLst/>
            </a:prstGeom>
            <a:noFill/>
          </p:spPr>
          <p:txBody>
            <a:bodyPr wrap="square" rtlCol="0" anchor="t">
              <a:spAutoFit/>
            </a:bodyPr>
            <a:lstStyle/>
            <a:p>
              <a:pPr>
                <a:lnSpc>
                  <a:spcPts val="1286"/>
                </a:lnSpc>
              </a:pPr>
              <a:r>
                <a:rPr lang="en-GB" sz="882" dirty="0">
                  <a:latin typeface="+mj-lt"/>
                  <a:ea typeface="Lato Light" panose="020F0502020204030203" pitchFamily="34" charset="0"/>
                  <a:cs typeface="Lato Light" panose="020F0502020204030203" pitchFamily="34" charset="0"/>
                </a:rPr>
                <a:t>Lorem ipsum </a:t>
              </a:r>
              <a:r>
                <a:rPr lang="en-GB" sz="882" dirty="0" err="1">
                  <a:latin typeface="+mj-lt"/>
                  <a:ea typeface="Lato Light" panose="020F0502020204030203" pitchFamily="34" charset="0"/>
                  <a:cs typeface="Lato Light" panose="020F0502020204030203" pitchFamily="34" charset="0"/>
                </a:rPr>
                <a:t>dolor</a:t>
              </a:r>
              <a:r>
                <a:rPr lang="en-GB" sz="882" dirty="0">
                  <a:latin typeface="+mj-lt"/>
                  <a:ea typeface="Lato Light" panose="020F0502020204030203" pitchFamily="34" charset="0"/>
                  <a:cs typeface="Lato Light" panose="020F0502020204030203" pitchFamily="34" charset="0"/>
                </a:rPr>
                <a:t> sit </a:t>
              </a:r>
              <a:r>
                <a:rPr lang="en-GB" sz="882" dirty="0" err="1">
                  <a:latin typeface="+mj-lt"/>
                  <a:ea typeface="Lato Light" panose="020F0502020204030203" pitchFamily="34" charset="0"/>
                  <a:cs typeface="Lato Light" panose="020F0502020204030203" pitchFamily="34" charset="0"/>
                </a:rPr>
                <a:t>amet</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consectetur</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adipiscing</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elit</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sed</a:t>
              </a:r>
              <a:r>
                <a:rPr lang="en-GB" sz="882" dirty="0">
                  <a:latin typeface="+mj-lt"/>
                  <a:ea typeface="Lato Light" panose="020F0502020204030203" pitchFamily="34" charset="0"/>
                  <a:cs typeface="Lato Light" panose="020F0502020204030203" pitchFamily="34" charset="0"/>
                </a:rPr>
                <a:t> do </a:t>
              </a:r>
              <a:r>
                <a:rPr lang="en-GB" sz="882" dirty="0" err="1">
                  <a:latin typeface="+mj-lt"/>
                  <a:ea typeface="Lato Light" panose="020F0502020204030203" pitchFamily="34" charset="0"/>
                  <a:cs typeface="Lato Light" panose="020F0502020204030203" pitchFamily="34" charset="0"/>
                </a:rPr>
                <a:t>eiusmod</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tempor</a:t>
              </a:r>
              <a:endParaRPr lang="en-US" sz="882" dirty="0">
                <a:latin typeface="+mj-lt"/>
                <a:ea typeface="Lato Light" panose="020F0502020204030203" pitchFamily="34" charset="0"/>
                <a:cs typeface="Lato Light" panose="020F0502020204030203" pitchFamily="34" charset="0"/>
              </a:endParaRPr>
            </a:p>
          </p:txBody>
        </p:sp>
        <p:sp>
          <p:nvSpPr>
            <p:cNvPr id="31" name="TextBox 30">
              <a:extLst>
                <a:ext uri="{FF2B5EF4-FFF2-40B4-BE49-F238E27FC236}">
                  <a16:creationId xmlns:a16="http://schemas.microsoft.com/office/drawing/2014/main" id="{0BB90165-E0CE-4129-8A0C-411A7190BE83}"/>
                </a:ext>
              </a:extLst>
            </p:cNvPr>
            <p:cNvSpPr txBox="1"/>
            <p:nvPr/>
          </p:nvSpPr>
          <p:spPr>
            <a:xfrm>
              <a:off x="1493777" y="4195455"/>
              <a:ext cx="1812978" cy="269588"/>
            </a:xfrm>
            <a:prstGeom prst="rect">
              <a:avLst/>
            </a:prstGeom>
            <a:noFill/>
          </p:spPr>
          <p:txBody>
            <a:bodyPr wrap="none" rtlCol="0" anchor="t">
              <a:spAutoFit/>
            </a:bodyPr>
            <a:lstStyle/>
            <a:p>
              <a:r>
                <a:rPr lang="en-US" sz="1400" b="1" dirty="0">
                  <a:solidFill>
                    <a:schemeClr val="accent1"/>
                  </a:solidFill>
                  <a:latin typeface="+mj-lt"/>
                  <a:ea typeface="Lato Light" panose="020F0502020204030203" pitchFamily="34" charset="0"/>
                  <a:cs typeface="Poppins" pitchFamily="2" charset="77"/>
                </a:rPr>
                <a:t>PRODUCTS &amp; SERVICES</a:t>
              </a:r>
            </a:p>
          </p:txBody>
        </p:sp>
        <p:sp>
          <p:nvSpPr>
            <p:cNvPr id="32" name="TextBox 31">
              <a:extLst>
                <a:ext uri="{FF2B5EF4-FFF2-40B4-BE49-F238E27FC236}">
                  <a16:creationId xmlns:a16="http://schemas.microsoft.com/office/drawing/2014/main" id="{6FE20518-78AB-4EA7-97DB-29437CD8C754}"/>
                </a:ext>
              </a:extLst>
            </p:cNvPr>
            <p:cNvSpPr txBox="1"/>
            <p:nvPr/>
          </p:nvSpPr>
          <p:spPr>
            <a:xfrm>
              <a:off x="1493776" y="1640023"/>
              <a:ext cx="2317349" cy="356811"/>
            </a:xfrm>
            <a:prstGeom prst="rect">
              <a:avLst/>
            </a:prstGeom>
            <a:noFill/>
          </p:spPr>
          <p:txBody>
            <a:bodyPr wrap="square" rtlCol="0" anchor="t">
              <a:spAutoFit/>
            </a:bodyPr>
            <a:lstStyle/>
            <a:p>
              <a:pPr>
                <a:lnSpc>
                  <a:spcPts val="1286"/>
                </a:lnSpc>
              </a:pPr>
              <a:r>
                <a:rPr lang="en-GB" sz="882" dirty="0">
                  <a:latin typeface="+mj-lt"/>
                  <a:ea typeface="Lato Light" panose="020F0502020204030203" pitchFamily="34" charset="0"/>
                  <a:cs typeface="Lato Light" panose="020F0502020204030203" pitchFamily="34" charset="0"/>
                </a:rPr>
                <a:t>Lorem ipsum </a:t>
              </a:r>
              <a:r>
                <a:rPr lang="en-GB" sz="882" dirty="0" err="1">
                  <a:latin typeface="+mj-lt"/>
                  <a:ea typeface="Lato Light" panose="020F0502020204030203" pitchFamily="34" charset="0"/>
                  <a:cs typeface="Lato Light" panose="020F0502020204030203" pitchFamily="34" charset="0"/>
                </a:rPr>
                <a:t>dolor</a:t>
              </a:r>
              <a:r>
                <a:rPr lang="en-GB" sz="882" dirty="0">
                  <a:latin typeface="+mj-lt"/>
                  <a:ea typeface="Lato Light" panose="020F0502020204030203" pitchFamily="34" charset="0"/>
                  <a:cs typeface="Lato Light" panose="020F0502020204030203" pitchFamily="34" charset="0"/>
                </a:rPr>
                <a:t> sit </a:t>
              </a:r>
              <a:r>
                <a:rPr lang="en-GB" sz="882" dirty="0" err="1">
                  <a:latin typeface="+mj-lt"/>
                  <a:ea typeface="Lato Light" panose="020F0502020204030203" pitchFamily="34" charset="0"/>
                  <a:cs typeface="Lato Light" panose="020F0502020204030203" pitchFamily="34" charset="0"/>
                </a:rPr>
                <a:t>amet</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consectetur</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adipiscing</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elit</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sed</a:t>
              </a:r>
              <a:r>
                <a:rPr lang="en-GB" sz="882" dirty="0">
                  <a:latin typeface="+mj-lt"/>
                  <a:ea typeface="Lato Light" panose="020F0502020204030203" pitchFamily="34" charset="0"/>
                  <a:cs typeface="Lato Light" panose="020F0502020204030203" pitchFamily="34" charset="0"/>
                </a:rPr>
                <a:t> do </a:t>
              </a:r>
              <a:r>
                <a:rPr lang="en-GB" sz="882" dirty="0" err="1">
                  <a:latin typeface="+mj-lt"/>
                  <a:ea typeface="Lato Light" panose="020F0502020204030203" pitchFamily="34" charset="0"/>
                  <a:cs typeface="Lato Light" panose="020F0502020204030203" pitchFamily="34" charset="0"/>
                </a:rPr>
                <a:t>eiusmod</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tempor</a:t>
              </a:r>
              <a:endParaRPr lang="en-US" sz="882" dirty="0">
                <a:latin typeface="+mj-lt"/>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D4BDA49A-A43A-40DC-959B-064B91680944}"/>
                </a:ext>
              </a:extLst>
            </p:cNvPr>
            <p:cNvSpPr txBox="1"/>
            <p:nvPr/>
          </p:nvSpPr>
          <p:spPr>
            <a:xfrm>
              <a:off x="1493776" y="1430957"/>
              <a:ext cx="1699247" cy="269588"/>
            </a:xfrm>
            <a:prstGeom prst="rect">
              <a:avLst/>
            </a:prstGeom>
            <a:noFill/>
          </p:spPr>
          <p:txBody>
            <a:bodyPr wrap="none" rtlCol="0" anchor="t">
              <a:spAutoFit/>
            </a:bodyPr>
            <a:lstStyle/>
            <a:p>
              <a:r>
                <a:rPr lang="en-US" sz="1400" b="1" dirty="0">
                  <a:solidFill>
                    <a:schemeClr val="accent2"/>
                  </a:solidFill>
                  <a:latin typeface="+mj-lt"/>
                  <a:ea typeface="Lato Light" panose="020F0502020204030203" pitchFamily="34" charset="0"/>
                  <a:cs typeface="Poppins" pitchFamily="2" charset="77"/>
                </a:rPr>
                <a:t>EXECUTIVE SUMMARY</a:t>
              </a:r>
            </a:p>
          </p:txBody>
        </p:sp>
        <p:sp>
          <p:nvSpPr>
            <p:cNvPr id="34" name="TextBox 33">
              <a:extLst>
                <a:ext uri="{FF2B5EF4-FFF2-40B4-BE49-F238E27FC236}">
                  <a16:creationId xmlns:a16="http://schemas.microsoft.com/office/drawing/2014/main" id="{DEB5D994-E91F-4154-B4EF-E9BB16E3FFBC}"/>
                </a:ext>
              </a:extLst>
            </p:cNvPr>
            <p:cNvSpPr txBox="1"/>
            <p:nvPr/>
          </p:nvSpPr>
          <p:spPr>
            <a:xfrm>
              <a:off x="4229142" y="1407591"/>
              <a:ext cx="2317349" cy="356811"/>
            </a:xfrm>
            <a:prstGeom prst="rect">
              <a:avLst/>
            </a:prstGeom>
            <a:noFill/>
          </p:spPr>
          <p:txBody>
            <a:bodyPr wrap="square" rtlCol="0" anchor="t">
              <a:spAutoFit/>
            </a:bodyPr>
            <a:lstStyle/>
            <a:p>
              <a:pPr>
                <a:lnSpc>
                  <a:spcPts val="1286"/>
                </a:lnSpc>
              </a:pPr>
              <a:r>
                <a:rPr lang="en-GB" sz="882" dirty="0">
                  <a:latin typeface="+mj-lt"/>
                  <a:ea typeface="Lato Light" panose="020F0502020204030203" pitchFamily="34" charset="0"/>
                  <a:cs typeface="Lato Light" panose="020F0502020204030203" pitchFamily="34" charset="0"/>
                </a:rPr>
                <a:t>Lorem ipsum </a:t>
              </a:r>
              <a:r>
                <a:rPr lang="en-GB" sz="882" dirty="0" err="1">
                  <a:latin typeface="+mj-lt"/>
                  <a:ea typeface="Lato Light" panose="020F0502020204030203" pitchFamily="34" charset="0"/>
                  <a:cs typeface="Lato Light" panose="020F0502020204030203" pitchFamily="34" charset="0"/>
                </a:rPr>
                <a:t>dolor</a:t>
              </a:r>
              <a:r>
                <a:rPr lang="en-GB" sz="882" dirty="0">
                  <a:latin typeface="+mj-lt"/>
                  <a:ea typeface="Lato Light" panose="020F0502020204030203" pitchFamily="34" charset="0"/>
                  <a:cs typeface="Lato Light" panose="020F0502020204030203" pitchFamily="34" charset="0"/>
                </a:rPr>
                <a:t> sit </a:t>
              </a:r>
              <a:r>
                <a:rPr lang="en-GB" sz="882" dirty="0" err="1">
                  <a:latin typeface="+mj-lt"/>
                  <a:ea typeface="Lato Light" panose="020F0502020204030203" pitchFamily="34" charset="0"/>
                  <a:cs typeface="Lato Light" panose="020F0502020204030203" pitchFamily="34" charset="0"/>
                </a:rPr>
                <a:t>amet</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consectetur</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adipiscing</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elit</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sed</a:t>
              </a:r>
              <a:r>
                <a:rPr lang="en-GB" sz="882" dirty="0">
                  <a:latin typeface="+mj-lt"/>
                  <a:ea typeface="Lato Light" panose="020F0502020204030203" pitchFamily="34" charset="0"/>
                  <a:cs typeface="Lato Light" panose="020F0502020204030203" pitchFamily="34" charset="0"/>
                </a:rPr>
                <a:t> do </a:t>
              </a:r>
              <a:r>
                <a:rPr lang="en-GB" sz="882" dirty="0" err="1">
                  <a:latin typeface="+mj-lt"/>
                  <a:ea typeface="Lato Light" panose="020F0502020204030203" pitchFamily="34" charset="0"/>
                  <a:cs typeface="Lato Light" panose="020F0502020204030203" pitchFamily="34" charset="0"/>
                </a:rPr>
                <a:t>eiusmod</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tempor</a:t>
              </a:r>
              <a:endParaRPr lang="en-US" sz="882" dirty="0">
                <a:latin typeface="+mj-lt"/>
                <a:ea typeface="Lato Light" panose="020F0502020204030203" pitchFamily="34" charset="0"/>
                <a:cs typeface="Lato Light" panose="020F0502020204030203" pitchFamily="34" charset="0"/>
              </a:endParaRPr>
            </a:p>
          </p:txBody>
        </p:sp>
        <p:sp>
          <p:nvSpPr>
            <p:cNvPr id="35" name="TextBox 34">
              <a:extLst>
                <a:ext uri="{FF2B5EF4-FFF2-40B4-BE49-F238E27FC236}">
                  <a16:creationId xmlns:a16="http://schemas.microsoft.com/office/drawing/2014/main" id="{6416530D-8DE7-4012-A0FA-314B99591F0D}"/>
                </a:ext>
              </a:extLst>
            </p:cNvPr>
            <p:cNvSpPr txBox="1"/>
            <p:nvPr/>
          </p:nvSpPr>
          <p:spPr>
            <a:xfrm>
              <a:off x="4229142" y="1198524"/>
              <a:ext cx="1738561" cy="269588"/>
            </a:xfrm>
            <a:prstGeom prst="rect">
              <a:avLst/>
            </a:prstGeom>
            <a:noFill/>
          </p:spPr>
          <p:txBody>
            <a:bodyPr wrap="none" rtlCol="0" anchor="t">
              <a:spAutoFit/>
            </a:bodyPr>
            <a:lstStyle/>
            <a:p>
              <a:r>
                <a:rPr lang="en-US" sz="1400" b="1" dirty="0">
                  <a:solidFill>
                    <a:schemeClr val="accent4"/>
                  </a:solidFill>
                  <a:latin typeface="+mj-lt"/>
                  <a:ea typeface="Lato Light" panose="020F0502020204030203" pitchFamily="34" charset="0"/>
                  <a:cs typeface="Poppins" pitchFamily="2" charset="77"/>
                </a:rPr>
                <a:t>FINANCIAL PLANNING</a:t>
              </a:r>
            </a:p>
          </p:txBody>
        </p:sp>
        <p:sp>
          <p:nvSpPr>
            <p:cNvPr id="36" name="TextBox 35">
              <a:extLst>
                <a:ext uri="{FF2B5EF4-FFF2-40B4-BE49-F238E27FC236}">
                  <a16:creationId xmlns:a16="http://schemas.microsoft.com/office/drawing/2014/main" id="{1E13A4C3-0C26-492A-B67F-B3A3130F2929}"/>
                </a:ext>
              </a:extLst>
            </p:cNvPr>
            <p:cNvSpPr txBox="1"/>
            <p:nvPr/>
          </p:nvSpPr>
          <p:spPr>
            <a:xfrm>
              <a:off x="5521254" y="4395928"/>
              <a:ext cx="2317349" cy="356811"/>
            </a:xfrm>
            <a:prstGeom prst="rect">
              <a:avLst/>
            </a:prstGeom>
            <a:noFill/>
          </p:spPr>
          <p:txBody>
            <a:bodyPr wrap="square" rtlCol="0" anchor="t">
              <a:spAutoFit/>
            </a:bodyPr>
            <a:lstStyle/>
            <a:p>
              <a:pPr>
                <a:lnSpc>
                  <a:spcPts val="1286"/>
                </a:lnSpc>
              </a:pPr>
              <a:r>
                <a:rPr lang="en-GB" sz="882" dirty="0">
                  <a:latin typeface="+mj-lt"/>
                  <a:ea typeface="Lato Light" panose="020F0502020204030203" pitchFamily="34" charset="0"/>
                  <a:cs typeface="Lato Light" panose="020F0502020204030203" pitchFamily="34" charset="0"/>
                </a:rPr>
                <a:t>Lorem ipsum </a:t>
              </a:r>
              <a:r>
                <a:rPr lang="en-GB" sz="882" dirty="0" err="1">
                  <a:latin typeface="+mj-lt"/>
                  <a:ea typeface="Lato Light" panose="020F0502020204030203" pitchFamily="34" charset="0"/>
                  <a:cs typeface="Lato Light" panose="020F0502020204030203" pitchFamily="34" charset="0"/>
                </a:rPr>
                <a:t>dolor</a:t>
              </a:r>
              <a:r>
                <a:rPr lang="en-GB" sz="882" dirty="0">
                  <a:latin typeface="+mj-lt"/>
                  <a:ea typeface="Lato Light" panose="020F0502020204030203" pitchFamily="34" charset="0"/>
                  <a:cs typeface="Lato Light" panose="020F0502020204030203" pitchFamily="34" charset="0"/>
                </a:rPr>
                <a:t> sit </a:t>
              </a:r>
              <a:r>
                <a:rPr lang="en-GB" sz="882" dirty="0" err="1">
                  <a:latin typeface="+mj-lt"/>
                  <a:ea typeface="Lato Light" panose="020F0502020204030203" pitchFamily="34" charset="0"/>
                  <a:cs typeface="Lato Light" panose="020F0502020204030203" pitchFamily="34" charset="0"/>
                </a:rPr>
                <a:t>amet</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consectetur</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adipiscing</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elit</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sed</a:t>
              </a:r>
              <a:r>
                <a:rPr lang="en-GB" sz="882" dirty="0">
                  <a:latin typeface="+mj-lt"/>
                  <a:ea typeface="Lato Light" panose="020F0502020204030203" pitchFamily="34" charset="0"/>
                  <a:cs typeface="Lato Light" panose="020F0502020204030203" pitchFamily="34" charset="0"/>
                </a:rPr>
                <a:t> do </a:t>
              </a:r>
              <a:r>
                <a:rPr lang="en-GB" sz="882" dirty="0" err="1">
                  <a:latin typeface="+mj-lt"/>
                  <a:ea typeface="Lato Light" panose="020F0502020204030203" pitchFamily="34" charset="0"/>
                  <a:cs typeface="Lato Light" panose="020F0502020204030203" pitchFamily="34" charset="0"/>
                </a:rPr>
                <a:t>eiusmod</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tempor</a:t>
              </a:r>
              <a:endParaRPr lang="en-US" sz="882" dirty="0">
                <a:latin typeface="+mj-lt"/>
                <a:ea typeface="Lato Light" panose="020F0502020204030203" pitchFamily="34" charset="0"/>
                <a:cs typeface="Lato Light" panose="020F0502020204030203" pitchFamily="34" charset="0"/>
              </a:endParaRPr>
            </a:p>
          </p:txBody>
        </p:sp>
        <p:sp>
          <p:nvSpPr>
            <p:cNvPr id="37" name="TextBox 36">
              <a:extLst>
                <a:ext uri="{FF2B5EF4-FFF2-40B4-BE49-F238E27FC236}">
                  <a16:creationId xmlns:a16="http://schemas.microsoft.com/office/drawing/2014/main" id="{2BB1DB27-C0B2-497C-985B-51F9481861F6}"/>
                </a:ext>
              </a:extLst>
            </p:cNvPr>
            <p:cNvSpPr txBox="1"/>
            <p:nvPr/>
          </p:nvSpPr>
          <p:spPr>
            <a:xfrm>
              <a:off x="5521254" y="4186861"/>
              <a:ext cx="1506884" cy="269588"/>
            </a:xfrm>
            <a:prstGeom prst="rect">
              <a:avLst/>
            </a:prstGeom>
            <a:noFill/>
          </p:spPr>
          <p:txBody>
            <a:bodyPr wrap="none" rtlCol="0" anchor="t">
              <a:spAutoFit/>
            </a:bodyPr>
            <a:lstStyle/>
            <a:p>
              <a:r>
                <a:rPr lang="en-US" sz="1400" b="1" dirty="0">
                  <a:solidFill>
                    <a:schemeClr val="accent3"/>
                  </a:solidFill>
                  <a:latin typeface="+mj-lt"/>
                  <a:ea typeface="Lato Light" panose="020F0502020204030203" pitchFamily="34" charset="0"/>
                  <a:cs typeface="Poppins" pitchFamily="2" charset="77"/>
                </a:rPr>
                <a:t>MARKET ANALYSIS</a:t>
              </a:r>
            </a:p>
          </p:txBody>
        </p:sp>
        <p:sp>
          <p:nvSpPr>
            <p:cNvPr id="38" name="TextBox 37">
              <a:extLst>
                <a:ext uri="{FF2B5EF4-FFF2-40B4-BE49-F238E27FC236}">
                  <a16:creationId xmlns:a16="http://schemas.microsoft.com/office/drawing/2014/main" id="{6FAEC21F-567F-4F78-9086-0C36D8185791}"/>
                </a:ext>
              </a:extLst>
            </p:cNvPr>
            <p:cNvSpPr txBox="1"/>
            <p:nvPr/>
          </p:nvSpPr>
          <p:spPr>
            <a:xfrm>
              <a:off x="7945683" y="2562531"/>
              <a:ext cx="1693639" cy="502838"/>
            </a:xfrm>
            <a:prstGeom prst="rect">
              <a:avLst/>
            </a:prstGeom>
            <a:noFill/>
          </p:spPr>
          <p:txBody>
            <a:bodyPr wrap="square" rtlCol="0" anchor="t">
              <a:spAutoFit/>
            </a:bodyPr>
            <a:lstStyle/>
            <a:p>
              <a:pPr>
                <a:lnSpc>
                  <a:spcPts val="1286"/>
                </a:lnSpc>
              </a:pPr>
              <a:r>
                <a:rPr lang="en-GB" sz="882" dirty="0">
                  <a:latin typeface="+mj-lt"/>
                  <a:ea typeface="Lato Light" panose="020F0502020204030203" pitchFamily="34" charset="0"/>
                  <a:cs typeface="Lato Light" panose="020F0502020204030203" pitchFamily="34" charset="0"/>
                </a:rPr>
                <a:t>Lorem ipsum </a:t>
              </a:r>
              <a:r>
                <a:rPr lang="en-GB" sz="882" dirty="0" err="1">
                  <a:latin typeface="+mj-lt"/>
                  <a:ea typeface="Lato Light" panose="020F0502020204030203" pitchFamily="34" charset="0"/>
                  <a:cs typeface="Lato Light" panose="020F0502020204030203" pitchFamily="34" charset="0"/>
                </a:rPr>
                <a:t>dolor</a:t>
              </a:r>
              <a:r>
                <a:rPr lang="en-GB" sz="882" dirty="0">
                  <a:latin typeface="+mj-lt"/>
                  <a:ea typeface="Lato Light" panose="020F0502020204030203" pitchFamily="34" charset="0"/>
                  <a:cs typeface="Lato Light" panose="020F0502020204030203" pitchFamily="34" charset="0"/>
                </a:rPr>
                <a:t> sit </a:t>
              </a:r>
              <a:r>
                <a:rPr lang="en-GB" sz="882" dirty="0" err="1">
                  <a:latin typeface="+mj-lt"/>
                  <a:ea typeface="Lato Light" panose="020F0502020204030203" pitchFamily="34" charset="0"/>
                  <a:cs typeface="Lato Light" panose="020F0502020204030203" pitchFamily="34" charset="0"/>
                </a:rPr>
                <a:t>amet</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consectetur</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adipiscing</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elit</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sed</a:t>
              </a:r>
              <a:r>
                <a:rPr lang="en-GB" sz="882" dirty="0">
                  <a:latin typeface="+mj-lt"/>
                  <a:ea typeface="Lato Light" panose="020F0502020204030203" pitchFamily="34" charset="0"/>
                  <a:cs typeface="Lato Light" panose="020F0502020204030203" pitchFamily="34" charset="0"/>
                </a:rPr>
                <a:t> do </a:t>
              </a:r>
              <a:r>
                <a:rPr lang="en-GB" sz="882" dirty="0" err="1">
                  <a:latin typeface="+mj-lt"/>
                  <a:ea typeface="Lato Light" panose="020F0502020204030203" pitchFamily="34" charset="0"/>
                  <a:cs typeface="Lato Light" panose="020F0502020204030203" pitchFamily="34" charset="0"/>
                </a:rPr>
                <a:t>eiusmod</a:t>
              </a:r>
              <a:r>
                <a:rPr lang="en-GB" sz="882" dirty="0">
                  <a:latin typeface="+mj-lt"/>
                  <a:ea typeface="Lato Light" panose="020F0502020204030203" pitchFamily="34" charset="0"/>
                  <a:cs typeface="Lato Light" panose="020F0502020204030203" pitchFamily="34" charset="0"/>
                </a:rPr>
                <a:t> </a:t>
              </a:r>
              <a:r>
                <a:rPr lang="en-GB" sz="882" dirty="0" err="1">
                  <a:latin typeface="+mj-lt"/>
                  <a:ea typeface="Lato Light" panose="020F0502020204030203" pitchFamily="34" charset="0"/>
                  <a:cs typeface="Lato Light" panose="020F0502020204030203" pitchFamily="34" charset="0"/>
                </a:rPr>
                <a:t>tempor</a:t>
              </a:r>
              <a:endParaRPr lang="en-US" sz="882" dirty="0">
                <a:latin typeface="+mj-lt"/>
                <a:ea typeface="Lato Light" panose="020F0502020204030203" pitchFamily="34" charset="0"/>
                <a:cs typeface="Lato Light" panose="020F0502020204030203" pitchFamily="34" charset="0"/>
              </a:endParaRPr>
            </a:p>
          </p:txBody>
        </p:sp>
        <p:sp>
          <p:nvSpPr>
            <p:cNvPr id="39" name="TextBox 38">
              <a:extLst>
                <a:ext uri="{FF2B5EF4-FFF2-40B4-BE49-F238E27FC236}">
                  <a16:creationId xmlns:a16="http://schemas.microsoft.com/office/drawing/2014/main" id="{1A09C44E-DCAD-4DD9-89E0-F1882B2D8B51}"/>
                </a:ext>
              </a:extLst>
            </p:cNvPr>
            <p:cNvSpPr txBox="1"/>
            <p:nvPr/>
          </p:nvSpPr>
          <p:spPr>
            <a:xfrm>
              <a:off x="7945683" y="2353464"/>
              <a:ext cx="740243" cy="269588"/>
            </a:xfrm>
            <a:prstGeom prst="rect">
              <a:avLst/>
            </a:prstGeom>
            <a:noFill/>
          </p:spPr>
          <p:txBody>
            <a:bodyPr wrap="none" rtlCol="0" anchor="t">
              <a:spAutoFit/>
            </a:bodyPr>
            <a:lstStyle/>
            <a:p>
              <a:r>
                <a:rPr lang="en-US" sz="1400" b="1" dirty="0">
                  <a:solidFill>
                    <a:schemeClr val="accent5"/>
                  </a:solidFill>
                  <a:latin typeface="+mj-lt"/>
                  <a:ea typeface="Lato Light" panose="020F0502020204030203" pitchFamily="34" charset="0"/>
                  <a:cs typeface="Poppins" pitchFamily="2" charset="77"/>
                </a:rPr>
                <a:t>BUDGET</a:t>
              </a:r>
            </a:p>
          </p:txBody>
        </p:sp>
      </p:grpSp>
    </p:spTree>
    <p:extLst>
      <p:ext uri="{BB962C8B-B14F-4D97-AF65-F5344CB8AC3E}">
        <p14:creationId xmlns:p14="http://schemas.microsoft.com/office/powerpoint/2010/main" val="105236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ABA81-108B-4C25-A8C2-2FCA5AF276E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9CDD988-0DCB-41F7-9C78-B4DB75CEB8C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36585BB-1ABA-408A-9612-4B5D88238839}"/>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3684162F-E433-4FAA-8128-ECF6B49B188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02D0221-EB04-40EC-B3B2-93FA940FC048}"/>
              </a:ext>
            </a:extLst>
          </p:cNvPr>
          <p:cNvSpPr>
            <a:spLocks noGrp="1"/>
          </p:cNvSpPr>
          <p:nvPr>
            <p:ph type="body" sz="quarter" idx="13"/>
          </p:nvPr>
        </p:nvSpPr>
        <p:spPr/>
        <p:txBody>
          <a:bodyPr/>
          <a:lstStyle/>
          <a:p>
            <a:endParaRPr lang="en-ZA"/>
          </a:p>
        </p:txBody>
      </p:sp>
      <p:grpSp>
        <p:nvGrpSpPr>
          <p:cNvPr id="63" name="Group 62">
            <a:extLst>
              <a:ext uri="{FF2B5EF4-FFF2-40B4-BE49-F238E27FC236}">
                <a16:creationId xmlns:a16="http://schemas.microsoft.com/office/drawing/2014/main" id="{9E639BC4-7A1B-41DB-B8A4-72429B7F5424}"/>
              </a:ext>
            </a:extLst>
          </p:cNvPr>
          <p:cNvGrpSpPr/>
          <p:nvPr/>
        </p:nvGrpSpPr>
        <p:grpSpPr>
          <a:xfrm>
            <a:off x="990567" y="1717556"/>
            <a:ext cx="9639334" cy="4490230"/>
            <a:chOff x="1487435" y="1201274"/>
            <a:chExt cx="7683998" cy="3579388"/>
          </a:xfrm>
        </p:grpSpPr>
        <p:grpSp>
          <p:nvGrpSpPr>
            <p:cNvPr id="7" name="Group 50157">
              <a:extLst>
                <a:ext uri="{FF2B5EF4-FFF2-40B4-BE49-F238E27FC236}">
                  <a16:creationId xmlns:a16="http://schemas.microsoft.com/office/drawing/2014/main" id="{987F0B30-7D15-4B02-A605-2BB24E581FAD}"/>
                </a:ext>
              </a:extLst>
            </p:cNvPr>
            <p:cNvGrpSpPr/>
            <p:nvPr/>
          </p:nvGrpSpPr>
          <p:grpSpPr>
            <a:xfrm>
              <a:off x="3920940" y="1540157"/>
              <a:ext cx="797893" cy="797814"/>
              <a:chOff x="0" y="0"/>
              <a:chExt cx="1016662" cy="1016561"/>
            </a:xfrm>
          </p:grpSpPr>
          <p:sp>
            <p:nvSpPr>
              <p:cNvPr id="8" name="Shape 50155">
                <a:extLst>
                  <a:ext uri="{FF2B5EF4-FFF2-40B4-BE49-F238E27FC236}">
                    <a16:creationId xmlns:a16="http://schemas.microsoft.com/office/drawing/2014/main" id="{0A8255AD-4C20-4FE7-B2F1-B721F905374C}"/>
                  </a:ext>
                </a:extLst>
              </p:cNvPr>
              <p:cNvSpPr/>
              <p:nvPr/>
            </p:nvSpPr>
            <p:spPr>
              <a:xfrm>
                <a:off x="25399" y="25397"/>
                <a:ext cx="965864" cy="965767"/>
              </a:xfrm>
              <a:custGeom>
                <a:avLst/>
                <a:gdLst/>
                <a:ahLst/>
                <a:cxnLst>
                  <a:cxn ang="0">
                    <a:pos x="wd2" y="hd2"/>
                  </a:cxn>
                  <a:cxn ang="5400000">
                    <a:pos x="wd2" y="hd2"/>
                  </a:cxn>
                  <a:cxn ang="10800000">
                    <a:pos x="wd2" y="hd2"/>
                  </a:cxn>
                  <a:cxn ang="16200000">
                    <a:pos x="wd2" y="hd2"/>
                  </a:cxn>
                </a:cxnLst>
                <a:rect l="0" t="0" r="r" b="b"/>
                <a:pathLst>
                  <a:path w="19679" h="20595" extrusionOk="0">
                    <a:moveTo>
                      <a:pt x="9838" y="0"/>
                    </a:moveTo>
                    <a:cubicBezTo>
                      <a:pt x="7320" y="0"/>
                      <a:pt x="4803" y="1006"/>
                      <a:pt x="2881" y="3016"/>
                    </a:cubicBezTo>
                    <a:cubicBezTo>
                      <a:pt x="-961" y="7038"/>
                      <a:pt x="-961" y="13557"/>
                      <a:pt x="2881" y="17578"/>
                    </a:cubicBezTo>
                    <a:cubicBezTo>
                      <a:pt x="6724" y="21600"/>
                      <a:pt x="12954" y="21600"/>
                      <a:pt x="16797" y="17578"/>
                    </a:cubicBezTo>
                    <a:cubicBezTo>
                      <a:pt x="20639" y="13557"/>
                      <a:pt x="20639" y="7038"/>
                      <a:pt x="16797" y="3016"/>
                    </a:cubicBezTo>
                    <a:cubicBezTo>
                      <a:pt x="14875" y="1006"/>
                      <a:pt x="12356" y="0"/>
                      <a:pt x="9838" y="0"/>
                    </a:cubicBezTo>
                    <a:close/>
                  </a:path>
                </a:pathLst>
              </a:custGeom>
              <a:solidFill>
                <a:schemeClr val="accent2"/>
              </a:solidFill>
              <a:ln w="12700" cap="flat">
                <a:noFill/>
                <a:miter lim="400000"/>
              </a:ln>
              <a:effectLst/>
            </p:spPr>
            <p:txBody>
              <a:bodyPr wrap="square" lIns="26252" tIns="26252" rIns="26252" bIns="26252" numCol="1" anchor="ctr">
                <a:noAutofit/>
              </a:bodyPr>
              <a:lstStyle/>
              <a:p>
                <a:endParaRPr sz="1861" dirty="0"/>
              </a:p>
            </p:txBody>
          </p:sp>
          <p:sp>
            <p:nvSpPr>
              <p:cNvPr id="9" name="Shape 50156">
                <a:extLst>
                  <a:ext uri="{FF2B5EF4-FFF2-40B4-BE49-F238E27FC236}">
                    <a16:creationId xmlns:a16="http://schemas.microsoft.com/office/drawing/2014/main" id="{9018CC96-2F3D-49A6-A4E5-30777580E1B3}"/>
                  </a:ext>
                </a:extLst>
              </p:cNvPr>
              <p:cNvSpPr/>
              <p:nvPr/>
            </p:nvSpPr>
            <p:spPr>
              <a:xfrm>
                <a:off x="-1" y="0"/>
                <a:ext cx="1016664" cy="1016562"/>
              </a:xfrm>
              <a:custGeom>
                <a:avLst/>
                <a:gdLst/>
                <a:ahLst/>
                <a:cxnLst>
                  <a:cxn ang="0">
                    <a:pos x="wd2" y="hd2"/>
                  </a:cxn>
                  <a:cxn ang="5400000">
                    <a:pos x="wd2" y="hd2"/>
                  </a:cxn>
                  <a:cxn ang="10800000">
                    <a:pos x="wd2" y="hd2"/>
                  </a:cxn>
                  <a:cxn ang="16200000">
                    <a:pos x="wd2" y="hd2"/>
                  </a:cxn>
                </a:cxnLst>
                <a:rect l="0" t="0" r="r" b="b"/>
                <a:pathLst>
                  <a:path w="19679" h="20595" extrusionOk="0">
                    <a:moveTo>
                      <a:pt x="9838" y="0"/>
                    </a:moveTo>
                    <a:cubicBezTo>
                      <a:pt x="7320" y="0"/>
                      <a:pt x="4803" y="1006"/>
                      <a:pt x="2881" y="3016"/>
                    </a:cubicBezTo>
                    <a:cubicBezTo>
                      <a:pt x="-961" y="7038"/>
                      <a:pt x="-961" y="13557"/>
                      <a:pt x="2881" y="17578"/>
                    </a:cubicBezTo>
                    <a:cubicBezTo>
                      <a:pt x="6724" y="21600"/>
                      <a:pt x="12954" y="21600"/>
                      <a:pt x="16797" y="17578"/>
                    </a:cubicBezTo>
                    <a:cubicBezTo>
                      <a:pt x="20639" y="13557"/>
                      <a:pt x="20639" y="7038"/>
                      <a:pt x="16797" y="3016"/>
                    </a:cubicBezTo>
                    <a:cubicBezTo>
                      <a:pt x="14875" y="1006"/>
                      <a:pt x="12356" y="0"/>
                      <a:pt x="9838" y="0"/>
                    </a:cubicBezTo>
                    <a:close/>
                    <a:moveTo>
                      <a:pt x="9840" y="685"/>
                    </a:moveTo>
                    <a:cubicBezTo>
                      <a:pt x="14914" y="685"/>
                      <a:pt x="19024" y="4986"/>
                      <a:pt x="19024" y="10297"/>
                    </a:cubicBezTo>
                    <a:cubicBezTo>
                      <a:pt x="19024" y="15608"/>
                      <a:pt x="14914" y="19909"/>
                      <a:pt x="9840" y="19909"/>
                    </a:cubicBezTo>
                    <a:cubicBezTo>
                      <a:pt x="4766" y="19909"/>
                      <a:pt x="654" y="15608"/>
                      <a:pt x="654" y="10297"/>
                    </a:cubicBezTo>
                    <a:cubicBezTo>
                      <a:pt x="654" y="4986"/>
                      <a:pt x="4766" y="685"/>
                      <a:pt x="9840" y="685"/>
                    </a:cubicBezTo>
                    <a:close/>
                    <a:moveTo>
                      <a:pt x="9840" y="2376"/>
                    </a:moveTo>
                    <a:cubicBezTo>
                      <a:pt x="9659" y="2376"/>
                      <a:pt x="9477" y="2440"/>
                      <a:pt x="9339" y="2585"/>
                    </a:cubicBezTo>
                    <a:cubicBezTo>
                      <a:pt x="9063" y="2873"/>
                      <a:pt x="9062" y="3345"/>
                      <a:pt x="9339" y="3635"/>
                    </a:cubicBezTo>
                    <a:cubicBezTo>
                      <a:pt x="9616" y="3924"/>
                      <a:pt x="10062" y="3924"/>
                      <a:pt x="10339" y="3635"/>
                    </a:cubicBezTo>
                    <a:cubicBezTo>
                      <a:pt x="10615" y="3347"/>
                      <a:pt x="10615" y="2873"/>
                      <a:pt x="10339" y="2585"/>
                    </a:cubicBezTo>
                    <a:cubicBezTo>
                      <a:pt x="10201" y="2440"/>
                      <a:pt x="10021" y="2376"/>
                      <a:pt x="9840" y="2376"/>
                    </a:cubicBezTo>
                    <a:close/>
                    <a:moveTo>
                      <a:pt x="9840" y="4443"/>
                    </a:moveTo>
                    <a:cubicBezTo>
                      <a:pt x="9628" y="4443"/>
                      <a:pt x="9468" y="4627"/>
                      <a:pt x="9468" y="4849"/>
                    </a:cubicBezTo>
                    <a:lnTo>
                      <a:pt x="9468" y="9694"/>
                    </a:lnTo>
                    <a:cubicBezTo>
                      <a:pt x="9491" y="9680"/>
                      <a:pt x="9511" y="9664"/>
                      <a:pt x="9534" y="9653"/>
                    </a:cubicBezTo>
                    <a:cubicBezTo>
                      <a:pt x="9511" y="9665"/>
                      <a:pt x="9491" y="9683"/>
                      <a:pt x="9468" y="9698"/>
                    </a:cubicBezTo>
                    <a:lnTo>
                      <a:pt x="9468" y="9694"/>
                    </a:lnTo>
                    <a:cubicBezTo>
                      <a:pt x="9427" y="9719"/>
                      <a:pt x="9384" y="9744"/>
                      <a:pt x="9347" y="9782"/>
                    </a:cubicBezTo>
                    <a:cubicBezTo>
                      <a:pt x="9279" y="9853"/>
                      <a:pt x="9227" y="9934"/>
                      <a:pt x="9193" y="10022"/>
                    </a:cubicBezTo>
                    <a:cubicBezTo>
                      <a:pt x="9125" y="10198"/>
                      <a:pt x="9125" y="10394"/>
                      <a:pt x="9193" y="10570"/>
                    </a:cubicBezTo>
                    <a:cubicBezTo>
                      <a:pt x="9227" y="10659"/>
                      <a:pt x="9279" y="10741"/>
                      <a:pt x="9347" y="10813"/>
                    </a:cubicBezTo>
                    <a:cubicBezTo>
                      <a:pt x="9415" y="10884"/>
                      <a:pt x="9493" y="10936"/>
                      <a:pt x="9577" y="10972"/>
                    </a:cubicBezTo>
                    <a:cubicBezTo>
                      <a:pt x="9662" y="11009"/>
                      <a:pt x="9749" y="11026"/>
                      <a:pt x="9840" y="11026"/>
                    </a:cubicBezTo>
                    <a:cubicBezTo>
                      <a:pt x="10019" y="11026"/>
                      <a:pt x="10197" y="10956"/>
                      <a:pt x="10333" y="10813"/>
                    </a:cubicBezTo>
                    <a:cubicBezTo>
                      <a:pt x="10364" y="10780"/>
                      <a:pt x="10387" y="10742"/>
                      <a:pt x="10411" y="10703"/>
                    </a:cubicBezTo>
                    <a:lnTo>
                      <a:pt x="10405" y="10703"/>
                    </a:lnTo>
                    <a:cubicBezTo>
                      <a:pt x="10425" y="10672"/>
                      <a:pt x="10447" y="10641"/>
                      <a:pt x="10462" y="10607"/>
                    </a:cubicBezTo>
                    <a:cubicBezTo>
                      <a:pt x="10448" y="10641"/>
                      <a:pt x="10430" y="10672"/>
                      <a:pt x="10411" y="10703"/>
                    </a:cubicBezTo>
                    <a:lnTo>
                      <a:pt x="13974" y="10703"/>
                    </a:lnTo>
                    <a:cubicBezTo>
                      <a:pt x="14186" y="10703"/>
                      <a:pt x="14362" y="10519"/>
                      <a:pt x="14362" y="10297"/>
                    </a:cubicBezTo>
                    <a:cubicBezTo>
                      <a:pt x="14362" y="10076"/>
                      <a:pt x="14186" y="9891"/>
                      <a:pt x="13974" y="9891"/>
                    </a:cubicBezTo>
                    <a:lnTo>
                      <a:pt x="10405" y="9891"/>
                    </a:lnTo>
                    <a:cubicBezTo>
                      <a:pt x="10380" y="9854"/>
                      <a:pt x="10364" y="9815"/>
                      <a:pt x="10333" y="9782"/>
                    </a:cubicBezTo>
                    <a:cubicBezTo>
                      <a:pt x="10303" y="9750"/>
                      <a:pt x="10264" y="9737"/>
                      <a:pt x="10230" y="9713"/>
                    </a:cubicBezTo>
                    <a:lnTo>
                      <a:pt x="10228" y="9324"/>
                    </a:lnTo>
                    <a:lnTo>
                      <a:pt x="10228" y="4849"/>
                    </a:lnTo>
                    <a:cubicBezTo>
                      <a:pt x="10228" y="4627"/>
                      <a:pt x="10052" y="4443"/>
                      <a:pt x="9840" y="4443"/>
                    </a:cubicBezTo>
                    <a:close/>
                    <a:moveTo>
                      <a:pt x="2959" y="9565"/>
                    </a:moveTo>
                    <a:cubicBezTo>
                      <a:pt x="2779" y="9565"/>
                      <a:pt x="2597" y="9629"/>
                      <a:pt x="2459" y="9773"/>
                    </a:cubicBezTo>
                    <a:cubicBezTo>
                      <a:pt x="2183" y="10062"/>
                      <a:pt x="2182" y="10532"/>
                      <a:pt x="2459" y="10822"/>
                    </a:cubicBezTo>
                    <a:cubicBezTo>
                      <a:pt x="2735" y="11111"/>
                      <a:pt x="3182" y="11111"/>
                      <a:pt x="3458" y="10822"/>
                    </a:cubicBezTo>
                    <a:cubicBezTo>
                      <a:pt x="3734" y="10533"/>
                      <a:pt x="3734" y="10062"/>
                      <a:pt x="3458" y="9773"/>
                    </a:cubicBezTo>
                    <a:cubicBezTo>
                      <a:pt x="3320" y="9629"/>
                      <a:pt x="3140" y="9565"/>
                      <a:pt x="2959" y="9565"/>
                    </a:cubicBezTo>
                    <a:close/>
                    <a:moveTo>
                      <a:pt x="16735" y="9565"/>
                    </a:moveTo>
                    <a:cubicBezTo>
                      <a:pt x="16554" y="9565"/>
                      <a:pt x="16372" y="9629"/>
                      <a:pt x="16234" y="9773"/>
                    </a:cubicBezTo>
                    <a:cubicBezTo>
                      <a:pt x="15958" y="10062"/>
                      <a:pt x="15958" y="10533"/>
                      <a:pt x="16234" y="10822"/>
                    </a:cubicBezTo>
                    <a:cubicBezTo>
                      <a:pt x="16510" y="11110"/>
                      <a:pt x="16948" y="11110"/>
                      <a:pt x="17223" y="10822"/>
                    </a:cubicBezTo>
                    <a:cubicBezTo>
                      <a:pt x="17499" y="10533"/>
                      <a:pt x="17499" y="10062"/>
                      <a:pt x="17223" y="9773"/>
                    </a:cubicBezTo>
                    <a:cubicBezTo>
                      <a:pt x="17086" y="9629"/>
                      <a:pt x="16916" y="9565"/>
                      <a:pt x="16735" y="9565"/>
                    </a:cubicBezTo>
                    <a:close/>
                    <a:moveTo>
                      <a:pt x="9840" y="16751"/>
                    </a:moveTo>
                    <a:cubicBezTo>
                      <a:pt x="9659" y="16751"/>
                      <a:pt x="9477" y="16815"/>
                      <a:pt x="9339" y="16960"/>
                    </a:cubicBezTo>
                    <a:cubicBezTo>
                      <a:pt x="9063" y="17248"/>
                      <a:pt x="9062" y="17721"/>
                      <a:pt x="9339" y="18010"/>
                    </a:cubicBezTo>
                    <a:cubicBezTo>
                      <a:pt x="9616" y="18299"/>
                      <a:pt x="10062" y="18299"/>
                      <a:pt x="10339" y="18010"/>
                    </a:cubicBezTo>
                    <a:cubicBezTo>
                      <a:pt x="10615" y="17722"/>
                      <a:pt x="10615" y="17248"/>
                      <a:pt x="10339" y="16960"/>
                    </a:cubicBezTo>
                    <a:cubicBezTo>
                      <a:pt x="10201" y="16815"/>
                      <a:pt x="10021" y="16751"/>
                      <a:pt x="9840" y="16751"/>
                    </a:cubicBezTo>
                    <a:close/>
                  </a:path>
                </a:pathLst>
              </a:custGeom>
              <a:solidFill>
                <a:schemeClr val="bg1">
                  <a:lumMod val="95000"/>
                </a:schemeClr>
              </a:solidFill>
              <a:ln w="12700" cap="flat">
                <a:noFill/>
                <a:miter lim="400000"/>
              </a:ln>
              <a:effectLst/>
            </p:spPr>
            <p:txBody>
              <a:bodyPr wrap="square" lIns="26252" tIns="26252" rIns="26252" bIns="26252" numCol="1" anchor="ctr">
                <a:noAutofit/>
              </a:bodyPr>
              <a:lstStyle/>
              <a:p>
                <a:endParaRPr sz="1861" dirty="0"/>
              </a:p>
            </p:txBody>
          </p:sp>
        </p:grpSp>
        <p:grpSp>
          <p:nvGrpSpPr>
            <p:cNvPr id="10" name="Group 50177">
              <a:extLst>
                <a:ext uri="{FF2B5EF4-FFF2-40B4-BE49-F238E27FC236}">
                  <a16:creationId xmlns:a16="http://schemas.microsoft.com/office/drawing/2014/main" id="{AF327E9F-956E-4CCD-BB4D-1DCF62AAF3AC}"/>
                </a:ext>
              </a:extLst>
            </p:cNvPr>
            <p:cNvGrpSpPr/>
            <p:nvPr/>
          </p:nvGrpSpPr>
          <p:grpSpPr>
            <a:xfrm>
              <a:off x="2281890" y="2582600"/>
              <a:ext cx="6205116" cy="2198062"/>
              <a:chOff x="0" y="0"/>
              <a:chExt cx="7906467" cy="2800735"/>
            </a:xfrm>
          </p:grpSpPr>
          <p:sp>
            <p:nvSpPr>
              <p:cNvPr id="11" name="Shape 50158">
                <a:extLst>
                  <a:ext uri="{FF2B5EF4-FFF2-40B4-BE49-F238E27FC236}">
                    <a16:creationId xmlns:a16="http://schemas.microsoft.com/office/drawing/2014/main" id="{59967408-0EC1-4470-B9AE-06ED35864B4D}"/>
                  </a:ext>
                </a:extLst>
              </p:cNvPr>
              <p:cNvSpPr/>
              <p:nvPr/>
            </p:nvSpPr>
            <p:spPr>
              <a:xfrm>
                <a:off x="0" y="2672915"/>
                <a:ext cx="7906468" cy="127821"/>
              </a:xfrm>
              <a:prstGeom prst="rect">
                <a:avLst/>
              </a:prstGeom>
              <a:solidFill>
                <a:schemeClr val="bg1">
                  <a:lumMod val="85000"/>
                </a:schemeClr>
              </a:solidFill>
              <a:ln w="12700" cap="flat">
                <a:noFill/>
                <a:miter lim="400000"/>
              </a:ln>
              <a:effectLst/>
            </p:spPr>
            <p:txBody>
              <a:bodyPr wrap="square" lIns="0" tIns="0" rIns="0" bIns="0" numCol="1" anchor="t">
                <a:noAutofit/>
              </a:bodyPr>
              <a:lstStyle/>
              <a:p>
                <a:endParaRPr sz="1861" dirty="0"/>
              </a:p>
            </p:txBody>
          </p:sp>
          <p:grpSp>
            <p:nvGrpSpPr>
              <p:cNvPr id="12" name="Group 50164">
                <a:extLst>
                  <a:ext uri="{FF2B5EF4-FFF2-40B4-BE49-F238E27FC236}">
                    <a16:creationId xmlns:a16="http://schemas.microsoft.com/office/drawing/2014/main" id="{EB331D30-A1CD-4F7A-8B49-8790244B1921}"/>
                  </a:ext>
                </a:extLst>
              </p:cNvPr>
              <p:cNvGrpSpPr/>
              <p:nvPr/>
            </p:nvGrpSpPr>
            <p:grpSpPr>
              <a:xfrm>
                <a:off x="2596786" y="586100"/>
                <a:ext cx="2697457" cy="2092064"/>
                <a:chOff x="0" y="7713"/>
                <a:chExt cx="2697456" cy="2092062"/>
              </a:xfrm>
            </p:grpSpPr>
            <p:sp>
              <p:nvSpPr>
                <p:cNvPr id="25" name="Shape 50159">
                  <a:extLst>
                    <a:ext uri="{FF2B5EF4-FFF2-40B4-BE49-F238E27FC236}">
                      <a16:creationId xmlns:a16="http://schemas.microsoft.com/office/drawing/2014/main" id="{39AB49CF-A48A-4875-8EE1-62169CD9D0F2}"/>
                    </a:ext>
                  </a:extLst>
                </p:cNvPr>
                <p:cNvSpPr/>
                <p:nvPr/>
              </p:nvSpPr>
              <p:spPr>
                <a:xfrm>
                  <a:off x="0" y="7713"/>
                  <a:ext cx="2697457" cy="1618950"/>
                </a:xfrm>
                <a:custGeom>
                  <a:avLst/>
                  <a:gdLst/>
                  <a:ahLst/>
                  <a:cxnLst>
                    <a:cxn ang="0">
                      <a:pos x="wd2" y="hd2"/>
                    </a:cxn>
                    <a:cxn ang="5400000">
                      <a:pos x="wd2" y="hd2"/>
                    </a:cxn>
                    <a:cxn ang="10800000">
                      <a:pos x="wd2" y="hd2"/>
                    </a:cxn>
                    <a:cxn ang="16200000">
                      <a:pos x="wd2" y="hd2"/>
                    </a:cxn>
                  </a:cxnLst>
                  <a:rect l="0" t="0" r="r" b="b"/>
                  <a:pathLst>
                    <a:path w="21600" h="21600" extrusionOk="0">
                      <a:moveTo>
                        <a:pt x="20984" y="0"/>
                      </a:moveTo>
                      <a:lnTo>
                        <a:pt x="616" y="0"/>
                      </a:lnTo>
                      <a:cubicBezTo>
                        <a:pt x="277" y="0"/>
                        <a:pt x="0" y="464"/>
                        <a:pt x="0" y="1030"/>
                      </a:cubicBezTo>
                      <a:lnTo>
                        <a:pt x="0" y="21600"/>
                      </a:lnTo>
                      <a:lnTo>
                        <a:pt x="21600" y="21600"/>
                      </a:lnTo>
                      <a:lnTo>
                        <a:pt x="21600" y="1030"/>
                      </a:lnTo>
                      <a:cubicBezTo>
                        <a:pt x="21600" y="464"/>
                        <a:pt x="21323" y="0"/>
                        <a:pt x="20984" y="0"/>
                      </a:cubicBezTo>
                      <a:close/>
                    </a:path>
                  </a:pathLst>
                </a:custGeom>
                <a:solidFill>
                  <a:schemeClr val="bg1">
                    <a:lumMod val="50000"/>
                  </a:schemeClr>
                </a:solidFill>
                <a:ln w="12700" cap="flat">
                  <a:noFill/>
                  <a:miter lim="400000"/>
                </a:ln>
                <a:effectLst/>
              </p:spPr>
              <p:txBody>
                <a:bodyPr wrap="square" lIns="19689" tIns="19689" rIns="19689" bIns="19689" numCol="1" anchor="ctr">
                  <a:noAutofit/>
                </a:bodyPr>
                <a:lstStyle/>
                <a:p>
                  <a:endParaRPr sz="1861" dirty="0"/>
                </a:p>
              </p:txBody>
            </p:sp>
            <p:sp>
              <p:nvSpPr>
                <p:cNvPr id="26" name="Shape 50160">
                  <a:extLst>
                    <a:ext uri="{FF2B5EF4-FFF2-40B4-BE49-F238E27FC236}">
                      <a16:creationId xmlns:a16="http://schemas.microsoft.com/office/drawing/2014/main" id="{9BB86EB4-997D-4AE8-8C77-584D89943DA6}"/>
                    </a:ext>
                  </a:extLst>
                </p:cNvPr>
                <p:cNvSpPr/>
                <p:nvPr/>
              </p:nvSpPr>
              <p:spPr>
                <a:xfrm>
                  <a:off x="0" y="1618390"/>
                  <a:ext cx="2697457" cy="242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12"/>
                      </a:lnTo>
                      <a:cubicBezTo>
                        <a:pt x="0" y="18500"/>
                        <a:pt x="277" y="21600"/>
                        <a:pt x="616" y="21600"/>
                      </a:cubicBezTo>
                      <a:lnTo>
                        <a:pt x="8721" y="21600"/>
                      </a:lnTo>
                      <a:lnTo>
                        <a:pt x="13066" y="21600"/>
                      </a:lnTo>
                      <a:lnTo>
                        <a:pt x="20984" y="21600"/>
                      </a:lnTo>
                      <a:cubicBezTo>
                        <a:pt x="21323" y="21600"/>
                        <a:pt x="21600" y="18500"/>
                        <a:pt x="21600" y="14712"/>
                      </a:cubicBezTo>
                      <a:lnTo>
                        <a:pt x="21600" y="0"/>
                      </a:lnTo>
                      <a:cubicBezTo>
                        <a:pt x="21600" y="0"/>
                        <a:pt x="0" y="0"/>
                        <a:pt x="0" y="0"/>
                      </a:cubicBezTo>
                      <a:close/>
                    </a:path>
                  </a:pathLst>
                </a:custGeom>
                <a:solidFill>
                  <a:schemeClr val="bg1">
                    <a:lumMod val="85000"/>
                  </a:schemeClr>
                </a:solidFill>
                <a:ln w="12700" cap="flat">
                  <a:noFill/>
                  <a:miter lim="400000"/>
                </a:ln>
                <a:effectLst/>
              </p:spPr>
              <p:txBody>
                <a:bodyPr wrap="square" lIns="26252" tIns="26252" rIns="26252" bIns="26252" numCol="1" anchor="ctr">
                  <a:noAutofit/>
                </a:bodyPr>
                <a:lstStyle/>
                <a:p>
                  <a:endParaRPr sz="1861" dirty="0"/>
                </a:p>
              </p:txBody>
            </p:sp>
            <p:sp>
              <p:nvSpPr>
                <p:cNvPr id="27" name="Shape 50161">
                  <a:extLst>
                    <a:ext uri="{FF2B5EF4-FFF2-40B4-BE49-F238E27FC236}">
                      <a16:creationId xmlns:a16="http://schemas.microsoft.com/office/drawing/2014/main" id="{A84DA836-26D0-4135-AD74-64F51310CFDF}"/>
                    </a:ext>
                  </a:extLst>
                </p:cNvPr>
                <p:cNvSpPr/>
                <p:nvPr/>
              </p:nvSpPr>
              <p:spPr>
                <a:xfrm>
                  <a:off x="1307377" y="1698123"/>
                  <a:ext cx="82703" cy="82703"/>
                </a:xfrm>
                <a:prstGeom prst="ellipse">
                  <a:avLst/>
                </a:prstGeom>
                <a:solidFill>
                  <a:schemeClr val="bg1">
                    <a:lumMod val="50000"/>
                  </a:schemeClr>
                </a:solidFill>
                <a:ln w="12700" cap="flat">
                  <a:noFill/>
                  <a:miter lim="400000"/>
                </a:ln>
                <a:effectLst/>
              </p:spPr>
              <p:txBody>
                <a:bodyPr wrap="square" lIns="0" tIns="0" rIns="0" bIns="0" numCol="1" anchor="t">
                  <a:noAutofit/>
                </a:bodyPr>
                <a:lstStyle/>
                <a:p>
                  <a:endParaRPr sz="1861" dirty="0"/>
                </a:p>
              </p:txBody>
            </p:sp>
            <p:sp>
              <p:nvSpPr>
                <p:cNvPr id="28" name="Shape 50162">
                  <a:extLst>
                    <a:ext uri="{FF2B5EF4-FFF2-40B4-BE49-F238E27FC236}">
                      <a16:creationId xmlns:a16="http://schemas.microsoft.com/office/drawing/2014/main" id="{048A656F-F15E-4F37-AEE9-73E3655BEE06}"/>
                    </a:ext>
                  </a:extLst>
                </p:cNvPr>
                <p:cNvSpPr/>
                <p:nvPr/>
              </p:nvSpPr>
              <p:spPr>
                <a:xfrm>
                  <a:off x="96158" y="100467"/>
                  <a:ext cx="2505141" cy="1433443"/>
                </a:xfrm>
                <a:prstGeom prst="rect">
                  <a:avLst/>
                </a:prstGeom>
                <a:solidFill>
                  <a:srgbClr val="FFFFFF"/>
                </a:solidFill>
                <a:ln w="12700" cap="flat">
                  <a:noFill/>
                  <a:miter lim="400000"/>
                </a:ln>
                <a:effectLst/>
              </p:spPr>
              <p:txBody>
                <a:bodyPr wrap="square" lIns="0" tIns="0" rIns="0" bIns="0" numCol="1" anchor="t">
                  <a:noAutofit/>
                </a:bodyPr>
                <a:lstStyle/>
                <a:p>
                  <a:endParaRPr sz="1861" dirty="0"/>
                </a:p>
              </p:txBody>
            </p:sp>
            <p:sp>
              <p:nvSpPr>
                <p:cNvPr id="29" name="Shape 50163">
                  <a:extLst>
                    <a:ext uri="{FF2B5EF4-FFF2-40B4-BE49-F238E27FC236}">
                      <a16:creationId xmlns:a16="http://schemas.microsoft.com/office/drawing/2014/main" id="{C9F333AF-AB44-420D-B524-3827ACE54AD7}"/>
                    </a:ext>
                  </a:extLst>
                </p:cNvPr>
                <p:cNvSpPr/>
                <p:nvPr/>
              </p:nvSpPr>
              <p:spPr>
                <a:xfrm>
                  <a:off x="943927" y="1858724"/>
                  <a:ext cx="809453" cy="241053"/>
                </a:xfrm>
                <a:custGeom>
                  <a:avLst/>
                  <a:gdLst/>
                  <a:ahLst/>
                  <a:cxnLst>
                    <a:cxn ang="0">
                      <a:pos x="wd2" y="hd2"/>
                    </a:cxn>
                    <a:cxn ang="5400000">
                      <a:pos x="wd2" y="hd2"/>
                    </a:cxn>
                    <a:cxn ang="10800000">
                      <a:pos x="wd2" y="hd2"/>
                    </a:cxn>
                    <a:cxn ang="16200000">
                      <a:pos x="wd2" y="hd2"/>
                    </a:cxn>
                  </a:cxnLst>
                  <a:rect l="0" t="0" r="r" b="b"/>
                  <a:pathLst>
                    <a:path w="21600" h="21600" extrusionOk="0">
                      <a:moveTo>
                        <a:pt x="3531" y="0"/>
                      </a:moveTo>
                      <a:cubicBezTo>
                        <a:pt x="3453" y="1513"/>
                        <a:pt x="3348" y="5058"/>
                        <a:pt x="2959" y="8662"/>
                      </a:cubicBezTo>
                      <a:cubicBezTo>
                        <a:pt x="2396" y="13878"/>
                        <a:pt x="1333" y="18318"/>
                        <a:pt x="0" y="21600"/>
                      </a:cubicBezTo>
                      <a:lnTo>
                        <a:pt x="10800" y="21600"/>
                      </a:lnTo>
                      <a:lnTo>
                        <a:pt x="21600" y="21600"/>
                      </a:lnTo>
                      <a:cubicBezTo>
                        <a:pt x="20267" y="18319"/>
                        <a:pt x="19204" y="13878"/>
                        <a:pt x="18641" y="8662"/>
                      </a:cubicBezTo>
                      <a:cubicBezTo>
                        <a:pt x="18252" y="5058"/>
                        <a:pt x="18147" y="1513"/>
                        <a:pt x="18069" y="0"/>
                      </a:cubicBezTo>
                      <a:lnTo>
                        <a:pt x="10800" y="0"/>
                      </a:lnTo>
                      <a:lnTo>
                        <a:pt x="3531" y="0"/>
                      </a:lnTo>
                      <a:close/>
                    </a:path>
                  </a:pathLst>
                </a:custGeom>
                <a:solidFill>
                  <a:schemeClr val="bg1">
                    <a:lumMod val="65000"/>
                  </a:schemeClr>
                </a:solidFill>
                <a:ln w="12700" cap="flat">
                  <a:noFill/>
                  <a:miter lim="400000"/>
                </a:ln>
                <a:effectLst/>
              </p:spPr>
              <p:txBody>
                <a:bodyPr wrap="square" lIns="26252" tIns="26252" rIns="26252" bIns="26252" numCol="1" anchor="ctr">
                  <a:noAutofit/>
                </a:bodyPr>
                <a:lstStyle/>
                <a:p>
                  <a:endParaRPr sz="1861" dirty="0"/>
                </a:p>
              </p:txBody>
            </p:sp>
          </p:grpSp>
          <p:grpSp>
            <p:nvGrpSpPr>
              <p:cNvPr id="13" name="Group 50168">
                <a:extLst>
                  <a:ext uri="{FF2B5EF4-FFF2-40B4-BE49-F238E27FC236}">
                    <a16:creationId xmlns:a16="http://schemas.microsoft.com/office/drawing/2014/main" id="{0E63B30C-BD24-494A-AAD7-04B2CD49AF24}"/>
                  </a:ext>
                </a:extLst>
              </p:cNvPr>
              <p:cNvGrpSpPr/>
              <p:nvPr/>
            </p:nvGrpSpPr>
            <p:grpSpPr>
              <a:xfrm>
                <a:off x="5938657" y="1892227"/>
                <a:ext cx="702210" cy="785937"/>
                <a:chOff x="0" y="0"/>
                <a:chExt cx="702208" cy="785936"/>
              </a:xfrm>
            </p:grpSpPr>
            <p:sp>
              <p:nvSpPr>
                <p:cNvPr id="22" name="Shape 50165">
                  <a:extLst>
                    <a:ext uri="{FF2B5EF4-FFF2-40B4-BE49-F238E27FC236}">
                      <a16:creationId xmlns:a16="http://schemas.microsoft.com/office/drawing/2014/main" id="{4897369B-5754-455A-91C9-145789CCF389}"/>
                    </a:ext>
                  </a:extLst>
                </p:cNvPr>
                <p:cNvSpPr/>
                <p:nvPr/>
              </p:nvSpPr>
              <p:spPr>
                <a:xfrm>
                  <a:off x="0" y="0"/>
                  <a:ext cx="702209" cy="186226"/>
                </a:xfrm>
                <a:custGeom>
                  <a:avLst/>
                  <a:gdLst/>
                  <a:ahLst/>
                  <a:cxnLst>
                    <a:cxn ang="0">
                      <a:pos x="wd2" y="hd2"/>
                    </a:cxn>
                    <a:cxn ang="5400000">
                      <a:pos x="wd2" y="hd2"/>
                    </a:cxn>
                    <a:cxn ang="10800000">
                      <a:pos x="wd2" y="hd2"/>
                    </a:cxn>
                    <a:cxn ang="16200000">
                      <a:pos x="wd2" y="hd2"/>
                    </a:cxn>
                  </a:cxnLst>
                  <a:rect l="0" t="0" r="r" b="b"/>
                  <a:pathLst>
                    <a:path w="21155" h="21600" extrusionOk="0">
                      <a:moveTo>
                        <a:pt x="21136" y="21600"/>
                      </a:moveTo>
                      <a:lnTo>
                        <a:pt x="21136" y="14478"/>
                      </a:lnTo>
                      <a:cubicBezTo>
                        <a:pt x="21136" y="14478"/>
                        <a:pt x="21378" y="11175"/>
                        <a:pt x="20164" y="9638"/>
                      </a:cubicBezTo>
                      <a:lnTo>
                        <a:pt x="19401" y="9638"/>
                      </a:lnTo>
                      <a:lnTo>
                        <a:pt x="19401" y="4665"/>
                      </a:lnTo>
                      <a:cubicBezTo>
                        <a:pt x="19401" y="4665"/>
                        <a:pt x="19365" y="0"/>
                        <a:pt x="18199" y="0"/>
                      </a:cubicBezTo>
                      <a:lnTo>
                        <a:pt x="2957" y="0"/>
                      </a:lnTo>
                      <a:cubicBezTo>
                        <a:pt x="1792" y="0"/>
                        <a:pt x="1755" y="4665"/>
                        <a:pt x="1755" y="4665"/>
                      </a:cubicBezTo>
                      <a:lnTo>
                        <a:pt x="1755" y="9638"/>
                      </a:lnTo>
                      <a:lnTo>
                        <a:pt x="992" y="9638"/>
                      </a:lnTo>
                      <a:cubicBezTo>
                        <a:pt x="-222" y="11175"/>
                        <a:pt x="20" y="14478"/>
                        <a:pt x="20" y="14478"/>
                      </a:cubicBezTo>
                      <a:lnTo>
                        <a:pt x="20" y="21600"/>
                      </a:lnTo>
                      <a:cubicBezTo>
                        <a:pt x="20" y="21600"/>
                        <a:pt x="21136" y="21600"/>
                        <a:pt x="21136" y="21600"/>
                      </a:cubicBezTo>
                      <a:close/>
                    </a:path>
                  </a:pathLst>
                </a:custGeom>
                <a:solidFill>
                  <a:schemeClr val="bg1">
                    <a:lumMod val="95000"/>
                  </a:schemeClr>
                </a:solidFill>
                <a:ln w="12700" cap="flat">
                  <a:noFill/>
                  <a:miter lim="400000"/>
                </a:ln>
                <a:effectLst/>
              </p:spPr>
              <p:txBody>
                <a:bodyPr wrap="square" lIns="19689" tIns="19689" rIns="19689" bIns="19689" numCol="1" anchor="ctr">
                  <a:noAutofit/>
                </a:bodyPr>
                <a:lstStyle/>
                <a:p>
                  <a:endParaRPr sz="1861" dirty="0"/>
                </a:p>
              </p:txBody>
            </p:sp>
            <p:sp>
              <p:nvSpPr>
                <p:cNvPr id="23" name="Shape 50166">
                  <a:extLst>
                    <a:ext uri="{FF2B5EF4-FFF2-40B4-BE49-F238E27FC236}">
                      <a16:creationId xmlns:a16="http://schemas.microsoft.com/office/drawing/2014/main" id="{CDF8C44D-B818-45A3-A27A-531C3B7A0485}"/>
                    </a:ext>
                  </a:extLst>
                </p:cNvPr>
                <p:cNvSpPr/>
                <p:nvPr/>
              </p:nvSpPr>
              <p:spPr>
                <a:xfrm>
                  <a:off x="59639" y="178917"/>
                  <a:ext cx="559553" cy="6070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230" y="21600"/>
                      </a:lnTo>
                      <a:lnTo>
                        <a:pt x="18370" y="21600"/>
                      </a:lnTo>
                      <a:lnTo>
                        <a:pt x="21600" y="0"/>
                      </a:lnTo>
                      <a:cubicBezTo>
                        <a:pt x="21600" y="0"/>
                        <a:pt x="0" y="0"/>
                        <a:pt x="0" y="0"/>
                      </a:cubicBezTo>
                      <a:close/>
                    </a:path>
                  </a:pathLst>
                </a:custGeom>
                <a:solidFill>
                  <a:schemeClr val="accent3"/>
                </a:solidFill>
                <a:ln w="12700" cap="flat">
                  <a:noFill/>
                  <a:miter lim="400000"/>
                </a:ln>
                <a:effectLst/>
              </p:spPr>
              <p:txBody>
                <a:bodyPr wrap="square" lIns="19689" tIns="19689" rIns="19689" bIns="19689" numCol="1" anchor="ctr">
                  <a:noAutofit/>
                </a:bodyPr>
                <a:lstStyle/>
                <a:p>
                  <a:endParaRPr sz="1861" dirty="0"/>
                </a:p>
              </p:txBody>
            </p:sp>
            <p:sp>
              <p:nvSpPr>
                <p:cNvPr id="24" name="Shape 50167">
                  <a:extLst>
                    <a:ext uri="{FF2B5EF4-FFF2-40B4-BE49-F238E27FC236}">
                      <a16:creationId xmlns:a16="http://schemas.microsoft.com/office/drawing/2014/main" id="{F6CE7D69-7B55-45EA-881E-30A8E530EC8D}"/>
                    </a:ext>
                  </a:extLst>
                </p:cNvPr>
                <p:cNvSpPr/>
                <p:nvPr/>
              </p:nvSpPr>
              <p:spPr>
                <a:xfrm>
                  <a:off x="223646" y="313104"/>
                  <a:ext cx="249522" cy="249535"/>
                </a:xfrm>
                <a:prstGeom prst="ellipse">
                  <a:avLst/>
                </a:prstGeom>
                <a:solidFill>
                  <a:schemeClr val="bg1">
                    <a:lumMod val="95000"/>
                  </a:schemeClr>
                </a:solidFill>
                <a:ln w="12700" cap="flat">
                  <a:noFill/>
                  <a:miter lim="400000"/>
                </a:ln>
                <a:effectLst/>
              </p:spPr>
              <p:txBody>
                <a:bodyPr wrap="square" lIns="19689" tIns="19689" rIns="19689" bIns="19689" numCol="1" anchor="ctr">
                  <a:noAutofit/>
                </a:bodyPr>
                <a:lstStyle/>
                <a:p>
                  <a:endParaRPr sz="1861" dirty="0"/>
                </a:p>
              </p:txBody>
            </p:sp>
          </p:grpSp>
          <p:grpSp>
            <p:nvGrpSpPr>
              <p:cNvPr id="14" name="Group 50176">
                <a:extLst>
                  <a:ext uri="{FF2B5EF4-FFF2-40B4-BE49-F238E27FC236}">
                    <a16:creationId xmlns:a16="http://schemas.microsoft.com/office/drawing/2014/main" id="{B2D6AA07-FC89-4EF7-9D3B-1A04173288DD}"/>
                  </a:ext>
                </a:extLst>
              </p:cNvPr>
              <p:cNvGrpSpPr/>
              <p:nvPr/>
            </p:nvGrpSpPr>
            <p:grpSpPr>
              <a:xfrm>
                <a:off x="369471" y="-1"/>
                <a:ext cx="2059435" cy="2678165"/>
                <a:chOff x="0" y="0"/>
                <a:chExt cx="2059434" cy="2678163"/>
              </a:xfrm>
            </p:grpSpPr>
            <p:sp>
              <p:nvSpPr>
                <p:cNvPr id="15" name="Shape 50169">
                  <a:extLst>
                    <a:ext uri="{FF2B5EF4-FFF2-40B4-BE49-F238E27FC236}">
                      <a16:creationId xmlns:a16="http://schemas.microsoft.com/office/drawing/2014/main" id="{464D53A1-7F33-49DD-AB70-6566D04A65CA}"/>
                    </a:ext>
                  </a:extLst>
                </p:cNvPr>
                <p:cNvSpPr/>
                <p:nvPr/>
              </p:nvSpPr>
              <p:spPr>
                <a:xfrm>
                  <a:off x="0" y="108993"/>
                  <a:ext cx="1545014" cy="2274063"/>
                </a:xfrm>
                <a:custGeom>
                  <a:avLst/>
                  <a:gdLst/>
                  <a:ahLst/>
                  <a:cxnLst>
                    <a:cxn ang="0">
                      <a:pos x="wd2" y="hd2"/>
                    </a:cxn>
                    <a:cxn ang="5400000">
                      <a:pos x="wd2" y="hd2"/>
                    </a:cxn>
                    <a:cxn ang="10800000">
                      <a:pos x="wd2" y="hd2"/>
                    </a:cxn>
                    <a:cxn ang="16200000">
                      <a:pos x="wd2" y="hd2"/>
                    </a:cxn>
                  </a:cxnLst>
                  <a:rect l="0" t="0" r="r" b="b"/>
                  <a:pathLst>
                    <a:path w="21600" h="21600" extrusionOk="0">
                      <a:moveTo>
                        <a:pt x="21600" y="21255"/>
                      </a:moveTo>
                      <a:lnTo>
                        <a:pt x="3149" y="8719"/>
                      </a:lnTo>
                      <a:cubicBezTo>
                        <a:pt x="3336" y="8532"/>
                        <a:pt x="3445" y="8307"/>
                        <a:pt x="3445" y="8064"/>
                      </a:cubicBezTo>
                      <a:cubicBezTo>
                        <a:pt x="3445" y="7804"/>
                        <a:pt x="3319" y="7565"/>
                        <a:pt x="3108" y="7371"/>
                      </a:cubicBezTo>
                      <a:lnTo>
                        <a:pt x="13449" y="345"/>
                      </a:lnTo>
                      <a:lnTo>
                        <a:pt x="12941" y="0"/>
                      </a:lnTo>
                      <a:lnTo>
                        <a:pt x="2570" y="7046"/>
                      </a:lnTo>
                      <a:cubicBezTo>
                        <a:pt x="2320" y="6949"/>
                        <a:pt x="2031" y="6894"/>
                        <a:pt x="1723" y="6894"/>
                      </a:cubicBezTo>
                      <a:cubicBezTo>
                        <a:pt x="771" y="6894"/>
                        <a:pt x="0" y="7418"/>
                        <a:pt x="0" y="8064"/>
                      </a:cubicBezTo>
                      <a:cubicBezTo>
                        <a:pt x="0" y="8710"/>
                        <a:pt x="771" y="9234"/>
                        <a:pt x="1723" y="9234"/>
                      </a:cubicBezTo>
                      <a:cubicBezTo>
                        <a:pt x="2056" y="9234"/>
                        <a:pt x="2366" y="9168"/>
                        <a:pt x="2630" y="9057"/>
                      </a:cubicBezTo>
                      <a:lnTo>
                        <a:pt x="21092" y="21600"/>
                      </a:lnTo>
                      <a:cubicBezTo>
                        <a:pt x="21092" y="21600"/>
                        <a:pt x="21600" y="21255"/>
                        <a:pt x="21600" y="21255"/>
                      </a:cubicBezTo>
                      <a:close/>
                    </a:path>
                  </a:pathLst>
                </a:custGeom>
                <a:solidFill>
                  <a:schemeClr val="bg1">
                    <a:lumMod val="50000"/>
                  </a:schemeClr>
                </a:solidFill>
                <a:ln w="12700" cap="flat">
                  <a:noFill/>
                  <a:miter lim="400000"/>
                </a:ln>
                <a:effectLst/>
              </p:spPr>
              <p:txBody>
                <a:bodyPr wrap="square" lIns="19689" tIns="19689" rIns="19689" bIns="19689" numCol="1" anchor="ctr">
                  <a:noAutofit/>
                </a:bodyPr>
                <a:lstStyle/>
                <a:p>
                  <a:endParaRPr sz="1861" dirty="0"/>
                </a:p>
              </p:txBody>
            </p:sp>
            <p:grpSp>
              <p:nvGrpSpPr>
                <p:cNvPr id="16" name="Group 50172">
                  <a:extLst>
                    <a:ext uri="{FF2B5EF4-FFF2-40B4-BE49-F238E27FC236}">
                      <a16:creationId xmlns:a16="http://schemas.microsoft.com/office/drawing/2014/main" id="{85719D84-55CD-4188-A42A-B43C93967F57}"/>
                    </a:ext>
                  </a:extLst>
                </p:cNvPr>
                <p:cNvGrpSpPr/>
                <p:nvPr/>
              </p:nvGrpSpPr>
              <p:grpSpPr>
                <a:xfrm>
                  <a:off x="1226176" y="2220742"/>
                  <a:ext cx="833259" cy="457422"/>
                  <a:chOff x="0" y="0"/>
                  <a:chExt cx="833257" cy="457421"/>
                </a:xfrm>
              </p:grpSpPr>
              <p:sp>
                <p:nvSpPr>
                  <p:cNvPr id="20" name="Shape 50170">
                    <a:extLst>
                      <a:ext uri="{FF2B5EF4-FFF2-40B4-BE49-F238E27FC236}">
                        <a16:creationId xmlns:a16="http://schemas.microsoft.com/office/drawing/2014/main" id="{F58881DA-742D-47FC-BB56-DF1B7089B6E7}"/>
                      </a:ext>
                    </a:extLst>
                  </p:cNvPr>
                  <p:cNvSpPr/>
                  <p:nvPr/>
                </p:nvSpPr>
                <p:spPr>
                  <a:xfrm>
                    <a:off x="381477" y="0"/>
                    <a:ext cx="81746" cy="176570"/>
                  </a:xfrm>
                  <a:custGeom>
                    <a:avLst/>
                    <a:gdLst/>
                    <a:ahLst/>
                    <a:cxnLst>
                      <a:cxn ang="0">
                        <a:pos x="wd2" y="hd2"/>
                      </a:cxn>
                      <a:cxn ang="5400000">
                        <a:pos x="wd2" y="hd2"/>
                      </a:cxn>
                      <a:cxn ang="10800000">
                        <a:pos x="wd2" y="hd2"/>
                      </a:cxn>
                      <a:cxn ang="16200000">
                        <a:pos x="wd2" y="hd2"/>
                      </a:cxn>
                    </a:cxnLst>
                    <a:rect l="0" t="0" r="r" b="b"/>
                    <a:pathLst>
                      <a:path w="21600" h="21600" extrusionOk="0">
                        <a:moveTo>
                          <a:pt x="21600" y="16600"/>
                        </a:moveTo>
                        <a:cubicBezTo>
                          <a:pt x="21600" y="19362"/>
                          <a:pt x="16764" y="21600"/>
                          <a:pt x="10800" y="21600"/>
                        </a:cubicBezTo>
                        <a:lnTo>
                          <a:pt x="10800" y="21600"/>
                        </a:lnTo>
                        <a:cubicBezTo>
                          <a:pt x="4836" y="21600"/>
                          <a:pt x="0" y="19362"/>
                          <a:pt x="0" y="16600"/>
                        </a:cubicBezTo>
                        <a:lnTo>
                          <a:pt x="0" y="5000"/>
                        </a:lnTo>
                        <a:cubicBezTo>
                          <a:pt x="0" y="2238"/>
                          <a:pt x="4836" y="0"/>
                          <a:pt x="10800" y="0"/>
                        </a:cubicBezTo>
                        <a:lnTo>
                          <a:pt x="10800" y="0"/>
                        </a:lnTo>
                        <a:cubicBezTo>
                          <a:pt x="16764" y="0"/>
                          <a:pt x="21600" y="2238"/>
                          <a:pt x="21600" y="5000"/>
                        </a:cubicBezTo>
                        <a:cubicBezTo>
                          <a:pt x="21600" y="5000"/>
                          <a:pt x="21600" y="16600"/>
                          <a:pt x="21600" y="16600"/>
                        </a:cubicBezTo>
                        <a:close/>
                      </a:path>
                    </a:pathLst>
                  </a:custGeom>
                  <a:solidFill>
                    <a:srgbClr val="7F7F7F"/>
                  </a:solidFill>
                  <a:ln w="12700" cap="flat">
                    <a:noFill/>
                    <a:miter lim="400000"/>
                  </a:ln>
                  <a:effectLst/>
                </p:spPr>
                <p:txBody>
                  <a:bodyPr wrap="square" lIns="19689" tIns="19689" rIns="19689" bIns="19689" numCol="1" anchor="ctr">
                    <a:noAutofit/>
                  </a:bodyPr>
                  <a:lstStyle/>
                  <a:p>
                    <a:endParaRPr sz="1861" dirty="0"/>
                  </a:p>
                </p:txBody>
              </p:sp>
              <p:sp>
                <p:nvSpPr>
                  <p:cNvPr id="21" name="Shape 50171">
                    <a:extLst>
                      <a:ext uri="{FF2B5EF4-FFF2-40B4-BE49-F238E27FC236}">
                        <a16:creationId xmlns:a16="http://schemas.microsoft.com/office/drawing/2014/main" id="{B53E0B72-04AE-43AC-BBB1-3D0263619DB8}"/>
                      </a:ext>
                    </a:extLst>
                  </p:cNvPr>
                  <p:cNvSpPr/>
                  <p:nvPr/>
                </p:nvSpPr>
                <p:spPr>
                  <a:xfrm>
                    <a:off x="0" y="40872"/>
                    <a:ext cx="833258" cy="416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9672"/>
                          <a:pt x="21600" y="21600"/>
                        </a:cubicBezTo>
                        <a:cubicBezTo>
                          <a:pt x="10115" y="21600"/>
                          <a:pt x="8658" y="21599"/>
                          <a:pt x="0" y="21600"/>
                        </a:cubicBezTo>
                        <a:cubicBezTo>
                          <a:pt x="0" y="9672"/>
                          <a:pt x="4835" y="0"/>
                          <a:pt x="10800" y="0"/>
                        </a:cubicBezTo>
                        <a:close/>
                      </a:path>
                    </a:pathLst>
                  </a:custGeom>
                  <a:solidFill>
                    <a:schemeClr val="accent6"/>
                  </a:solidFill>
                  <a:ln w="12700" cap="flat">
                    <a:noFill/>
                    <a:miter lim="400000"/>
                  </a:ln>
                  <a:effectLst/>
                </p:spPr>
                <p:txBody>
                  <a:bodyPr wrap="square" lIns="19689" tIns="19689" rIns="19689" bIns="19689" numCol="1" anchor="ctr">
                    <a:noAutofit/>
                  </a:bodyPr>
                  <a:lstStyle/>
                  <a:p>
                    <a:endParaRPr sz="1861" dirty="0"/>
                  </a:p>
                </p:txBody>
              </p:sp>
            </p:grpSp>
            <p:grpSp>
              <p:nvGrpSpPr>
                <p:cNvPr id="17" name="Group 50175">
                  <a:extLst>
                    <a:ext uri="{FF2B5EF4-FFF2-40B4-BE49-F238E27FC236}">
                      <a16:creationId xmlns:a16="http://schemas.microsoft.com/office/drawing/2014/main" id="{EA6B03B7-8D2F-4CFC-BF38-A3756EDF6194}"/>
                    </a:ext>
                  </a:extLst>
                </p:cNvPr>
                <p:cNvGrpSpPr/>
                <p:nvPr/>
              </p:nvGrpSpPr>
              <p:grpSpPr>
                <a:xfrm>
                  <a:off x="762954" y="-1"/>
                  <a:ext cx="820174" cy="779295"/>
                  <a:chOff x="0" y="0"/>
                  <a:chExt cx="820172" cy="779293"/>
                </a:xfrm>
              </p:grpSpPr>
              <p:sp>
                <p:nvSpPr>
                  <p:cNvPr id="18" name="Shape 50173">
                    <a:extLst>
                      <a:ext uri="{FF2B5EF4-FFF2-40B4-BE49-F238E27FC236}">
                        <a16:creationId xmlns:a16="http://schemas.microsoft.com/office/drawing/2014/main" id="{5BB4F9B1-9ECF-43A4-A475-81CC0CD9D5C9}"/>
                      </a:ext>
                    </a:extLst>
                  </p:cNvPr>
                  <p:cNvSpPr/>
                  <p:nvPr/>
                </p:nvSpPr>
                <p:spPr>
                  <a:xfrm>
                    <a:off x="0" y="0"/>
                    <a:ext cx="387938" cy="391032"/>
                  </a:xfrm>
                  <a:custGeom>
                    <a:avLst/>
                    <a:gdLst/>
                    <a:ahLst/>
                    <a:cxnLst>
                      <a:cxn ang="0">
                        <a:pos x="wd2" y="hd2"/>
                      </a:cxn>
                      <a:cxn ang="5400000">
                        <a:pos x="wd2" y="hd2"/>
                      </a:cxn>
                      <a:cxn ang="10800000">
                        <a:pos x="wd2" y="hd2"/>
                      </a:cxn>
                      <a:cxn ang="16200000">
                        <a:pos x="wd2" y="hd2"/>
                      </a:cxn>
                    </a:cxnLst>
                    <a:rect l="0" t="0" r="r" b="b"/>
                    <a:pathLst>
                      <a:path w="19825" h="19748" extrusionOk="0">
                        <a:moveTo>
                          <a:pt x="19825" y="8950"/>
                        </a:moveTo>
                        <a:lnTo>
                          <a:pt x="8899" y="19748"/>
                        </a:lnTo>
                        <a:lnTo>
                          <a:pt x="837" y="11782"/>
                        </a:lnTo>
                        <a:cubicBezTo>
                          <a:pt x="837" y="11782"/>
                          <a:pt x="-1775" y="6061"/>
                          <a:pt x="2228" y="2104"/>
                        </a:cubicBezTo>
                        <a:cubicBezTo>
                          <a:pt x="6232" y="-1852"/>
                          <a:pt x="11764" y="984"/>
                          <a:pt x="11764" y="984"/>
                        </a:cubicBezTo>
                        <a:cubicBezTo>
                          <a:pt x="11764" y="984"/>
                          <a:pt x="19825" y="8950"/>
                          <a:pt x="19825" y="8950"/>
                        </a:cubicBezTo>
                        <a:close/>
                      </a:path>
                    </a:pathLst>
                  </a:custGeom>
                  <a:solidFill>
                    <a:schemeClr val="accent6">
                      <a:lumMod val="75000"/>
                    </a:schemeClr>
                  </a:solidFill>
                  <a:ln w="12700" cap="flat">
                    <a:noFill/>
                    <a:miter lim="400000"/>
                  </a:ln>
                  <a:effectLst/>
                </p:spPr>
                <p:txBody>
                  <a:bodyPr wrap="square" lIns="19689" tIns="19689" rIns="19689" bIns="19689" numCol="1" anchor="ctr">
                    <a:noAutofit/>
                  </a:bodyPr>
                  <a:lstStyle/>
                  <a:p>
                    <a:endParaRPr sz="1861" dirty="0"/>
                  </a:p>
                </p:txBody>
              </p:sp>
              <p:sp>
                <p:nvSpPr>
                  <p:cNvPr id="19" name="Shape 50174">
                    <a:extLst>
                      <a:ext uri="{FF2B5EF4-FFF2-40B4-BE49-F238E27FC236}">
                        <a16:creationId xmlns:a16="http://schemas.microsoft.com/office/drawing/2014/main" id="{1D4CAE47-DED8-4D17-ADEA-0C2D25F414B4}"/>
                      </a:ext>
                    </a:extLst>
                  </p:cNvPr>
                  <p:cNvSpPr/>
                  <p:nvPr/>
                </p:nvSpPr>
                <p:spPr>
                  <a:xfrm>
                    <a:off x="108993" y="68121"/>
                    <a:ext cx="711180" cy="711173"/>
                  </a:xfrm>
                  <a:custGeom>
                    <a:avLst/>
                    <a:gdLst/>
                    <a:ahLst/>
                    <a:cxnLst>
                      <a:cxn ang="0">
                        <a:pos x="wd2" y="hd2"/>
                      </a:cxn>
                      <a:cxn ang="5400000">
                        <a:pos x="wd2" y="hd2"/>
                      </a:cxn>
                      <a:cxn ang="10800000">
                        <a:pos x="wd2" y="hd2"/>
                      </a:cxn>
                      <a:cxn ang="16200000">
                        <a:pos x="wd2" y="hd2"/>
                      </a:cxn>
                    </a:cxnLst>
                    <a:rect l="0" t="0" r="r" b="b"/>
                    <a:pathLst>
                      <a:path w="20431" h="20431" extrusionOk="0">
                        <a:moveTo>
                          <a:pt x="3506" y="3506"/>
                        </a:moveTo>
                        <a:cubicBezTo>
                          <a:pt x="8180" y="-1168"/>
                          <a:pt x="15758" y="-1169"/>
                          <a:pt x="20431" y="3504"/>
                        </a:cubicBezTo>
                        <a:cubicBezTo>
                          <a:pt x="11431" y="12504"/>
                          <a:pt x="10289" y="13646"/>
                          <a:pt x="3504" y="20431"/>
                        </a:cubicBezTo>
                        <a:cubicBezTo>
                          <a:pt x="-1169" y="15758"/>
                          <a:pt x="-1168" y="8180"/>
                          <a:pt x="3506" y="3506"/>
                        </a:cubicBezTo>
                        <a:close/>
                      </a:path>
                    </a:pathLst>
                  </a:custGeom>
                  <a:solidFill>
                    <a:schemeClr val="accent6"/>
                  </a:solidFill>
                  <a:ln w="12700" cap="flat">
                    <a:noFill/>
                    <a:miter lim="400000"/>
                  </a:ln>
                  <a:effectLst/>
                </p:spPr>
                <p:txBody>
                  <a:bodyPr wrap="square" lIns="19689" tIns="19689" rIns="19689" bIns="19689" numCol="1" anchor="ctr">
                    <a:noAutofit/>
                  </a:bodyPr>
                  <a:lstStyle/>
                  <a:p>
                    <a:endParaRPr sz="1861" dirty="0"/>
                  </a:p>
                </p:txBody>
              </p:sp>
            </p:grpSp>
          </p:grpSp>
        </p:grpSp>
        <p:grpSp>
          <p:nvGrpSpPr>
            <p:cNvPr id="30" name="Group 50181">
              <a:extLst>
                <a:ext uri="{FF2B5EF4-FFF2-40B4-BE49-F238E27FC236}">
                  <a16:creationId xmlns:a16="http://schemas.microsoft.com/office/drawing/2014/main" id="{E741C416-72D8-4F34-87E2-65C8A6F21B65}"/>
                </a:ext>
              </a:extLst>
            </p:cNvPr>
            <p:cNvGrpSpPr/>
            <p:nvPr/>
          </p:nvGrpSpPr>
          <p:grpSpPr>
            <a:xfrm>
              <a:off x="5343360" y="1949342"/>
              <a:ext cx="737569" cy="798561"/>
              <a:chOff x="0" y="81443"/>
              <a:chExt cx="939798" cy="1017514"/>
            </a:xfrm>
          </p:grpSpPr>
          <p:sp>
            <p:nvSpPr>
              <p:cNvPr id="31" name="Shape 50178">
                <a:extLst>
                  <a:ext uri="{FF2B5EF4-FFF2-40B4-BE49-F238E27FC236}">
                    <a16:creationId xmlns:a16="http://schemas.microsoft.com/office/drawing/2014/main" id="{D17E42FD-2904-48B6-AAB5-27A9BD265DCE}"/>
                  </a:ext>
                </a:extLst>
              </p:cNvPr>
              <p:cNvSpPr/>
              <p:nvPr/>
            </p:nvSpPr>
            <p:spPr>
              <a:xfrm>
                <a:off x="0" y="81443"/>
                <a:ext cx="939799" cy="222869"/>
              </a:xfrm>
              <a:custGeom>
                <a:avLst/>
                <a:gdLst/>
                <a:ahLst/>
                <a:cxnLst>
                  <a:cxn ang="0">
                    <a:pos x="wd2" y="hd2"/>
                  </a:cxn>
                  <a:cxn ang="5400000">
                    <a:pos x="wd2" y="hd2"/>
                  </a:cxn>
                  <a:cxn ang="10800000">
                    <a:pos x="wd2" y="hd2"/>
                  </a:cxn>
                  <a:cxn ang="16200000">
                    <a:pos x="wd2" y="hd2"/>
                  </a:cxn>
                </a:cxnLst>
                <a:rect l="0" t="0" r="r" b="b"/>
                <a:pathLst>
                  <a:path w="21600" h="21600" extrusionOk="0">
                    <a:moveTo>
                      <a:pt x="1661" y="21600"/>
                    </a:moveTo>
                    <a:lnTo>
                      <a:pt x="1661" y="14538"/>
                    </a:lnTo>
                    <a:lnTo>
                      <a:pt x="3323" y="14538"/>
                    </a:lnTo>
                    <a:lnTo>
                      <a:pt x="3323" y="21600"/>
                    </a:lnTo>
                    <a:lnTo>
                      <a:pt x="4985" y="21600"/>
                    </a:lnTo>
                    <a:lnTo>
                      <a:pt x="4985" y="14538"/>
                    </a:lnTo>
                    <a:lnTo>
                      <a:pt x="6646" y="14538"/>
                    </a:lnTo>
                    <a:lnTo>
                      <a:pt x="6646" y="21600"/>
                    </a:lnTo>
                    <a:lnTo>
                      <a:pt x="8308" y="21600"/>
                    </a:lnTo>
                    <a:lnTo>
                      <a:pt x="8308" y="14538"/>
                    </a:lnTo>
                    <a:lnTo>
                      <a:pt x="9969" y="14538"/>
                    </a:lnTo>
                    <a:lnTo>
                      <a:pt x="9969" y="21600"/>
                    </a:lnTo>
                    <a:lnTo>
                      <a:pt x="11631" y="21600"/>
                    </a:lnTo>
                    <a:lnTo>
                      <a:pt x="11631" y="14538"/>
                    </a:lnTo>
                    <a:lnTo>
                      <a:pt x="13292" y="14538"/>
                    </a:lnTo>
                    <a:lnTo>
                      <a:pt x="13292" y="21600"/>
                    </a:lnTo>
                    <a:lnTo>
                      <a:pt x="14954" y="21600"/>
                    </a:lnTo>
                    <a:lnTo>
                      <a:pt x="14954" y="14538"/>
                    </a:lnTo>
                    <a:lnTo>
                      <a:pt x="16615" y="14538"/>
                    </a:lnTo>
                    <a:lnTo>
                      <a:pt x="16615" y="21600"/>
                    </a:lnTo>
                    <a:lnTo>
                      <a:pt x="18277" y="21600"/>
                    </a:lnTo>
                    <a:lnTo>
                      <a:pt x="18277" y="14538"/>
                    </a:lnTo>
                    <a:lnTo>
                      <a:pt x="19938" y="14538"/>
                    </a:lnTo>
                    <a:lnTo>
                      <a:pt x="19938" y="21600"/>
                    </a:lnTo>
                    <a:lnTo>
                      <a:pt x="21600" y="21600"/>
                    </a:lnTo>
                    <a:lnTo>
                      <a:pt x="21600" y="0"/>
                    </a:lnTo>
                    <a:lnTo>
                      <a:pt x="0" y="0"/>
                    </a:lnTo>
                    <a:lnTo>
                      <a:pt x="0" y="21600"/>
                    </a:lnTo>
                    <a:lnTo>
                      <a:pt x="1661" y="21600"/>
                    </a:lnTo>
                    <a:close/>
                  </a:path>
                </a:pathLst>
              </a:custGeom>
              <a:solidFill>
                <a:schemeClr val="accent4"/>
              </a:solidFill>
              <a:ln w="12700" cap="flat">
                <a:noFill/>
                <a:miter lim="400000"/>
              </a:ln>
              <a:effectLst/>
            </p:spPr>
            <p:txBody>
              <a:bodyPr wrap="square" lIns="19689" tIns="19689" rIns="19689" bIns="19689" numCol="1" anchor="ctr">
                <a:noAutofit/>
              </a:bodyPr>
              <a:lstStyle/>
              <a:p>
                <a:endParaRPr sz="1861" dirty="0"/>
              </a:p>
            </p:txBody>
          </p:sp>
          <p:sp>
            <p:nvSpPr>
              <p:cNvPr id="32" name="Shape 50179">
                <a:extLst>
                  <a:ext uri="{FF2B5EF4-FFF2-40B4-BE49-F238E27FC236}">
                    <a16:creationId xmlns:a16="http://schemas.microsoft.com/office/drawing/2014/main" id="{F3C5E4C3-64C3-47E5-9824-2A4609FCCBAE}"/>
                  </a:ext>
                </a:extLst>
              </p:cNvPr>
              <p:cNvSpPr/>
              <p:nvPr/>
            </p:nvSpPr>
            <p:spPr>
              <a:xfrm>
                <a:off x="0" y="224841"/>
                <a:ext cx="939799" cy="874117"/>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lnTo>
                      <a:pt x="18277" y="0"/>
                    </a:lnTo>
                    <a:lnTo>
                      <a:pt x="18277" y="1801"/>
                    </a:lnTo>
                    <a:lnTo>
                      <a:pt x="16615" y="1801"/>
                    </a:lnTo>
                    <a:lnTo>
                      <a:pt x="16615" y="0"/>
                    </a:lnTo>
                    <a:lnTo>
                      <a:pt x="14954" y="0"/>
                    </a:lnTo>
                    <a:lnTo>
                      <a:pt x="14954" y="1801"/>
                    </a:lnTo>
                    <a:lnTo>
                      <a:pt x="13292" y="1801"/>
                    </a:lnTo>
                    <a:lnTo>
                      <a:pt x="13292" y="0"/>
                    </a:lnTo>
                    <a:lnTo>
                      <a:pt x="11631" y="0"/>
                    </a:lnTo>
                    <a:lnTo>
                      <a:pt x="11631" y="1801"/>
                    </a:lnTo>
                    <a:lnTo>
                      <a:pt x="9969" y="1801"/>
                    </a:lnTo>
                    <a:lnTo>
                      <a:pt x="9969" y="0"/>
                    </a:lnTo>
                    <a:lnTo>
                      <a:pt x="8308" y="0"/>
                    </a:lnTo>
                    <a:lnTo>
                      <a:pt x="8308" y="1801"/>
                    </a:lnTo>
                    <a:lnTo>
                      <a:pt x="6646" y="1801"/>
                    </a:lnTo>
                    <a:lnTo>
                      <a:pt x="6646" y="0"/>
                    </a:lnTo>
                    <a:lnTo>
                      <a:pt x="4985" y="0"/>
                    </a:lnTo>
                    <a:lnTo>
                      <a:pt x="4985" y="1801"/>
                    </a:lnTo>
                    <a:lnTo>
                      <a:pt x="3323" y="1801"/>
                    </a:lnTo>
                    <a:lnTo>
                      <a:pt x="3323" y="0"/>
                    </a:lnTo>
                    <a:lnTo>
                      <a:pt x="1661" y="0"/>
                    </a:lnTo>
                    <a:lnTo>
                      <a:pt x="1661" y="1801"/>
                    </a:lnTo>
                    <a:lnTo>
                      <a:pt x="0" y="1801"/>
                    </a:lnTo>
                    <a:lnTo>
                      <a:pt x="0" y="18899"/>
                    </a:lnTo>
                    <a:cubicBezTo>
                      <a:pt x="0" y="19790"/>
                      <a:pt x="218" y="20466"/>
                      <a:pt x="639" y="20918"/>
                    </a:cubicBezTo>
                    <a:cubicBezTo>
                      <a:pt x="1060" y="21370"/>
                      <a:pt x="1683" y="21600"/>
                      <a:pt x="2492" y="21600"/>
                    </a:cubicBezTo>
                    <a:lnTo>
                      <a:pt x="19108" y="21600"/>
                    </a:lnTo>
                    <a:cubicBezTo>
                      <a:pt x="19930" y="21600"/>
                      <a:pt x="20553" y="21385"/>
                      <a:pt x="20971" y="20939"/>
                    </a:cubicBezTo>
                    <a:cubicBezTo>
                      <a:pt x="21388" y="20494"/>
                      <a:pt x="21600" y="19819"/>
                      <a:pt x="21600" y="18899"/>
                    </a:cubicBezTo>
                    <a:lnTo>
                      <a:pt x="21600" y="1801"/>
                    </a:lnTo>
                    <a:lnTo>
                      <a:pt x="19938" y="1801"/>
                    </a:lnTo>
                    <a:lnTo>
                      <a:pt x="19938" y="0"/>
                    </a:lnTo>
                    <a:close/>
                  </a:path>
                </a:pathLst>
              </a:custGeom>
              <a:solidFill>
                <a:schemeClr val="accent5">
                  <a:lumMod val="40000"/>
                  <a:lumOff val="60000"/>
                </a:schemeClr>
              </a:solidFill>
              <a:ln w="12700" cap="flat">
                <a:noFill/>
                <a:miter lim="400000"/>
              </a:ln>
              <a:effectLst/>
            </p:spPr>
            <p:txBody>
              <a:bodyPr wrap="square" lIns="19689" tIns="19689" rIns="19689" bIns="19689" numCol="1" anchor="ctr">
                <a:noAutofit/>
              </a:bodyPr>
              <a:lstStyle/>
              <a:p>
                <a:endParaRPr sz="1861" dirty="0"/>
              </a:p>
            </p:txBody>
          </p:sp>
          <p:sp>
            <p:nvSpPr>
              <p:cNvPr id="33" name="Shape 50180">
                <a:extLst>
                  <a:ext uri="{FF2B5EF4-FFF2-40B4-BE49-F238E27FC236}">
                    <a16:creationId xmlns:a16="http://schemas.microsoft.com/office/drawing/2014/main" id="{76CF0EF6-2E02-499A-A5B1-0391B5EEF5C8}"/>
                  </a:ext>
                </a:extLst>
              </p:cNvPr>
              <p:cNvSpPr/>
              <p:nvPr/>
            </p:nvSpPr>
            <p:spPr>
              <a:xfrm>
                <a:off x="289081" y="448252"/>
                <a:ext cx="379531" cy="530826"/>
              </a:xfrm>
              <a:custGeom>
                <a:avLst/>
                <a:gdLst/>
                <a:ahLst/>
                <a:cxnLst>
                  <a:cxn ang="0">
                    <a:pos x="wd2" y="hd2"/>
                  </a:cxn>
                  <a:cxn ang="5400000">
                    <a:pos x="wd2" y="hd2"/>
                  </a:cxn>
                  <a:cxn ang="10800000">
                    <a:pos x="wd2" y="hd2"/>
                  </a:cxn>
                  <a:cxn ang="16200000">
                    <a:pos x="wd2" y="hd2"/>
                  </a:cxn>
                </a:cxnLst>
                <a:rect l="0" t="0" r="r" b="b"/>
                <a:pathLst>
                  <a:path w="21600" h="21288" extrusionOk="0">
                    <a:moveTo>
                      <a:pt x="8290" y="16337"/>
                    </a:moveTo>
                    <a:cubicBezTo>
                      <a:pt x="8290" y="18224"/>
                      <a:pt x="6058" y="18632"/>
                      <a:pt x="6058" y="19098"/>
                    </a:cubicBezTo>
                    <a:cubicBezTo>
                      <a:pt x="6058" y="19500"/>
                      <a:pt x="7566" y="19624"/>
                      <a:pt x="8243" y="19663"/>
                    </a:cubicBezTo>
                    <a:lnTo>
                      <a:pt x="8243" y="21273"/>
                    </a:lnTo>
                    <a:cubicBezTo>
                      <a:pt x="4525" y="21024"/>
                      <a:pt x="0" y="19629"/>
                      <a:pt x="0" y="16664"/>
                    </a:cubicBezTo>
                    <a:cubicBezTo>
                      <a:pt x="0" y="14996"/>
                      <a:pt x="1754" y="13684"/>
                      <a:pt x="4265" y="13684"/>
                    </a:cubicBezTo>
                    <a:cubicBezTo>
                      <a:pt x="6257" y="13684"/>
                      <a:pt x="8290" y="14942"/>
                      <a:pt x="8290" y="16337"/>
                    </a:cubicBezTo>
                    <a:close/>
                    <a:moveTo>
                      <a:pt x="8768" y="4961"/>
                    </a:moveTo>
                    <a:cubicBezTo>
                      <a:pt x="8768" y="6355"/>
                      <a:pt x="7014" y="7640"/>
                      <a:pt x="4942" y="7640"/>
                    </a:cubicBezTo>
                    <a:cubicBezTo>
                      <a:pt x="2630" y="7640"/>
                      <a:pt x="997" y="6464"/>
                      <a:pt x="997" y="4905"/>
                    </a:cubicBezTo>
                    <a:cubicBezTo>
                      <a:pt x="997" y="2158"/>
                      <a:pt x="4667" y="528"/>
                      <a:pt x="8243" y="113"/>
                    </a:cubicBezTo>
                    <a:lnTo>
                      <a:pt x="8243" y="1730"/>
                    </a:lnTo>
                    <a:cubicBezTo>
                      <a:pt x="7607" y="1826"/>
                      <a:pt x="6736" y="2047"/>
                      <a:pt x="6736" y="2498"/>
                    </a:cubicBezTo>
                    <a:cubicBezTo>
                      <a:pt x="6736" y="3100"/>
                      <a:pt x="8768" y="3154"/>
                      <a:pt x="8768" y="4961"/>
                    </a:cubicBezTo>
                    <a:close/>
                    <a:moveTo>
                      <a:pt x="14865" y="10430"/>
                    </a:moveTo>
                    <a:lnTo>
                      <a:pt x="14865" y="10484"/>
                    </a:lnTo>
                    <a:cubicBezTo>
                      <a:pt x="19209" y="11305"/>
                      <a:pt x="21600" y="12645"/>
                      <a:pt x="21600" y="15488"/>
                    </a:cubicBezTo>
                    <a:cubicBezTo>
                      <a:pt x="21600" y="17968"/>
                      <a:pt x="19341" y="21395"/>
                      <a:pt x="10300" y="21286"/>
                    </a:cubicBezTo>
                    <a:lnTo>
                      <a:pt x="10300" y="19651"/>
                    </a:lnTo>
                    <a:cubicBezTo>
                      <a:pt x="12090" y="19335"/>
                      <a:pt x="12673" y="18473"/>
                      <a:pt x="12673" y="17212"/>
                    </a:cubicBezTo>
                    <a:lnTo>
                      <a:pt x="12673" y="13547"/>
                    </a:lnTo>
                    <a:cubicBezTo>
                      <a:pt x="12673" y="12289"/>
                      <a:pt x="12395" y="11195"/>
                      <a:pt x="10083" y="11114"/>
                    </a:cubicBezTo>
                    <a:cubicBezTo>
                      <a:pt x="9325" y="11085"/>
                      <a:pt x="8449" y="11031"/>
                      <a:pt x="8449" y="10347"/>
                    </a:cubicBezTo>
                    <a:cubicBezTo>
                      <a:pt x="8449" y="9637"/>
                      <a:pt x="9246" y="9581"/>
                      <a:pt x="10083" y="9527"/>
                    </a:cubicBezTo>
                    <a:cubicBezTo>
                      <a:pt x="12634" y="9363"/>
                      <a:pt x="12673" y="7585"/>
                      <a:pt x="12673" y="7311"/>
                    </a:cubicBezTo>
                    <a:lnTo>
                      <a:pt x="12673" y="4139"/>
                    </a:lnTo>
                    <a:cubicBezTo>
                      <a:pt x="12673" y="2932"/>
                      <a:pt x="12128" y="1966"/>
                      <a:pt x="10300" y="1645"/>
                    </a:cubicBezTo>
                    <a:lnTo>
                      <a:pt x="10300" y="9"/>
                    </a:lnTo>
                    <a:cubicBezTo>
                      <a:pt x="18155" y="-205"/>
                      <a:pt x="21122" y="3137"/>
                      <a:pt x="21122" y="5425"/>
                    </a:cubicBezTo>
                    <a:cubicBezTo>
                      <a:pt x="21122" y="8132"/>
                      <a:pt x="18492" y="9800"/>
                      <a:pt x="14865" y="10430"/>
                    </a:cubicBezTo>
                    <a:close/>
                  </a:path>
                </a:pathLst>
              </a:custGeom>
              <a:solidFill>
                <a:schemeClr val="bg1">
                  <a:lumMod val="50000"/>
                </a:schemeClr>
              </a:solidFill>
              <a:ln w="12700" cap="flat">
                <a:noFill/>
                <a:miter lim="400000"/>
              </a:ln>
              <a:effectLst/>
            </p:spPr>
            <p:txBody>
              <a:bodyPr wrap="square" lIns="19689" tIns="19689" rIns="19689" bIns="19689" numCol="1" anchor="ctr">
                <a:noAutofit/>
              </a:bodyPr>
              <a:lstStyle/>
              <a:p>
                <a:endParaRPr sz="1861" dirty="0"/>
              </a:p>
            </p:txBody>
          </p:sp>
        </p:grpSp>
        <p:grpSp>
          <p:nvGrpSpPr>
            <p:cNvPr id="34" name="Group 50202">
              <a:extLst>
                <a:ext uri="{FF2B5EF4-FFF2-40B4-BE49-F238E27FC236}">
                  <a16:creationId xmlns:a16="http://schemas.microsoft.com/office/drawing/2014/main" id="{4D80DB45-4C30-467E-A55A-AFA73AF8CD6A}"/>
                </a:ext>
              </a:extLst>
            </p:cNvPr>
            <p:cNvGrpSpPr/>
            <p:nvPr/>
          </p:nvGrpSpPr>
          <p:grpSpPr>
            <a:xfrm>
              <a:off x="6692917" y="1201274"/>
              <a:ext cx="1794088" cy="1550138"/>
              <a:chOff x="0" y="0"/>
              <a:chExt cx="2286000" cy="1975161"/>
            </a:xfrm>
          </p:grpSpPr>
          <p:grpSp>
            <p:nvGrpSpPr>
              <p:cNvPr id="35" name="Group 50200">
                <a:extLst>
                  <a:ext uri="{FF2B5EF4-FFF2-40B4-BE49-F238E27FC236}">
                    <a16:creationId xmlns:a16="http://schemas.microsoft.com/office/drawing/2014/main" id="{79858C41-54A6-46DB-984C-87B57811F2B8}"/>
                  </a:ext>
                </a:extLst>
              </p:cNvPr>
              <p:cNvGrpSpPr/>
              <p:nvPr/>
            </p:nvGrpSpPr>
            <p:grpSpPr>
              <a:xfrm>
                <a:off x="195014" y="0"/>
                <a:ext cx="1776554" cy="1847341"/>
                <a:chOff x="0" y="0"/>
                <a:chExt cx="1776553" cy="1847340"/>
              </a:xfrm>
            </p:grpSpPr>
            <p:grpSp>
              <p:nvGrpSpPr>
                <p:cNvPr id="37" name="Group 50184">
                  <a:extLst>
                    <a:ext uri="{FF2B5EF4-FFF2-40B4-BE49-F238E27FC236}">
                      <a16:creationId xmlns:a16="http://schemas.microsoft.com/office/drawing/2014/main" id="{B80F59CF-651A-42DE-B182-AEC54FEF7FCD}"/>
                    </a:ext>
                  </a:extLst>
                </p:cNvPr>
                <p:cNvGrpSpPr/>
                <p:nvPr/>
              </p:nvGrpSpPr>
              <p:grpSpPr>
                <a:xfrm>
                  <a:off x="0" y="0"/>
                  <a:ext cx="1105572" cy="1847341"/>
                  <a:chOff x="0" y="0"/>
                  <a:chExt cx="1105571" cy="1847340"/>
                </a:xfrm>
              </p:grpSpPr>
              <p:sp>
                <p:nvSpPr>
                  <p:cNvPr id="53" name="Shape 50182">
                    <a:extLst>
                      <a:ext uri="{FF2B5EF4-FFF2-40B4-BE49-F238E27FC236}">
                        <a16:creationId xmlns:a16="http://schemas.microsoft.com/office/drawing/2014/main" id="{FA94D256-7377-47BE-A189-40B835B709F0}"/>
                      </a:ext>
                    </a:extLst>
                  </p:cNvPr>
                  <p:cNvSpPr/>
                  <p:nvPr/>
                </p:nvSpPr>
                <p:spPr>
                  <a:xfrm>
                    <a:off x="0" y="1103976"/>
                    <a:ext cx="929206" cy="743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712" y="21600"/>
                        </a:lnTo>
                        <a:lnTo>
                          <a:pt x="3888" y="21600"/>
                        </a:lnTo>
                        <a:lnTo>
                          <a:pt x="0" y="0"/>
                        </a:lnTo>
                        <a:close/>
                      </a:path>
                    </a:pathLst>
                  </a:custGeom>
                  <a:solidFill>
                    <a:schemeClr val="bg1">
                      <a:lumMod val="75000"/>
                    </a:schemeClr>
                  </a:solidFill>
                  <a:ln w="12700" cap="flat">
                    <a:noFill/>
                    <a:miter lim="400000"/>
                  </a:ln>
                  <a:effectLst/>
                </p:spPr>
                <p:txBody>
                  <a:bodyPr wrap="square" lIns="0" tIns="0" rIns="0" bIns="0" numCol="1" anchor="t">
                    <a:noAutofit/>
                  </a:bodyPr>
                  <a:lstStyle/>
                  <a:p>
                    <a:endParaRPr sz="1861" dirty="0"/>
                  </a:p>
                </p:txBody>
              </p:sp>
              <p:sp>
                <p:nvSpPr>
                  <p:cNvPr id="54" name="Shape 50183">
                    <a:extLst>
                      <a:ext uri="{FF2B5EF4-FFF2-40B4-BE49-F238E27FC236}">
                        <a16:creationId xmlns:a16="http://schemas.microsoft.com/office/drawing/2014/main" id="{25E9D07F-C1BB-4DB9-8847-C0E692FE756C}"/>
                      </a:ext>
                    </a:extLst>
                  </p:cNvPr>
                  <p:cNvSpPr/>
                  <p:nvPr/>
                </p:nvSpPr>
                <p:spPr>
                  <a:xfrm>
                    <a:off x="362573" y="-1"/>
                    <a:ext cx="742999" cy="1104234"/>
                  </a:xfrm>
                  <a:custGeom>
                    <a:avLst/>
                    <a:gdLst/>
                    <a:ahLst/>
                    <a:cxnLst>
                      <a:cxn ang="0">
                        <a:pos x="wd2" y="hd2"/>
                      </a:cxn>
                      <a:cxn ang="5400000">
                        <a:pos x="wd2" y="hd2"/>
                      </a:cxn>
                      <a:cxn ang="10800000">
                        <a:pos x="wd2" y="hd2"/>
                      </a:cxn>
                      <a:cxn ang="16200000">
                        <a:pos x="wd2" y="hd2"/>
                      </a:cxn>
                    </a:cxnLst>
                    <a:rect l="0" t="0" r="r" b="b"/>
                    <a:pathLst>
                      <a:path w="21153" h="21518" extrusionOk="0">
                        <a:moveTo>
                          <a:pt x="13748" y="5"/>
                        </a:moveTo>
                        <a:cubicBezTo>
                          <a:pt x="10257" y="-82"/>
                          <a:pt x="5982" y="785"/>
                          <a:pt x="4674" y="5209"/>
                        </a:cubicBezTo>
                        <a:cubicBezTo>
                          <a:pt x="9070" y="2384"/>
                          <a:pt x="12957" y="2642"/>
                          <a:pt x="15855" y="3724"/>
                        </a:cubicBezTo>
                        <a:cubicBezTo>
                          <a:pt x="16891" y="2980"/>
                          <a:pt x="17863" y="1998"/>
                          <a:pt x="18703" y="717"/>
                        </a:cubicBezTo>
                        <a:cubicBezTo>
                          <a:pt x="18703" y="717"/>
                          <a:pt x="16463" y="73"/>
                          <a:pt x="13748" y="5"/>
                        </a:cubicBezTo>
                        <a:close/>
                        <a:moveTo>
                          <a:pt x="11596" y="3566"/>
                        </a:moveTo>
                        <a:cubicBezTo>
                          <a:pt x="10042" y="3579"/>
                          <a:pt x="8347" y="3914"/>
                          <a:pt x="6545" y="4747"/>
                        </a:cubicBezTo>
                        <a:cubicBezTo>
                          <a:pt x="6231" y="4892"/>
                          <a:pt x="5508" y="5195"/>
                          <a:pt x="3938" y="6058"/>
                        </a:cubicBezTo>
                        <a:cubicBezTo>
                          <a:pt x="2140" y="7047"/>
                          <a:pt x="622" y="8984"/>
                          <a:pt x="174" y="11496"/>
                        </a:cubicBezTo>
                        <a:cubicBezTo>
                          <a:pt x="-447" y="14975"/>
                          <a:pt x="721" y="19442"/>
                          <a:pt x="1646" y="21518"/>
                        </a:cubicBezTo>
                        <a:lnTo>
                          <a:pt x="3882" y="21518"/>
                        </a:lnTo>
                        <a:cubicBezTo>
                          <a:pt x="3043" y="19675"/>
                          <a:pt x="829" y="15950"/>
                          <a:pt x="1241" y="11623"/>
                        </a:cubicBezTo>
                        <a:cubicBezTo>
                          <a:pt x="1473" y="9199"/>
                          <a:pt x="3086" y="6899"/>
                          <a:pt x="4899" y="6212"/>
                        </a:cubicBezTo>
                        <a:cubicBezTo>
                          <a:pt x="6287" y="7478"/>
                          <a:pt x="11724" y="11537"/>
                          <a:pt x="21153" y="7897"/>
                        </a:cubicBezTo>
                        <a:cubicBezTo>
                          <a:pt x="21153" y="7897"/>
                          <a:pt x="19126" y="5567"/>
                          <a:pt x="15799" y="4324"/>
                        </a:cubicBezTo>
                        <a:cubicBezTo>
                          <a:pt x="14565" y="3863"/>
                          <a:pt x="13151" y="3554"/>
                          <a:pt x="11596" y="3566"/>
                        </a:cubicBezTo>
                        <a:close/>
                      </a:path>
                    </a:pathLst>
                  </a:custGeom>
                  <a:solidFill>
                    <a:schemeClr val="accent2"/>
                  </a:solidFill>
                  <a:ln w="12700" cap="flat">
                    <a:noFill/>
                    <a:miter lim="400000"/>
                  </a:ln>
                  <a:effectLst/>
                </p:spPr>
                <p:txBody>
                  <a:bodyPr wrap="square" lIns="19689" tIns="19689" rIns="19689" bIns="19689" numCol="1" anchor="ctr">
                    <a:noAutofit/>
                  </a:bodyPr>
                  <a:lstStyle/>
                  <a:p>
                    <a:endParaRPr sz="1861" dirty="0"/>
                  </a:p>
                </p:txBody>
              </p:sp>
            </p:grpSp>
            <p:grpSp>
              <p:nvGrpSpPr>
                <p:cNvPr id="38" name="Group 50199">
                  <a:extLst>
                    <a:ext uri="{FF2B5EF4-FFF2-40B4-BE49-F238E27FC236}">
                      <a16:creationId xmlns:a16="http://schemas.microsoft.com/office/drawing/2014/main" id="{AEC398EC-6CF0-4C41-BEB7-7E4755132AA4}"/>
                    </a:ext>
                  </a:extLst>
                </p:cNvPr>
                <p:cNvGrpSpPr/>
                <p:nvPr/>
              </p:nvGrpSpPr>
              <p:grpSpPr>
                <a:xfrm>
                  <a:off x="1266175" y="944322"/>
                  <a:ext cx="510379" cy="903019"/>
                  <a:chOff x="0" y="0"/>
                  <a:chExt cx="510377" cy="903018"/>
                </a:xfrm>
              </p:grpSpPr>
              <p:grpSp>
                <p:nvGrpSpPr>
                  <p:cNvPr id="39" name="Group 50197">
                    <a:extLst>
                      <a:ext uri="{FF2B5EF4-FFF2-40B4-BE49-F238E27FC236}">
                        <a16:creationId xmlns:a16="http://schemas.microsoft.com/office/drawing/2014/main" id="{DBC99B93-DFC4-4B30-9080-F12553BDC067}"/>
                      </a:ext>
                    </a:extLst>
                  </p:cNvPr>
                  <p:cNvGrpSpPr/>
                  <p:nvPr/>
                </p:nvGrpSpPr>
                <p:grpSpPr>
                  <a:xfrm>
                    <a:off x="67997" y="0"/>
                    <a:ext cx="371250" cy="839536"/>
                    <a:chOff x="0" y="0"/>
                    <a:chExt cx="371249" cy="839535"/>
                  </a:xfrm>
                </p:grpSpPr>
                <p:grpSp>
                  <p:nvGrpSpPr>
                    <p:cNvPr id="41" name="Group 50188">
                      <a:extLst>
                        <a:ext uri="{FF2B5EF4-FFF2-40B4-BE49-F238E27FC236}">
                          <a16:creationId xmlns:a16="http://schemas.microsoft.com/office/drawing/2014/main" id="{E1ABEEC1-5CCC-4A9F-9F25-F7EE2289E824}"/>
                        </a:ext>
                      </a:extLst>
                    </p:cNvPr>
                    <p:cNvGrpSpPr/>
                    <p:nvPr/>
                  </p:nvGrpSpPr>
                  <p:grpSpPr>
                    <a:xfrm>
                      <a:off x="122394" y="77355"/>
                      <a:ext cx="98484" cy="707241"/>
                      <a:chOff x="0" y="0"/>
                      <a:chExt cx="98482" cy="707240"/>
                    </a:xfrm>
                  </p:grpSpPr>
                  <p:sp>
                    <p:nvSpPr>
                      <p:cNvPr id="50" name="Shape 50185">
                        <a:extLst>
                          <a:ext uri="{FF2B5EF4-FFF2-40B4-BE49-F238E27FC236}">
                            <a16:creationId xmlns:a16="http://schemas.microsoft.com/office/drawing/2014/main" id="{549CF823-B861-462D-AF56-A9FDBA5EBAAD}"/>
                          </a:ext>
                        </a:extLst>
                      </p:cNvPr>
                      <p:cNvSpPr/>
                      <p:nvPr/>
                    </p:nvSpPr>
                    <p:spPr>
                      <a:xfrm>
                        <a:off x="0" y="13599"/>
                        <a:ext cx="97215" cy="592706"/>
                      </a:xfrm>
                      <a:custGeom>
                        <a:avLst/>
                        <a:gdLst/>
                        <a:ahLst/>
                        <a:cxnLst>
                          <a:cxn ang="0">
                            <a:pos x="wd2" y="hd2"/>
                          </a:cxn>
                          <a:cxn ang="5400000">
                            <a:pos x="wd2" y="hd2"/>
                          </a:cxn>
                          <a:cxn ang="10800000">
                            <a:pos x="wd2" y="hd2"/>
                          </a:cxn>
                          <a:cxn ang="16200000">
                            <a:pos x="wd2" y="hd2"/>
                          </a:cxn>
                        </a:cxnLst>
                        <a:rect l="0" t="0" r="r" b="b"/>
                        <a:pathLst>
                          <a:path w="21600" h="21600" extrusionOk="0">
                            <a:moveTo>
                              <a:pt x="21600" y="21504"/>
                            </a:moveTo>
                            <a:lnTo>
                              <a:pt x="4491" y="21600"/>
                            </a:lnTo>
                            <a:lnTo>
                              <a:pt x="0" y="96"/>
                            </a:lnTo>
                            <a:lnTo>
                              <a:pt x="17109" y="0"/>
                            </a:lnTo>
                            <a:cubicBezTo>
                              <a:pt x="17109" y="0"/>
                              <a:pt x="21600" y="21504"/>
                              <a:pt x="21600" y="21504"/>
                            </a:cubicBezTo>
                            <a:close/>
                          </a:path>
                        </a:pathLst>
                      </a:custGeom>
                      <a:solidFill>
                        <a:schemeClr val="accent4"/>
                      </a:solidFill>
                      <a:ln w="12700" cap="flat">
                        <a:noFill/>
                        <a:miter lim="400000"/>
                      </a:ln>
                      <a:effectLst/>
                    </p:spPr>
                    <p:txBody>
                      <a:bodyPr wrap="square" lIns="19689" tIns="19689" rIns="19689" bIns="19689" numCol="1" anchor="ctr">
                        <a:noAutofit/>
                      </a:bodyPr>
                      <a:lstStyle/>
                      <a:p>
                        <a:endParaRPr sz="1861" dirty="0"/>
                      </a:p>
                    </p:txBody>
                  </p:sp>
                  <p:sp>
                    <p:nvSpPr>
                      <p:cNvPr id="51" name="Shape 50186">
                        <a:extLst>
                          <a:ext uri="{FF2B5EF4-FFF2-40B4-BE49-F238E27FC236}">
                            <a16:creationId xmlns:a16="http://schemas.microsoft.com/office/drawing/2014/main" id="{17C9421F-3E96-4D81-9761-3C26FB1C0DF8}"/>
                          </a:ext>
                        </a:extLst>
                      </p:cNvPr>
                      <p:cNvSpPr/>
                      <p:nvPr/>
                    </p:nvSpPr>
                    <p:spPr>
                      <a:xfrm>
                        <a:off x="0" y="0"/>
                        <a:ext cx="77320" cy="18534"/>
                      </a:xfrm>
                      <a:custGeom>
                        <a:avLst/>
                        <a:gdLst/>
                        <a:ahLst/>
                        <a:cxnLst>
                          <a:cxn ang="0">
                            <a:pos x="wd2" y="hd2"/>
                          </a:cxn>
                          <a:cxn ang="5400000">
                            <a:pos x="wd2" y="hd2"/>
                          </a:cxn>
                          <a:cxn ang="10800000">
                            <a:pos x="wd2" y="hd2"/>
                          </a:cxn>
                          <a:cxn ang="16200000">
                            <a:pos x="wd2" y="hd2"/>
                          </a:cxn>
                        </a:cxnLst>
                        <a:rect l="0" t="0" r="r" b="b"/>
                        <a:pathLst>
                          <a:path w="21600" h="21600" extrusionOk="0">
                            <a:moveTo>
                              <a:pt x="21600" y="18071"/>
                            </a:moveTo>
                            <a:lnTo>
                              <a:pt x="178" y="21600"/>
                            </a:lnTo>
                            <a:lnTo>
                              <a:pt x="0" y="3529"/>
                            </a:lnTo>
                            <a:lnTo>
                              <a:pt x="21426" y="0"/>
                            </a:lnTo>
                            <a:cubicBezTo>
                              <a:pt x="21426" y="0"/>
                              <a:pt x="21600" y="18071"/>
                              <a:pt x="21600" y="18071"/>
                            </a:cubicBezTo>
                            <a:close/>
                          </a:path>
                        </a:pathLst>
                      </a:custGeom>
                      <a:solidFill>
                        <a:srgbClr val="E5E5E5"/>
                      </a:solidFill>
                      <a:ln w="12700" cap="flat">
                        <a:noFill/>
                        <a:miter lim="400000"/>
                      </a:ln>
                      <a:effectLst/>
                    </p:spPr>
                    <p:txBody>
                      <a:bodyPr wrap="square" lIns="19689" tIns="19689" rIns="19689" bIns="19689" numCol="1" anchor="ctr">
                        <a:noAutofit/>
                      </a:bodyPr>
                      <a:lstStyle/>
                      <a:p>
                        <a:endParaRPr sz="1861" dirty="0"/>
                      </a:p>
                    </p:txBody>
                  </p:sp>
                  <p:sp>
                    <p:nvSpPr>
                      <p:cNvPr id="52" name="Shape 50187">
                        <a:extLst>
                          <a:ext uri="{FF2B5EF4-FFF2-40B4-BE49-F238E27FC236}">
                            <a16:creationId xmlns:a16="http://schemas.microsoft.com/office/drawing/2014/main" id="{4A148EC9-B380-4F20-8C10-282605032EC0}"/>
                          </a:ext>
                        </a:extLst>
                      </p:cNvPr>
                      <p:cNvSpPr/>
                      <p:nvPr/>
                    </p:nvSpPr>
                    <p:spPr>
                      <a:xfrm>
                        <a:off x="17950" y="601191"/>
                        <a:ext cx="80533" cy="106050"/>
                      </a:xfrm>
                      <a:custGeom>
                        <a:avLst/>
                        <a:gdLst/>
                        <a:ahLst/>
                        <a:cxnLst>
                          <a:cxn ang="0">
                            <a:pos x="wd2" y="hd2"/>
                          </a:cxn>
                          <a:cxn ang="5400000">
                            <a:pos x="wd2" y="hd2"/>
                          </a:cxn>
                          <a:cxn ang="10800000">
                            <a:pos x="wd2" y="hd2"/>
                          </a:cxn>
                          <a:cxn ang="16200000">
                            <a:pos x="wd2" y="hd2"/>
                          </a:cxn>
                        </a:cxnLst>
                        <a:rect l="0" t="0" r="r" b="b"/>
                        <a:pathLst>
                          <a:path w="21600" h="21600" extrusionOk="0">
                            <a:moveTo>
                              <a:pt x="0" y="838"/>
                            </a:moveTo>
                            <a:lnTo>
                              <a:pt x="21600" y="0"/>
                            </a:lnTo>
                            <a:lnTo>
                              <a:pt x="12548" y="21600"/>
                            </a:lnTo>
                            <a:lnTo>
                              <a:pt x="0" y="838"/>
                            </a:lnTo>
                            <a:close/>
                          </a:path>
                        </a:pathLst>
                      </a:custGeom>
                      <a:solidFill>
                        <a:srgbClr val="E5E5E5"/>
                      </a:solidFill>
                      <a:ln w="12700" cap="flat">
                        <a:noFill/>
                        <a:miter lim="400000"/>
                      </a:ln>
                      <a:effectLst/>
                    </p:spPr>
                    <p:txBody>
                      <a:bodyPr wrap="square" lIns="19689" tIns="19689" rIns="19689" bIns="19689" numCol="1" anchor="ctr">
                        <a:noAutofit/>
                      </a:bodyPr>
                      <a:lstStyle/>
                      <a:p>
                        <a:endParaRPr sz="1861" dirty="0"/>
                      </a:p>
                    </p:txBody>
                  </p:sp>
                </p:grpSp>
                <p:grpSp>
                  <p:nvGrpSpPr>
                    <p:cNvPr id="42" name="Group 50192">
                      <a:extLst>
                        <a:ext uri="{FF2B5EF4-FFF2-40B4-BE49-F238E27FC236}">
                          <a16:creationId xmlns:a16="http://schemas.microsoft.com/office/drawing/2014/main" id="{F66265AF-7A23-47FA-B00D-6752A4D152A8}"/>
                        </a:ext>
                      </a:extLst>
                    </p:cNvPr>
                    <p:cNvGrpSpPr/>
                    <p:nvPr/>
                  </p:nvGrpSpPr>
                  <p:grpSpPr>
                    <a:xfrm>
                      <a:off x="0" y="131753"/>
                      <a:ext cx="121432" cy="707783"/>
                      <a:chOff x="0" y="0"/>
                      <a:chExt cx="121431" cy="707782"/>
                    </a:xfrm>
                  </p:grpSpPr>
                  <p:sp>
                    <p:nvSpPr>
                      <p:cNvPr id="47" name="Shape 50189">
                        <a:extLst>
                          <a:ext uri="{FF2B5EF4-FFF2-40B4-BE49-F238E27FC236}">
                            <a16:creationId xmlns:a16="http://schemas.microsoft.com/office/drawing/2014/main" id="{4D89F47C-D337-469E-A620-8282413AE00D}"/>
                          </a:ext>
                        </a:extLst>
                      </p:cNvPr>
                      <p:cNvSpPr/>
                      <p:nvPr/>
                    </p:nvSpPr>
                    <p:spPr>
                      <a:xfrm>
                        <a:off x="0" y="13599"/>
                        <a:ext cx="119261" cy="594420"/>
                      </a:xfrm>
                      <a:custGeom>
                        <a:avLst/>
                        <a:gdLst/>
                        <a:ahLst/>
                        <a:cxnLst>
                          <a:cxn ang="0">
                            <a:pos x="wd2" y="hd2"/>
                          </a:cxn>
                          <a:cxn ang="5400000">
                            <a:pos x="wd2" y="hd2"/>
                          </a:cxn>
                          <a:cxn ang="10800000">
                            <a:pos x="wd2" y="hd2"/>
                          </a:cxn>
                          <a:cxn ang="16200000">
                            <a:pos x="wd2" y="hd2"/>
                          </a:cxn>
                        </a:cxnLst>
                        <a:rect l="0" t="0" r="r" b="b"/>
                        <a:pathLst>
                          <a:path w="21600" h="21600" extrusionOk="0">
                            <a:moveTo>
                              <a:pt x="21600" y="21399"/>
                            </a:moveTo>
                            <a:lnTo>
                              <a:pt x="7678" y="21600"/>
                            </a:lnTo>
                            <a:lnTo>
                              <a:pt x="0" y="201"/>
                            </a:lnTo>
                            <a:lnTo>
                              <a:pt x="13922" y="0"/>
                            </a:lnTo>
                            <a:cubicBezTo>
                              <a:pt x="13922" y="0"/>
                              <a:pt x="21600" y="21399"/>
                              <a:pt x="21600" y="21399"/>
                            </a:cubicBezTo>
                            <a:close/>
                          </a:path>
                        </a:pathLst>
                      </a:custGeom>
                      <a:solidFill>
                        <a:schemeClr val="accent2"/>
                      </a:solidFill>
                      <a:ln w="12700" cap="flat">
                        <a:noFill/>
                        <a:miter lim="400000"/>
                      </a:ln>
                      <a:effectLst/>
                    </p:spPr>
                    <p:txBody>
                      <a:bodyPr wrap="square" lIns="19689" tIns="19689" rIns="19689" bIns="19689" numCol="1" anchor="ctr">
                        <a:noAutofit/>
                      </a:bodyPr>
                      <a:lstStyle/>
                      <a:p>
                        <a:endParaRPr sz="1861" dirty="0"/>
                      </a:p>
                    </p:txBody>
                  </p:sp>
                  <p:sp>
                    <p:nvSpPr>
                      <p:cNvPr id="48" name="Shape 50190">
                        <a:extLst>
                          <a:ext uri="{FF2B5EF4-FFF2-40B4-BE49-F238E27FC236}">
                            <a16:creationId xmlns:a16="http://schemas.microsoft.com/office/drawing/2014/main" id="{6C1E7518-BF71-4D7A-AF6C-ED38DE99D519}"/>
                          </a:ext>
                        </a:extLst>
                      </p:cNvPr>
                      <p:cNvSpPr/>
                      <p:nvPr/>
                    </p:nvSpPr>
                    <p:spPr>
                      <a:xfrm>
                        <a:off x="0" y="0"/>
                        <a:ext cx="77706" cy="21641"/>
                      </a:xfrm>
                      <a:custGeom>
                        <a:avLst/>
                        <a:gdLst/>
                        <a:ahLst/>
                        <a:cxnLst>
                          <a:cxn ang="0">
                            <a:pos x="wd2" y="hd2"/>
                          </a:cxn>
                          <a:cxn ang="5400000">
                            <a:pos x="wd2" y="hd2"/>
                          </a:cxn>
                          <a:cxn ang="10800000">
                            <a:pos x="wd2" y="hd2"/>
                          </a:cxn>
                          <a:cxn ang="16200000">
                            <a:pos x="wd2" y="hd2"/>
                          </a:cxn>
                        </a:cxnLst>
                        <a:rect l="0" t="0" r="r" b="b"/>
                        <a:pathLst>
                          <a:path w="21600" h="21600" extrusionOk="0">
                            <a:moveTo>
                              <a:pt x="21600" y="15436"/>
                            </a:moveTo>
                            <a:lnTo>
                              <a:pt x="354" y="21600"/>
                            </a:lnTo>
                            <a:lnTo>
                              <a:pt x="0" y="6164"/>
                            </a:lnTo>
                            <a:lnTo>
                              <a:pt x="21249" y="0"/>
                            </a:lnTo>
                            <a:cubicBezTo>
                              <a:pt x="21249" y="0"/>
                              <a:pt x="21600" y="15436"/>
                              <a:pt x="21600" y="15436"/>
                            </a:cubicBezTo>
                            <a:close/>
                          </a:path>
                        </a:pathLst>
                      </a:custGeom>
                      <a:solidFill>
                        <a:srgbClr val="E5E5E5"/>
                      </a:solidFill>
                      <a:ln w="12700" cap="flat">
                        <a:noFill/>
                        <a:miter lim="400000"/>
                      </a:ln>
                      <a:effectLst/>
                    </p:spPr>
                    <p:txBody>
                      <a:bodyPr wrap="square" lIns="19689" tIns="19689" rIns="19689" bIns="19689" numCol="1" anchor="ctr">
                        <a:noAutofit/>
                      </a:bodyPr>
                      <a:lstStyle/>
                      <a:p>
                        <a:endParaRPr sz="1861" dirty="0"/>
                      </a:p>
                    </p:txBody>
                  </p:sp>
                  <p:sp>
                    <p:nvSpPr>
                      <p:cNvPr id="49" name="Shape 50191">
                        <a:extLst>
                          <a:ext uri="{FF2B5EF4-FFF2-40B4-BE49-F238E27FC236}">
                            <a16:creationId xmlns:a16="http://schemas.microsoft.com/office/drawing/2014/main" id="{D9E5808A-AD5F-42AD-B7BD-597E9C8C7ED2}"/>
                          </a:ext>
                        </a:extLst>
                      </p:cNvPr>
                      <p:cNvSpPr/>
                      <p:nvPr/>
                    </p:nvSpPr>
                    <p:spPr>
                      <a:xfrm>
                        <a:off x="41091" y="600620"/>
                        <a:ext cx="80341" cy="107163"/>
                      </a:xfrm>
                      <a:custGeom>
                        <a:avLst/>
                        <a:gdLst/>
                        <a:ahLst/>
                        <a:cxnLst>
                          <a:cxn ang="0">
                            <a:pos x="wd2" y="hd2"/>
                          </a:cxn>
                          <a:cxn ang="5400000">
                            <a:pos x="wd2" y="hd2"/>
                          </a:cxn>
                          <a:cxn ang="10800000">
                            <a:pos x="wd2" y="hd2"/>
                          </a:cxn>
                          <a:cxn ang="16200000">
                            <a:pos x="wd2" y="hd2"/>
                          </a:cxn>
                        </a:cxnLst>
                        <a:rect l="0" t="0" r="r" b="b"/>
                        <a:pathLst>
                          <a:path w="21600" h="21600" extrusionOk="0">
                            <a:moveTo>
                              <a:pt x="0" y="1395"/>
                            </a:moveTo>
                            <a:lnTo>
                              <a:pt x="21600" y="0"/>
                            </a:lnTo>
                            <a:lnTo>
                              <a:pt x="13527" y="21600"/>
                            </a:lnTo>
                            <a:lnTo>
                              <a:pt x="0" y="1395"/>
                            </a:lnTo>
                            <a:close/>
                          </a:path>
                        </a:pathLst>
                      </a:custGeom>
                      <a:solidFill>
                        <a:srgbClr val="E5E5E5"/>
                      </a:solidFill>
                      <a:ln w="12700" cap="flat">
                        <a:noFill/>
                        <a:miter lim="400000"/>
                      </a:ln>
                      <a:effectLst/>
                    </p:spPr>
                    <p:txBody>
                      <a:bodyPr wrap="square" lIns="19689" tIns="19689" rIns="19689" bIns="19689" numCol="1" anchor="ctr">
                        <a:noAutofit/>
                      </a:bodyPr>
                      <a:lstStyle/>
                      <a:p>
                        <a:endParaRPr sz="1861" dirty="0"/>
                      </a:p>
                    </p:txBody>
                  </p:sp>
                </p:grpSp>
                <p:grpSp>
                  <p:nvGrpSpPr>
                    <p:cNvPr id="43" name="Group 50196">
                      <a:extLst>
                        <a:ext uri="{FF2B5EF4-FFF2-40B4-BE49-F238E27FC236}">
                          <a16:creationId xmlns:a16="http://schemas.microsoft.com/office/drawing/2014/main" id="{476CBF5B-4878-4057-8329-2FED243999A8}"/>
                        </a:ext>
                      </a:extLst>
                    </p:cNvPr>
                    <p:cNvGrpSpPr/>
                    <p:nvPr/>
                  </p:nvGrpSpPr>
                  <p:grpSpPr>
                    <a:xfrm>
                      <a:off x="214689" y="0"/>
                      <a:ext cx="156561" cy="704719"/>
                      <a:chOff x="0" y="0"/>
                      <a:chExt cx="156559" cy="704718"/>
                    </a:xfrm>
                  </p:grpSpPr>
                  <p:sp>
                    <p:nvSpPr>
                      <p:cNvPr id="44" name="Shape 50193">
                        <a:extLst>
                          <a:ext uri="{FF2B5EF4-FFF2-40B4-BE49-F238E27FC236}">
                            <a16:creationId xmlns:a16="http://schemas.microsoft.com/office/drawing/2014/main" id="{9EEF05BC-77E5-4222-A18A-716F5492786A}"/>
                          </a:ext>
                        </a:extLst>
                      </p:cNvPr>
                      <p:cNvSpPr/>
                      <p:nvPr/>
                    </p:nvSpPr>
                    <p:spPr>
                      <a:xfrm>
                        <a:off x="2901" y="90955"/>
                        <a:ext cx="153659" cy="59541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lnTo>
                              <a:pt x="0" y="21234"/>
                            </a:lnTo>
                            <a:lnTo>
                              <a:pt x="10862" y="0"/>
                            </a:lnTo>
                            <a:lnTo>
                              <a:pt x="21600" y="366"/>
                            </a:lnTo>
                            <a:cubicBezTo>
                              <a:pt x="21600" y="366"/>
                              <a:pt x="10738" y="21600"/>
                              <a:pt x="10738" y="21600"/>
                            </a:cubicBezTo>
                            <a:close/>
                          </a:path>
                        </a:pathLst>
                      </a:custGeom>
                      <a:solidFill>
                        <a:schemeClr val="accent1"/>
                      </a:solidFill>
                      <a:ln w="12700" cap="flat">
                        <a:noFill/>
                        <a:miter lim="400000"/>
                      </a:ln>
                      <a:effectLst/>
                    </p:spPr>
                    <p:txBody>
                      <a:bodyPr wrap="square" lIns="19689" tIns="19689" rIns="19689" bIns="19689" numCol="1" anchor="ctr">
                        <a:noAutofit/>
                      </a:bodyPr>
                      <a:lstStyle/>
                      <a:p>
                        <a:endParaRPr sz="1861" dirty="0"/>
                      </a:p>
                    </p:txBody>
                  </p:sp>
                  <p:sp>
                    <p:nvSpPr>
                      <p:cNvPr id="45" name="Shape 50194">
                        <a:extLst>
                          <a:ext uri="{FF2B5EF4-FFF2-40B4-BE49-F238E27FC236}">
                            <a16:creationId xmlns:a16="http://schemas.microsoft.com/office/drawing/2014/main" id="{A2D1FDC7-B852-4E35-989D-5006A564A36A}"/>
                          </a:ext>
                        </a:extLst>
                      </p:cNvPr>
                      <p:cNvSpPr/>
                      <p:nvPr/>
                    </p:nvSpPr>
                    <p:spPr>
                      <a:xfrm>
                        <a:off x="76509" y="0"/>
                        <a:ext cx="80051" cy="103903"/>
                      </a:xfrm>
                      <a:custGeom>
                        <a:avLst/>
                        <a:gdLst/>
                        <a:ahLst/>
                        <a:cxnLst>
                          <a:cxn ang="0">
                            <a:pos x="wd2" y="hd2"/>
                          </a:cxn>
                          <a:cxn ang="5400000">
                            <a:pos x="wd2" y="hd2"/>
                          </a:cxn>
                          <a:cxn ang="10800000">
                            <a:pos x="wd2" y="hd2"/>
                          </a:cxn>
                          <a:cxn ang="16200000">
                            <a:pos x="wd2" y="hd2"/>
                          </a:cxn>
                        </a:cxnLst>
                        <a:rect l="0" t="0" r="r" b="b"/>
                        <a:pathLst>
                          <a:path w="21600" h="21600" extrusionOk="0">
                            <a:moveTo>
                              <a:pt x="0" y="19579"/>
                            </a:moveTo>
                            <a:lnTo>
                              <a:pt x="21600" y="21600"/>
                            </a:lnTo>
                            <a:lnTo>
                              <a:pt x="15309" y="0"/>
                            </a:lnTo>
                            <a:lnTo>
                              <a:pt x="0" y="19579"/>
                            </a:lnTo>
                            <a:close/>
                          </a:path>
                        </a:pathLst>
                      </a:custGeom>
                      <a:solidFill>
                        <a:srgbClr val="E5E5E5"/>
                      </a:solidFill>
                      <a:ln w="12700" cap="flat">
                        <a:noFill/>
                        <a:miter lim="400000"/>
                      </a:ln>
                      <a:effectLst/>
                    </p:spPr>
                    <p:txBody>
                      <a:bodyPr wrap="square" lIns="19689" tIns="19689" rIns="19689" bIns="19689" numCol="1" anchor="ctr">
                        <a:noAutofit/>
                      </a:bodyPr>
                      <a:lstStyle/>
                      <a:p>
                        <a:endParaRPr sz="1861" dirty="0"/>
                      </a:p>
                    </p:txBody>
                  </p:sp>
                  <p:sp>
                    <p:nvSpPr>
                      <p:cNvPr id="46" name="Shape 50195">
                        <a:extLst>
                          <a:ext uri="{FF2B5EF4-FFF2-40B4-BE49-F238E27FC236}">
                            <a16:creationId xmlns:a16="http://schemas.microsoft.com/office/drawing/2014/main" id="{6C0F50B5-1E5E-471C-9D83-ED609704ED07}"/>
                          </a:ext>
                        </a:extLst>
                      </p:cNvPr>
                      <p:cNvSpPr/>
                      <p:nvPr/>
                    </p:nvSpPr>
                    <p:spPr>
                      <a:xfrm rot="480000">
                        <a:off x="913" y="680894"/>
                        <a:ext cx="77321" cy="18534"/>
                      </a:xfrm>
                      <a:custGeom>
                        <a:avLst/>
                        <a:gdLst/>
                        <a:ahLst/>
                        <a:cxnLst>
                          <a:cxn ang="0">
                            <a:pos x="wd2" y="hd2"/>
                          </a:cxn>
                          <a:cxn ang="5400000">
                            <a:pos x="wd2" y="hd2"/>
                          </a:cxn>
                          <a:cxn ang="10800000">
                            <a:pos x="wd2" y="hd2"/>
                          </a:cxn>
                          <a:cxn ang="16200000">
                            <a:pos x="wd2" y="hd2"/>
                          </a:cxn>
                        </a:cxnLst>
                        <a:rect l="0" t="0" r="r" b="b"/>
                        <a:pathLst>
                          <a:path w="21600" h="21600" extrusionOk="0">
                            <a:moveTo>
                              <a:pt x="21600" y="18071"/>
                            </a:moveTo>
                            <a:lnTo>
                              <a:pt x="178" y="21600"/>
                            </a:lnTo>
                            <a:lnTo>
                              <a:pt x="0" y="3529"/>
                            </a:lnTo>
                            <a:lnTo>
                              <a:pt x="21426" y="0"/>
                            </a:lnTo>
                            <a:lnTo>
                              <a:pt x="21600" y="18071"/>
                            </a:lnTo>
                            <a:close/>
                          </a:path>
                        </a:pathLst>
                      </a:custGeom>
                      <a:solidFill>
                        <a:srgbClr val="E5E5E5"/>
                      </a:solidFill>
                      <a:ln w="12700" cap="flat">
                        <a:noFill/>
                        <a:miter lim="400000"/>
                      </a:ln>
                      <a:effectLst/>
                    </p:spPr>
                    <p:txBody>
                      <a:bodyPr wrap="square" lIns="19689" tIns="19689" rIns="19689" bIns="19689" numCol="1" anchor="ctr">
                        <a:noAutofit/>
                      </a:bodyPr>
                      <a:lstStyle/>
                      <a:p>
                        <a:endParaRPr sz="1861" dirty="0"/>
                      </a:p>
                    </p:txBody>
                  </p:sp>
                </p:grpSp>
              </p:grpSp>
              <p:sp>
                <p:nvSpPr>
                  <p:cNvPr id="40" name="Shape 50198">
                    <a:extLst>
                      <a:ext uri="{FF2B5EF4-FFF2-40B4-BE49-F238E27FC236}">
                        <a16:creationId xmlns:a16="http://schemas.microsoft.com/office/drawing/2014/main" id="{79136AFD-89C3-48C1-9321-8D652DE24D69}"/>
                      </a:ext>
                    </a:extLst>
                  </p:cNvPr>
                  <p:cNvSpPr/>
                  <p:nvPr/>
                </p:nvSpPr>
                <p:spPr>
                  <a:xfrm>
                    <a:off x="0" y="349344"/>
                    <a:ext cx="510378" cy="553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228" y="21600"/>
                        </a:lnTo>
                        <a:lnTo>
                          <a:pt x="18370" y="21600"/>
                        </a:lnTo>
                        <a:lnTo>
                          <a:pt x="21600" y="0"/>
                        </a:lnTo>
                        <a:cubicBezTo>
                          <a:pt x="21600" y="0"/>
                          <a:pt x="0" y="0"/>
                          <a:pt x="0" y="0"/>
                        </a:cubicBezTo>
                        <a:close/>
                      </a:path>
                    </a:pathLst>
                  </a:custGeom>
                  <a:solidFill>
                    <a:schemeClr val="accent5"/>
                  </a:solidFill>
                  <a:ln w="12700" cap="flat">
                    <a:noFill/>
                    <a:miter lim="400000"/>
                  </a:ln>
                  <a:effectLst/>
                </p:spPr>
                <p:txBody>
                  <a:bodyPr wrap="square" lIns="19689" tIns="19689" rIns="19689" bIns="19689" numCol="1" anchor="ctr">
                    <a:noAutofit/>
                  </a:bodyPr>
                  <a:lstStyle/>
                  <a:p>
                    <a:endParaRPr sz="1861" dirty="0"/>
                  </a:p>
                </p:txBody>
              </p:sp>
            </p:grpSp>
          </p:grpSp>
          <p:sp>
            <p:nvSpPr>
              <p:cNvPr id="36" name="Shape 50201">
                <a:extLst>
                  <a:ext uri="{FF2B5EF4-FFF2-40B4-BE49-F238E27FC236}">
                    <a16:creationId xmlns:a16="http://schemas.microsoft.com/office/drawing/2014/main" id="{11B8C000-C7DA-491F-8810-C6EBCDBD2253}"/>
                  </a:ext>
                </a:extLst>
              </p:cNvPr>
              <p:cNvSpPr/>
              <p:nvPr/>
            </p:nvSpPr>
            <p:spPr>
              <a:xfrm>
                <a:off x="0" y="1847340"/>
                <a:ext cx="2286000" cy="127822"/>
              </a:xfrm>
              <a:prstGeom prst="rect">
                <a:avLst/>
              </a:prstGeom>
              <a:solidFill>
                <a:schemeClr val="bg1">
                  <a:lumMod val="85000"/>
                </a:schemeClr>
              </a:solidFill>
              <a:ln w="12700" cap="flat">
                <a:noFill/>
                <a:miter lim="400000"/>
              </a:ln>
              <a:effectLst/>
            </p:spPr>
            <p:txBody>
              <a:bodyPr wrap="square" lIns="0" tIns="0" rIns="0" bIns="0" numCol="1" anchor="t">
                <a:noAutofit/>
              </a:bodyPr>
              <a:lstStyle/>
              <a:p>
                <a:endParaRPr sz="1861" dirty="0"/>
              </a:p>
            </p:txBody>
          </p:sp>
        </p:grpSp>
        <p:sp>
          <p:nvSpPr>
            <p:cNvPr id="55" name="TextBox 54">
              <a:extLst>
                <a:ext uri="{FF2B5EF4-FFF2-40B4-BE49-F238E27FC236}">
                  <a16:creationId xmlns:a16="http://schemas.microsoft.com/office/drawing/2014/main" id="{9B4BBDDE-3021-4788-8E3E-5122A1664AA0}"/>
                </a:ext>
              </a:extLst>
            </p:cNvPr>
            <p:cNvSpPr txBox="1"/>
            <p:nvPr/>
          </p:nvSpPr>
          <p:spPr>
            <a:xfrm>
              <a:off x="6845968" y="3433810"/>
              <a:ext cx="1982701" cy="324724"/>
            </a:xfrm>
            <a:prstGeom prst="rect">
              <a:avLst/>
            </a:prstGeom>
            <a:noFill/>
          </p:spPr>
          <p:txBody>
            <a:bodyPr wrap="square" rtlCol="0" anchor="t">
              <a:spAutoFit/>
            </a:bodyPr>
            <a:lstStyle/>
            <a:p>
              <a:pP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57" name="TextBox 56">
              <a:extLst>
                <a:ext uri="{FF2B5EF4-FFF2-40B4-BE49-F238E27FC236}">
                  <a16:creationId xmlns:a16="http://schemas.microsoft.com/office/drawing/2014/main" id="{4841C63C-F565-413A-87FE-CB345415D1EF}"/>
                </a:ext>
              </a:extLst>
            </p:cNvPr>
            <p:cNvSpPr txBox="1"/>
            <p:nvPr/>
          </p:nvSpPr>
          <p:spPr>
            <a:xfrm>
              <a:off x="1487435" y="2613380"/>
              <a:ext cx="1331751" cy="457618"/>
            </a:xfrm>
            <a:prstGeom prst="rect">
              <a:avLst/>
            </a:prstGeom>
            <a:noFill/>
          </p:spPr>
          <p:txBody>
            <a:bodyPr wrap="square" rtlCol="0" anchor="t">
              <a:spAutoFit/>
            </a:bodyPr>
            <a:lstStyle/>
            <a:p>
              <a:pP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59" name="TextBox 58">
              <a:extLst>
                <a:ext uri="{FF2B5EF4-FFF2-40B4-BE49-F238E27FC236}">
                  <a16:creationId xmlns:a16="http://schemas.microsoft.com/office/drawing/2014/main" id="{E813052A-7303-4536-9DE7-0D77E2336D04}"/>
                </a:ext>
              </a:extLst>
            </p:cNvPr>
            <p:cNvSpPr txBox="1"/>
            <p:nvPr/>
          </p:nvSpPr>
          <p:spPr>
            <a:xfrm>
              <a:off x="2452656" y="1410349"/>
              <a:ext cx="1331751" cy="457618"/>
            </a:xfrm>
            <a:prstGeom prst="rect">
              <a:avLst/>
            </a:prstGeom>
            <a:noFill/>
          </p:spPr>
          <p:txBody>
            <a:bodyPr wrap="square" rtlCol="0" anchor="t">
              <a:spAutoFit/>
            </a:bodyPr>
            <a:lstStyle/>
            <a:p>
              <a:pP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61" name="TextBox 60">
              <a:extLst>
                <a:ext uri="{FF2B5EF4-FFF2-40B4-BE49-F238E27FC236}">
                  <a16:creationId xmlns:a16="http://schemas.microsoft.com/office/drawing/2014/main" id="{03383728-3F61-463B-A665-565A6FE2B189}"/>
                </a:ext>
              </a:extLst>
            </p:cNvPr>
            <p:cNvSpPr txBox="1"/>
            <p:nvPr/>
          </p:nvSpPr>
          <p:spPr>
            <a:xfrm>
              <a:off x="7839682" y="1327610"/>
              <a:ext cx="1331751" cy="457618"/>
            </a:xfrm>
            <a:prstGeom prst="rect">
              <a:avLst/>
            </a:prstGeom>
            <a:noFill/>
          </p:spPr>
          <p:txBody>
            <a:bodyPr wrap="square" rtlCol="0" anchor="t">
              <a:spAutoFit/>
            </a:bodyPr>
            <a:lstStyle/>
            <a:p>
              <a:pP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62" name="TextBox 61">
              <a:extLst>
                <a:ext uri="{FF2B5EF4-FFF2-40B4-BE49-F238E27FC236}">
                  <a16:creationId xmlns:a16="http://schemas.microsoft.com/office/drawing/2014/main" id="{3B4A04F1-DE30-493E-B846-2DA64C345571}"/>
                </a:ext>
              </a:extLst>
            </p:cNvPr>
            <p:cNvSpPr txBox="1"/>
            <p:nvPr/>
          </p:nvSpPr>
          <p:spPr>
            <a:xfrm>
              <a:off x="5120821" y="1329601"/>
              <a:ext cx="1331751" cy="457618"/>
            </a:xfrm>
            <a:prstGeom prst="rect">
              <a:avLst/>
            </a:prstGeom>
            <a:noFill/>
          </p:spPr>
          <p:txBody>
            <a:bodyPr wrap="square" rtlCol="0" anchor="t">
              <a:spAutoFit/>
            </a:bodyPr>
            <a:lstStyle/>
            <a:p>
              <a:pP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412332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ABA81-108B-4C25-A8C2-2FCA5AF276E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9CDD988-0DCB-41F7-9C78-B4DB75CEB8C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36585BB-1ABA-408A-9612-4B5D88238839}"/>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3684162F-E433-4FAA-8128-ECF6B49B188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02D0221-EB04-40EC-B3B2-93FA940FC048}"/>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ED44AEE4-3756-450A-A74E-6200B52A0AA6}"/>
              </a:ext>
            </a:extLst>
          </p:cNvPr>
          <p:cNvGrpSpPr/>
          <p:nvPr/>
        </p:nvGrpSpPr>
        <p:grpSpPr>
          <a:xfrm>
            <a:off x="1736275" y="1709053"/>
            <a:ext cx="7983871" cy="4463148"/>
            <a:chOff x="2180355" y="944065"/>
            <a:chExt cx="6826634" cy="3816229"/>
          </a:xfrm>
        </p:grpSpPr>
        <p:sp>
          <p:nvSpPr>
            <p:cNvPr id="7" name="Shape 4563">
              <a:extLst>
                <a:ext uri="{FF2B5EF4-FFF2-40B4-BE49-F238E27FC236}">
                  <a16:creationId xmlns:a16="http://schemas.microsoft.com/office/drawing/2014/main" id="{9AB64A06-27DD-4205-B949-CBD44A526289}"/>
                </a:ext>
              </a:extLst>
            </p:cNvPr>
            <p:cNvSpPr/>
            <p:nvPr/>
          </p:nvSpPr>
          <p:spPr>
            <a:xfrm>
              <a:off x="3866290" y="2974942"/>
              <a:ext cx="1785352" cy="1785352"/>
            </a:xfrm>
            <a:custGeom>
              <a:avLst/>
              <a:gdLst/>
              <a:ahLst/>
              <a:cxnLst>
                <a:cxn ang="0">
                  <a:pos x="wd2" y="hd2"/>
                </a:cxn>
                <a:cxn ang="5400000">
                  <a:pos x="wd2" y="hd2"/>
                </a:cxn>
                <a:cxn ang="10800000">
                  <a:pos x="wd2" y="hd2"/>
                </a:cxn>
                <a:cxn ang="16200000">
                  <a:pos x="wd2" y="hd2"/>
                </a:cxn>
              </a:cxnLst>
              <a:rect l="0" t="0" r="r" b="b"/>
              <a:pathLst>
                <a:path w="21600" h="21600" extrusionOk="0">
                  <a:moveTo>
                    <a:pt x="10066" y="0"/>
                  </a:moveTo>
                  <a:cubicBezTo>
                    <a:pt x="9771" y="0"/>
                    <a:pt x="9485" y="246"/>
                    <a:pt x="9442" y="538"/>
                  </a:cubicBezTo>
                  <a:lnTo>
                    <a:pt x="9222" y="2047"/>
                  </a:lnTo>
                  <a:cubicBezTo>
                    <a:pt x="7990" y="2268"/>
                    <a:pt x="6797" y="2754"/>
                    <a:pt x="5728" y="3497"/>
                  </a:cubicBezTo>
                  <a:lnTo>
                    <a:pt x="4504" y="2585"/>
                  </a:lnTo>
                  <a:cubicBezTo>
                    <a:pt x="4277" y="2415"/>
                    <a:pt x="3882" y="2444"/>
                    <a:pt x="3681" y="2644"/>
                  </a:cubicBezTo>
                  <a:lnTo>
                    <a:pt x="2644" y="3681"/>
                  </a:lnTo>
                  <a:cubicBezTo>
                    <a:pt x="2436" y="3890"/>
                    <a:pt x="2409" y="4268"/>
                    <a:pt x="2585" y="4504"/>
                  </a:cubicBezTo>
                  <a:lnTo>
                    <a:pt x="3497" y="5728"/>
                  </a:lnTo>
                  <a:cubicBezTo>
                    <a:pt x="2754" y="6797"/>
                    <a:pt x="2268" y="7990"/>
                    <a:pt x="2047" y="9222"/>
                  </a:cubicBezTo>
                  <a:lnTo>
                    <a:pt x="538" y="9442"/>
                  </a:lnTo>
                  <a:cubicBezTo>
                    <a:pt x="246" y="9485"/>
                    <a:pt x="0" y="9771"/>
                    <a:pt x="0" y="10066"/>
                  </a:cubicBezTo>
                  <a:lnTo>
                    <a:pt x="0" y="11534"/>
                  </a:lnTo>
                  <a:cubicBezTo>
                    <a:pt x="0" y="11829"/>
                    <a:pt x="246" y="12115"/>
                    <a:pt x="538" y="12158"/>
                  </a:cubicBezTo>
                  <a:lnTo>
                    <a:pt x="2047" y="12378"/>
                  </a:lnTo>
                  <a:cubicBezTo>
                    <a:pt x="2268" y="13610"/>
                    <a:pt x="2754" y="14803"/>
                    <a:pt x="3497" y="15872"/>
                  </a:cubicBezTo>
                  <a:lnTo>
                    <a:pt x="2585" y="17096"/>
                  </a:lnTo>
                  <a:cubicBezTo>
                    <a:pt x="2409" y="17333"/>
                    <a:pt x="2435" y="17707"/>
                    <a:pt x="2644" y="17916"/>
                  </a:cubicBezTo>
                  <a:lnTo>
                    <a:pt x="3681" y="18956"/>
                  </a:lnTo>
                  <a:cubicBezTo>
                    <a:pt x="3882" y="19156"/>
                    <a:pt x="4277" y="19185"/>
                    <a:pt x="4504" y="19015"/>
                  </a:cubicBezTo>
                  <a:lnTo>
                    <a:pt x="5731" y="18103"/>
                  </a:lnTo>
                  <a:cubicBezTo>
                    <a:pt x="6799" y="18846"/>
                    <a:pt x="7990" y="19332"/>
                    <a:pt x="9222" y="19553"/>
                  </a:cubicBezTo>
                  <a:lnTo>
                    <a:pt x="9442" y="21062"/>
                  </a:lnTo>
                  <a:cubicBezTo>
                    <a:pt x="9485" y="21354"/>
                    <a:pt x="9771" y="21600"/>
                    <a:pt x="10066" y="21600"/>
                  </a:cubicBezTo>
                  <a:lnTo>
                    <a:pt x="11534" y="21600"/>
                  </a:lnTo>
                  <a:cubicBezTo>
                    <a:pt x="11829" y="21600"/>
                    <a:pt x="12115" y="21354"/>
                    <a:pt x="12158" y="21062"/>
                  </a:cubicBezTo>
                  <a:lnTo>
                    <a:pt x="12381" y="19553"/>
                  </a:lnTo>
                  <a:cubicBezTo>
                    <a:pt x="13612" y="19332"/>
                    <a:pt x="14802" y="18845"/>
                    <a:pt x="15869" y="18103"/>
                  </a:cubicBezTo>
                  <a:lnTo>
                    <a:pt x="17096" y="19015"/>
                  </a:lnTo>
                  <a:cubicBezTo>
                    <a:pt x="17196" y="19090"/>
                    <a:pt x="17329" y="19131"/>
                    <a:pt x="17467" y="19131"/>
                  </a:cubicBezTo>
                  <a:cubicBezTo>
                    <a:pt x="17642" y="19131"/>
                    <a:pt x="17807" y="19067"/>
                    <a:pt x="17919" y="18956"/>
                  </a:cubicBezTo>
                  <a:lnTo>
                    <a:pt x="18956" y="17919"/>
                  </a:lnTo>
                  <a:cubicBezTo>
                    <a:pt x="19164" y="17710"/>
                    <a:pt x="19191" y="17332"/>
                    <a:pt x="19015" y="17096"/>
                  </a:cubicBezTo>
                  <a:lnTo>
                    <a:pt x="18103" y="15872"/>
                  </a:lnTo>
                  <a:cubicBezTo>
                    <a:pt x="18846" y="14803"/>
                    <a:pt x="19332" y="13610"/>
                    <a:pt x="19553" y="12378"/>
                  </a:cubicBezTo>
                  <a:lnTo>
                    <a:pt x="21062" y="12158"/>
                  </a:lnTo>
                  <a:cubicBezTo>
                    <a:pt x="21354" y="12115"/>
                    <a:pt x="21600" y="11829"/>
                    <a:pt x="21600" y="11534"/>
                  </a:cubicBezTo>
                  <a:lnTo>
                    <a:pt x="21600" y="10066"/>
                  </a:lnTo>
                  <a:cubicBezTo>
                    <a:pt x="21600" y="9771"/>
                    <a:pt x="21354" y="9485"/>
                    <a:pt x="21062" y="9442"/>
                  </a:cubicBezTo>
                  <a:lnTo>
                    <a:pt x="19553" y="9222"/>
                  </a:lnTo>
                  <a:cubicBezTo>
                    <a:pt x="19332" y="7990"/>
                    <a:pt x="18846" y="6797"/>
                    <a:pt x="18103" y="5728"/>
                  </a:cubicBezTo>
                  <a:lnTo>
                    <a:pt x="19015" y="4504"/>
                  </a:lnTo>
                  <a:cubicBezTo>
                    <a:pt x="19191" y="4268"/>
                    <a:pt x="19164" y="3893"/>
                    <a:pt x="18956" y="3684"/>
                  </a:cubicBezTo>
                  <a:lnTo>
                    <a:pt x="17919" y="2644"/>
                  </a:lnTo>
                  <a:cubicBezTo>
                    <a:pt x="17719" y="2444"/>
                    <a:pt x="17323" y="2416"/>
                    <a:pt x="17096" y="2585"/>
                  </a:cubicBezTo>
                  <a:lnTo>
                    <a:pt x="15872" y="3497"/>
                  </a:lnTo>
                  <a:cubicBezTo>
                    <a:pt x="14804" y="2754"/>
                    <a:pt x="13612" y="2268"/>
                    <a:pt x="12381" y="2047"/>
                  </a:cubicBezTo>
                  <a:lnTo>
                    <a:pt x="12158" y="538"/>
                  </a:lnTo>
                  <a:cubicBezTo>
                    <a:pt x="12115" y="246"/>
                    <a:pt x="11829" y="0"/>
                    <a:pt x="11534" y="0"/>
                  </a:cubicBezTo>
                  <a:lnTo>
                    <a:pt x="10066" y="0"/>
                  </a:lnTo>
                  <a:close/>
                </a:path>
              </a:pathLst>
            </a:custGeom>
            <a:solidFill>
              <a:schemeClr val="accent6"/>
            </a:solidFill>
            <a:ln w="12700" cap="flat">
              <a:noFill/>
              <a:miter lim="400000"/>
            </a:ln>
            <a:effectLst/>
          </p:spPr>
          <p:txBody>
            <a:bodyPr wrap="square" lIns="0" tIns="0" rIns="0" bIns="0" numCol="1" anchor="t">
              <a:noAutofit/>
            </a:bodyPr>
            <a:lstStyle/>
            <a:p>
              <a:pPr algn="ctr">
                <a:defRPr>
                  <a:solidFill>
                    <a:srgbClr val="4C4C4C"/>
                  </a:solidFill>
                </a:defRPr>
              </a:pPr>
              <a:endParaRPr sz="2000" dirty="0"/>
            </a:p>
          </p:txBody>
        </p:sp>
        <p:sp>
          <p:nvSpPr>
            <p:cNvPr id="8" name="Shape 4567">
              <a:extLst>
                <a:ext uri="{FF2B5EF4-FFF2-40B4-BE49-F238E27FC236}">
                  <a16:creationId xmlns:a16="http://schemas.microsoft.com/office/drawing/2014/main" id="{25BA7CA5-1F8F-4EA6-8F7B-1A399A01DD7C}"/>
                </a:ext>
              </a:extLst>
            </p:cNvPr>
            <p:cNvSpPr/>
            <p:nvPr/>
          </p:nvSpPr>
          <p:spPr>
            <a:xfrm>
              <a:off x="2180355" y="1321273"/>
              <a:ext cx="1785352" cy="1785352"/>
            </a:xfrm>
            <a:custGeom>
              <a:avLst/>
              <a:gdLst/>
              <a:ahLst/>
              <a:cxnLst>
                <a:cxn ang="0">
                  <a:pos x="wd2" y="hd2"/>
                </a:cxn>
                <a:cxn ang="5400000">
                  <a:pos x="wd2" y="hd2"/>
                </a:cxn>
                <a:cxn ang="10800000">
                  <a:pos x="wd2" y="hd2"/>
                </a:cxn>
                <a:cxn ang="16200000">
                  <a:pos x="wd2" y="hd2"/>
                </a:cxn>
              </a:cxnLst>
              <a:rect l="0" t="0" r="r" b="b"/>
              <a:pathLst>
                <a:path w="21600" h="21600" extrusionOk="0">
                  <a:moveTo>
                    <a:pt x="10066" y="0"/>
                  </a:moveTo>
                  <a:cubicBezTo>
                    <a:pt x="9771" y="0"/>
                    <a:pt x="9485" y="246"/>
                    <a:pt x="9442" y="538"/>
                  </a:cubicBezTo>
                  <a:lnTo>
                    <a:pt x="9222" y="2047"/>
                  </a:lnTo>
                  <a:cubicBezTo>
                    <a:pt x="7990" y="2268"/>
                    <a:pt x="6797" y="2754"/>
                    <a:pt x="5728" y="3497"/>
                  </a:cubicBezTo>
                  <a:lnTo>
                    <a:pt x="4504" y="2585"/>
                  </a:lnTo>
                  <a:cubicBezTo>
                    <a:pt x="4277" y="2415"/>
                    <a:pt x="3882" y="2444"/>
                    <a:pt x="3681" y="2644"/>
                  </a:cubicBezTo>
                  <a:lnTo>
                    <a:pt x="2644" y="3681"/>
                  </a:lnTo>
                  <a:cubicBezTo>
                    <a:pt x="2436" y="3890"/>
                    <a:pt x="2409" y="4268"/>
                    <a:pt x="2585" y="4504"/>
                  </a:cubicBezTo>
                  <a:lnTo>
                    <a:pt x="3497" y="5728"/>
                  </a:lnTo>
                  <a:cubicBezTo>
                    <a:pt x="2754" y="6797"/>
                    <a:pt x="2268" y="7990"/>
                    <a:pt x="2047" y="9222"/>
                  </a:cubicBezTo>
                  <a:lnTo>
                    <a:pt x="538" y="9442"/>
                  </a:lnTo>
                  <a:cubicBezTo>
                    <a:pt x="246" y="9485"/>
                    <a:pt x="0" y="9771"/>
                    <a:pt x="0" y="10066"/>
                  </a:cubicBezTo>
                  <a:lnTo>
                    <a:pt x="0" y="11534"/>
                  </a:lnTo>
                  <a:cubicBezTo>
                    <a:pt x="0" y="11829"/>
                    <a:pt x="246" y="12115"/>
                    <a:pt x="538" y="12158"/>
                  </a:cubicBezTo>
                  <a:lnTo>
                    <a:pt x="2047" y="12378"/>
                  </a:lnTo>
                  <a:cubicBezTo>
                    <a:pt x="2268" y="13610"/>
                    <a:pt x="2754" y="14803"/>
                    <a:pt x="3497" y="15872"/>
                  </a:cubicBezTo>
                  <a:lnTo>
                    <a:pt x="2585" y="17096"/>
                  </a:lnTo>
                  <a:cubicBezTo>
                    <a:pt x="2409" y="17333"/>
                    <a:pt x="2435" y="17707"/>
                    <a:pt x="2644" y="17916"/>
                  </a:cubicBezTo>
                  <a:lnTo>
                    <a:pt x="3681" y="18956"/>
                  </a:lnTo>
                  <a:cubicBezTo>
                    <a:pt x="3882" y="19156"/>
                    <a:pt x="4277" y="19185"/>
                    <a:pt x="4504" y="19015"/>
                  </a:cubicBezTo>
                  <a:lnTo>
                    <a:pt x="5731" y="18103"/>
                  </a:lnTo>
                  <a:cubicBezTo>
                    <a:pt x="6799" y="18846"/>
                    <a:pt x="7990" y="19332"/>
                    <a:pt x="9222" y="19553"/>
                  </a:cubicBezTo>
                  <a:lnTo>
                    <a:pt x="9442" y="21062"/>
                  </a:lnTo>
                  <a:cubicBezTo>
                    <a:pt x="9485" y="21354"/>
                    <a:pt x="9771" y="21600"/>
                    <a:pt x="10066" y="21600"/>
                  </a:cubicBezTo>
                  <a:lnTo>
                    <a:pt x="11534" y="21600"/>
                  </a:lnTo>
                  <a:cubicBezTo>
                    <a:pt x="11829" y="21600"/>
                    <a:pt x="12115" y="21354"/>
                    <a:pt x="12158" y="21062"/>
                  </a:cubicBezTo>
                  <a:lnTo>
                    <a:pt x="12381" y="19553"/>
                  </a:lnTo>
                  <a:cubicBezTo>
                    <a:pt x="13612" y="19332"/>
                    <a:pt x="14802" y="18845"/>
                    <a:pt x="15869" y="18103"/>
                  </a:cubicBezTo>
                  <a:lnTo>
                    <a:pt x="17096" y="19015"/>
                  </a:lnTo>
                  <a:cubicBezTo>
                    <a:pt x="17196" y="19090"/>
                    <a:pt x="17329" y="19131"/>
                    <a:pt x="17467" y="19131"/>
                  </a:cubicBezTo>
                  <a:cubicBezTo>
                    <a:pt x="17642" y="19131"/>
                    <a:pt x="17807" y="19067"/>
                    <a:pt x="17919" y="18956"/>
                  </a:cubicBezTo>
                  <a:lnTo>
                    <a:pt x="18956" y="17919"/>
                  </a:lnTo>
                  <a:cubicBezTo>
                    <a:pt x="19164" y="17710"/>
                    <a:pt x="19191" y="17332"/>
                    <a:pt x="19015" y="17096"/>
                  </a:cubicBezTo>
                  <a:lnTo>
                    <a:pt x="18103" y="15872"/>
                  </a:lnTo>
                  <a:cubicBezTo>
                    <a:pt x="18846" y="14803"/>
                    <a:pt x="19332" y="13610"/>
                    <a:pt x="19553" y="12378"/>
                  </a:cubicBezTo>
                  <a:lnTo>
                    <a:pt x="21062" y="12158"/>
                  </a:lnTo>
                  <a:cubicBezTo>
                    <a:pt x="21354" y="12115"/>
                    <a:pt x="21600" y="11829"/>
                    <a:pt x="21600" y="11534"/>
                  </a:cubicBezTo>
                  <a:lnTo>
                    <a:pt x="21600" y="10066"/>
                  </a:lnTo>
                  <a:cubicBezTo>
                    <a:pt x="21600" y="9771"/>
                    <a:pt x="21354" y="9485"/>
                    <a:pt x="21062" y="9442"/>
                  </a:cubicBezTo>
                  <a:lnTo>
                    <a:pt x="19553" y="9222"/>
                  </a:lnTo>
                  <a:cubicBezTo>
                    <a:pt x="19332" y="7990"/>
                    <a:pt x="18846" y="6797"/>
                    <a:pt x="18103" y="5728"/>
                  </a:cubicBezTo>
                  <a:lnTo>
                    <a:pt x="19015" y="4504"/>
                  </a:lnTo>
                  <a:cubicBezTo>
                    <a:pt x="19191" y="4268"/>
                    <a:pt x="19164" y="3893"/>
                    <a:pt x="18956" y="3684"/>
                  </a:cubicBezTo>
                  <a:lnTo>
                    <a:pt x="17919" y="2644"/>
                  </a:lnTo>
                  <a:cubicBezTo>
                    <a:pt x="17719" y="2444"/>
                    <a:pt x="17323" y="2416"/>
                    <a:pt x="17096" y="2585"/>
                  </a:cubicBezTo>
                  <a:lnTo>
                    <a:pt x="15872" y="3497"/>
                  </a:lnTo>
                  <a:cubicBezTo>
                    <a:pt x="14804" y="2754"/>
                    <a:pt x="13612" y="2268"/>
                    <a:pt x="12381" y="2047"/>
                  </a:cubicBezTo>
                  <a:lnTo>
                    <a:pt x="12158" y="538"/>
                  </a:lnTo>
                  <a:cubicBezTo>
                    <a:pt x="12115" y="246"/>
                    <a:pt x="11829" y="0"/>
                    <a:pt x="11534" y="0"/>
                  </a:cubicBezTo>
                  <a:lnTo>
                    <a:pt x="10066" y="0"/>
                  </a:lnTo>
                  <a:close/>
                </a:path>
              </a:pathLst>
            </a:custGeom>
            <a:solidFill>
              <a:schemeClr val="accent1"/>
            </a:solidFill>
            <a:ln w="12700" cap="flat">
              <a:noFill/>
              <a:miter lim="400000"/>
            </a:ln>
            <a:effectLst/>
          </p:spPr>
          <p:txBody>
            <a:bodyPr wrap="square" lIns="0" tIns="0" rIns="0" bIns="0" numCol="1" anchor="t">
              <a:noAutofit/>
            </a:bodyPr>
            <a:lstStyle/>
            <a:p>
              <a:pPr algn="ctr">
                <a:defRPr>
                  <a:solidFill>
                    <a:srgbClr val="4C4C4C"/>
                  </a:solidFill>
                </a:defRPr>
              </a:pPr>
              <a:endParaRPr sz="2000" dirty="0"/>
            </a:p>
          </p:txBody>
        </p:sp>
        <p:sp>
          <p:nvSpPr>
            <p:cNvPr id="9" name="Shape 4571">
              <a:extLst>
                <a:ext uri="{FF2B5EF4-FFF2-40B4-BE49-F238E27FC236}">
                  <a16:creationId xmlns:a16="http://schemas.microsoft.com/office/drawing/2014/main" id="{FB91A472-8317-4918-B6B5-4678FBEBBA22}"/>
                </a:ext>
              </a:extLst>
            </p:cNvPr>
            <p:cNvSpPr/>
            <p:nvPr/>
          </p:nvSpPr>
          <p:spPr>
            <a:xfrm rot="2011874">
              <a:off x="7080403" y="1642426"/>
              <a:ext cx="880353" cy="133659"/>
            </a:xfrm>
            <a:custGeom>
              <a:avLst/>
              <a:gdLst/>
              <a:ahLst/>
              <a:cxnLst>
                <a:cxn ang="0">
                  <a:pos x="wd2" y="hd2"/>
                </a:cxn>
                <a:cxn ang="5400000">
                  <a:pos x="wd2" y="hd2"/>
                </a:cxn>
                <a:cxn ang="10800000">
                  <a:pos x="wd2" y="hd2"/>
                </a:cxn>
                <a:cxn ang="16200000">
                  <a:pos x="wd2" y="hd2"/>
                </a:cxn>
              </a:cxnLst>
              <a:rect l="0" t="0" r="r" b="b"/>
              <a:pathLst>
                <a:path w="21600" h="20427" extrusionOk="0">
                  <a:moveTo>
                    <a:pt x="0" y="20427"/>
                  </a:moveTo>
                  <a:cubicBezTo>
                    <a:pt x="3482" y="5935"/>
                    <a:pt x="7623" y="-1173"/>
                    <a:pt x="11805" y="158"/>
                  </a:cubicBezTo>
                  <a:cubicBezTo>
                    <a:pt x="15304" y="1271"/>
                    <a:pt x="18690" y="8276"/>
                    <a:pt x="21600" y="20427"/>
                  </a:cubicBezTo>
                </a:path>
              </a:pathLst>
            </a:custGeom>
            <a:noFill/>
            <a:ln w="38100" cap="flat">
              <a:solidFill>
                <a:schemeClr val="bg1">
                  <a:lumMod val="85000"/>
                </a:schemeClr>
              </a:solidFill>
              <a:prstDash val="solid"/>
              <a:miter lim="400000"/>
              <a:tailEnd type="triangle" w="lg" len="lg"/>
            </a:ln>
            <a:effectLst/>
          </p:spPr>
          <p:txBody>
            <a:bodyPr wrap="square" lIns="0" tIns="0" rIns="0" bIns="0" numCol="1" anchor="ctr">
              <a:noAutofit/>
            </a:bodyPr>
            <a:lstStyle/>
            <a:p>
              <a:pPr algn="ctr">
                <a:defRPr sz="1200">
                  <a:solidFill>
                    <a:srgbClr val="000000"/>
                  </a:solidFill>
                  <a:latin typeface="Helvetica"/>
                  <a:ea typeface="Helvetica"/>
                  <a:cs typeface="Helvetica"/>
                  <a:sym typeface="Helvetica"/>
                </a:defRPr>
              </a:pPr>
              <a:endParaRPr sz="700" dirty="0">
                <a:ea typeface="Lato Light" panose="020F0502020204030203" pitchFamily="34" charset="0"/>
                <a:cs typeface="Lato Light" panose="020F0502020204030203" pitchFamily="34" charset="0"/>
              </a:endParaRPr>
            </a:p>
          </p:txBody>
        </p:sp>
        <p:sp>
          <p:nvSpPr>
            <p:cNvPr id="10" name="Shape 4572">
              <a:extLst>
                <a:ext uri="{FF2B5EF4-FFF2-40B4-BE49-F238E27FC236}">
                  <a16:creationId xmlns:a16="http://schemas.microsoft.com/office/drawing/2014/main" id="{5CDDA411-B877-47D7-9022-2636980294C4}"/>
                </a:ext>
              </a:extLst>
            </p:cNvPr>
            <p:cNvSpPr/>
            <p:nvPr/>
          </p:nvSpPr>
          <p:spPr>
            <a:xfrm>
              <a:off x="7221637" y="2346020"/>
              <a:ext cx="1785352" cy="1785352"/>
            </a:xfrm>
            <a:custGeom>
              <a:avLst/>
              <a:gdLst/>
              <a:ahLst/>
              <a:cxnLst>
                <a:cxn ang="0">
                  <a:pos x="wd2" y="hd2"/>
                </a:cxn>
                <a:cxn ang="5400000">
                  <a:pos x="wd2" y="hd2"/>
                </a:cxn>
                <a:cxn ang="10800000">
                  <a:pos x="wd2" y="hd2"/>
                </a:cxn>
                <a:cxn ang="16200000">
                  <a:pos x="wd2" y="hd2"/>
                </a:cxn>
              </a:cxnLst>
              <a:rect l="0" t="0" r="r" b="b"/>
              <a:pathLst>
                <a:path w="21600" h="21600" extrusionOk="0">
                  <a:moveTo>
                    <a:pt x="10066" y="0"/>
                  </a:moveTo>
                  <a:cubicBezTo>
                    <a:pt x="9771" y="0"/>
                    <a:pt x="9485" y="246"/>
                    <a:pt x="9442" y="538"/>
                  </a:cubicBezTo>
                  <a:lnTo>
                    <a:pt x="9222" y="2047"/>
                  </a:lnTo>
                  <a:cubicBezTo>
                    <a:pt x="7990" y="2268"/>
                    <a:pt x="6797" y="2754"/>
                    <a:pt x="5728" y="3497"/>
                  </a:cubicBezTo>
                  <a:lnTo>
                    <a:pt x="4504" y="2585"/>
                  </a:lnTo>
                  <a:cubicBezTo>
                    <a:pt x="4277" y="2415"/>
                    <a:pt x="3882" y="2444"/>
                    <a:pt x="3681" y="2644"/>
                  </a:cubicBezTo>
                  <a:lnTo>
                    <a:pt x="2644" y="3681"/>
                  </a:lnTo>
                  <a:cubicBezTo>
                    <a:pt x="2436" y="3890"/>
                    <a:pt x="2409" y="4268"/>
                    <a:pt x="2585" y="4504"/>
                  </a:cubicBezTo>
                  <a:lnTo>
                    <a:pt x="3497" y="5728"/>
                  </a:lnTo>
                  <a:cubicBezTo>
                    <a:pt x="2754" y="6797"/>
                    <a:pt x="2268" y="7990"/>
                    <a:pt x="2047" y="9222"/>
                  </a:cubicBezTo>
                  <a:lnTo>
                    <a:pt x="538" y="9442"/>
                  </a:lnTo>
                  <a:cubicBezTo>
                    <a:pt x="246" y="9485"/>
                    <a:pt x="0" y="9771"/>
                    <a:pt x="0" y="10066"/>
                  </a:cubicBezTo>
                  <a:lnTo>
                    <a:pt x="0" y="11534"/>
                  </a:lnTo>
                  <a:cubicBezTo>
                    <a:pt x="0" y="11829"/>
                    <a:pt x="246" y="12115"/>
                    <a:pt x="538" y="12158"/>
                  </a:cubicBezTo>
                  <a:lnTo>
                    <a:pt x="2047" y="12378"/>
                  </a:lnTo>
                  <a:cubicBezTo>
                    <a:pt x="2268" y="13610"/>
                    <a:pt x="2754" y="14803"/>
                    <a:pt x="3497" y="15872"/>
                  </a:cubicBezTo>
                  <a:lnTo>
                    <a:pt x="2585" y="17096"/>
                  </a:lnTo>
                  <a:cubicBezTo>
                    <a:pt x="2409" y="17333"/>
                    <a:pt x="2435" y="17707"/>
                    <a:pt x="2644" y="17916"/>
                  </a:cubicBezTo>
                  <a:lnTo>
                    <a:pt x="3681" y="18956"/>
                  </a:lnTo>
                  <a:cubicBezTo>
                    <a:pt x="3882" y="19156"/>
                    <a:pt x="4277" y="19185"/>
                    <a:pt x="4504" y="19015"/>
                  </a:cubicBezTo>
                  <a:lnTo>
                    <a:pt x="5731" y="18103"/>
                  </a:lnTo>
                  <a:cubicBezTo>
                    <a:pt x="6799" y="18846"/>
                    <a:pt x="7990" y="19332"/>
                    <a:pt x="9222" y="19553"/>
                  </a:cubicBezTo>
                  <a:lnTo>
                    <a:pt x="9442" y="21062"/>
                  </a:lnTo>
                  <a:cubicBezTo>
                    <a:pt x="9485" y="21354"/>
                    <a:pt x="9771" y="21600"/>
                    <a:pt x="10066" y="21600"/>
                  </a:cubicBezTo>
                  <a:lnTo>
                    <a:pt x="11534" y="21600"/>
                  </a:lnTo>
                  <a:cubicBezTo>
                    <a:pt x="11829" y="21600"/>
                    <a:pt x="12115" y="21354"/>
                    <a:pt x="12158" y="21062"/>
                  </a:cubicBezTo>
                  <a:lnTo>
                    <a:pt x="12381" y="19553"/>
                  </a:lnTo>
                  <a:cubicBezTo>
                    <a:pt x="13612" y="19332"/>
                    <a:pt x="14802" y="18845"/>
                    <a:pt x="15869" y="18103"/>
                  </a:cubicBezTo>
                  <a:lnTo>
                    <a:pt x="17096" y="19015"/>
                  </a:lnTo>
                  <a:cubicBezTo>
                    <a:pt x="17196" y="19090"/>
                    <a:pt x="17329" y="19131"/>
                    <a:pt x="17467" y="19131"/>
                  </a:cubicBezTo>
                  <a:cubicBezTo>
                    <a:pt x="17642" y="19131"/>
                    <a:pt x="17807" y="19067"/>
                    <a:pt x="17919" y="18956"/>
                  </a:cubicBezTo>
                  <a:lnTo>
                    <a:pt x="18956" y="17919"/>
                  </a:lnTo>
                  <a:cubicBezTo>
                    <a:pt x="19164" y="17710"/>
                    <a:pt x="19191" y="17332"/>
                    <a:pt x="19015" y="17096"/>
                  </a:cubicBezTo>
                  <a:lnTo>
                    <a:pt x="18103" y="15872"/>
                  </a:lnTo>
                  <a:cubicBezTo>
                    <a:pt x="18846" y="14803"/>
                    <a:pt x="19332" y="13610"/>
                    <a:pt x="19553" y="12378"/>
                  </a:cubicBezTo>
                  <a:lnTo>
                    <a:pt x="21062" y="12158"/>
                  </a:lnTo>
                  <a:cubicBezTo>
                    <a:pt x="21354" y="12115"/>
                    <a:pt x="21600" y="11829"/>
                    <a:pt x="21600" y="11534"/>
                  </a:cubicBezTo>
                  <a:lnTo>
                    <a:pt x="21600" y="10066"/>
                  </a:lnTo>
                  <a:cubicBezTo>
                    <a:pt x="21600" y="9771"/>
                    <a:pt x="21354" y="9485"/>
                    <a:pt x="21062" y="9442"/>
                  </a:cubicBezTo>
                  <a:lnTo>
                    <a:pt x="19553" y="9222"/>
                  </a:lnTo>
                  <a:cubicBezTo>
                    <a:pt x="19332" y="7990"/>
                    <a:pt x="18846" y="6797"/>
                    <a:pt x="18103" y="5728"/>
                  </a:cubicBezTo>
                  <a:lnTo>
                    <a:pt x="19015" y="4504"/>
                  </a:lnTo>
                  <a:cubicBezTo>
                    <a:pt x="19191" y="4268"/>
                    <a:pt x="19164" y="3893"/>
                    <a:pt x="18956" y="3684"/>
                  </a:cubicBezTo>
                  <a:lnTo>
                    <a:pt x="17919" y="2644"/>
                  </a:lnTo>
                  <a:cubicBezTo>
                    <a:pt x="17719" y="2444"/>
                    <a:pt x="17323" y="2416"/>
                    <a:pt x="17096" y="2585"/>
                  </a:cubicBezTo>
                  <a:lnTo>
                    <a:pt x="15872" y="3497"/>
                  </a:lnTo>
                  <a:cubicBezTo>
                    <a:pt x="14804" y="2754"/>
                    <a:pt x="13612" y="2268"/>
                    <a:pt x="12381" y="2047"/>
                  </a:cubicBezTo>
                  <a:lnTo>
                    <a:pt x="12158" y="538"/>
                  </a:lnTo>
                  <a:cubicBezTo>
                    <a:pt x="12115" y="246"/>
                    <a:pt x="11829" y="0"/>
                    <a:pt x="11534" y="0"/>
                  </a:cubicBezTo>
                  <a:lnTo>
                    <a:pt x="10066" y="0"/>
                  </a:lnTo>
                  <a:close/>
                </a:path>
              </a:pathLst>
            </a:custGeom>
            <a:solidFill>
              <a:srgbClr val="72B1D7"/>
            </a:solidFill>
            <a:ln w="12700" cap="flat">
              <a:noFill/>
              <a:miter lim="400000"/>
            </a:ln>
            <a:effectLst/>
          </p:spPr>
          <p:txBody>
            <a:bodyPr wrap="square" lIns="0" tIns="0" rIns="0" bIns="0" numCol="1" anchor="t">
              <a:noAutofit/>
            </a:bodyPr>
            <a:lstStyle/>
            <a:p>
              <a:pPr algn="ctr">
                <a:defRPr>
                  <a:solidFill>
                    <a:srgbClr val="4C4C4C"/>
                  </a:solidFill>
                </a:defRPr>
              </a:pPr>
              <a:endParaRPr sz="2000" dirty="0"/>
            </a:p>
          </p:txBody>
        </p:sp>
        <p:sp>
          <p:nvSpPr>
            <p:cNvPr id="11" name="Shape 4573">
              <a:extLst>
                <a:ext uri="{FF2B5EF4-FFF2-40B4-BE49-F238E27FC236}">
                  <a16:creationId xmlns:a16="http://schemas.microsoft.com/office/drawing/2014/main" id="{83495F72-7FD7-4D42-8B8D-B3CF0872014C}"/>
                </a:ext>
              </a:extLst>
            </p:cNvPr>
            <p:cNvSpPr/>
            <p:nvPr/>
          </p:nvSpPr>
          <p:spPr>
            <a:xfrm rot="10325804">
              <a:off x="6108768" y="4029417"/>
              <a:ext cx="880354" cy="133659"/>
            </a:xfrm>
            <a:custGeom>
              <a:avLst/>
              <a:gdLst/>
              <a:ahLst/>
              <a:cxnLst>
                <a:cxn ang="0">
                  <a:pos x="wd2" y="hd2"/>
                </a:cxn>
                <a:cxn ang="5400000">
                  <a:pos x="wd2" y="hd2"/>
                </a:cxn>
                <a:cxn ang="10800000">
                  <a:pos x="wd2" y="hd2"/>
                </a:cxn>
                <a:cxn ang="16200000">
                  <a:pos x="wd2" y="hd2"/>
                </a:cxn>
              </a:cxnLst>
              <a:rect l="0" t="0" r="r" b="b"/>
              <a:pathLst>
                <a:path w="21600" h="20427" extrusionOk="0">
                  <a:moveTo>
                    <a:pt x="0" y="20427"/>
                  </a:moveTo>
                  <a:cubicBezTo>
                    <a:pt x="3482" y="5935"/>
                    <a:pt x="7623" y="-1173"/>
                    <a:pt x="11805" y="158"/>
                  </a:cubicBezTo>
                  <a:cubicBezTo>
                    <a:pt x="15304" y="1271"/>
                    <a:pt x="18690" y="8276"/>
                    <a:pt x="21600" y="20427"/>
                  </a:cubicBezTo>
                </a:path>
              </a:pathLst>
            </a:custGeom>
            <a:noFill/>
            <a:ln w="38100" cap="flat">
              <a:solidFill>
                <a:schemeClr val="bg1">
                  <a:lumMod val="85000"/>
                </a:schemeClr>
              </a:solidFill>
              <a:prstDash val="solid"/>
              <a:miter lim="400000"/>
              <a:tailEnd type="triangle" w="lg" len="lg"/>
            </a:ln>
            <a:effectLst/>
          </p:spPr>
          <p:txBody>
            <a:bodyPr wrap="square" lIns="0" tIns="0" rIns="0" bIns="0" numCol="1" anchor="ctr">
              <a:noAutofit/>
            </a:bodyPr>
            <a:lstStyle/>
            <a:p>
              <a:pPr algn="ctr">
                <a:defRPr sz="1200">
                  <a:solidFill>
                    <a:srgbClr val="000000"/>
                  </a:solidFill>
                  <a:latin typeface="Helvetica"/>
                  <a:ea typeface="Helvetica"/>
                  <a:cs typeface="Helvetica"/>
                  <a:sym typeface="Helvetica"/>
                </a:defRPr>
              </a:pPr>
              <a:endParaRPr sz="700" dirty="0">
                <a:ea typeface="Lato Light" panose="020F0502020204030203" pitchFamily="34" charset="0"/>
                <a:cs typeface="Lato Light" panose="020F0502020204030203" pitchFamily="34" charset="0"/>
              </a:endParaRPr>
            </a:p>
          </p:txBody>
        </p:sp>
        <p:sp>
          <p:nvSpPr>
            <p:cNvPr id="12" name="Shape 4574">
              <a:extLst>
                <a:ext uri="{FF2B5EF4-FFF2-40B4-BE49-F238E27FC236}">
                  <a16:creationId xmlns:a16="http://schemas.microsoft.com/office/drawing/2014/main" id="{C8EE0F05-57CA-4AEB-963C-8E679032ED2A}"/>
                </a:ext>
              </a:extLst>
            </p:cNvPr>
            <p:cNvSpPr/>
            <p:nvPr/>
          </p:nvSpPr>
          <p:spPr>
            <a:xfrm rot="21196011">
              <a:off x="4069251" y="1463412"/>
              <a:ext cx="880353" cy="133659"/>
            </a:xfrm>
            <a:custGeom>
              <a:avLst/>
              <a:gdLst/>
              <a:ahLst/>
              <a:cxnLst>
                <a:cxn ang="0">
                  <a:pos x="wd2" y="hd2"/>
                </a:cxn>
                <a:cxn ang="5400000">
                  <a:pos x="wd2" y="hd2"/>
                </a:cxn>
                <a:cxn ang="10800000">
                  <a:pos x="wd2" y="hd2"/>
                </a:cxn>
                <a:cxn ang="16200000">
                  <a:pos x="wd2" y="hd2"/>
                </a:cxn>
              </a:cxnLst>
              <a:rect l="0" t="0" r="r" b="b"/>
              <a:pathLst>
                <a:path w="21600" h="20427" extrusionOk="0">
                  <a:moveTo>
                    <a:pt x="0" y="20427"/>
                  </a:moveTo>
                  <a:cubicBezTo>
                    <a:pt x="3482" y="5935"/>
                    <a:pt x="7623" y="-1173"/>
                    <a:pt x="11805" y="158"/>
                  </a:cubicBezTo>
                  <a:cubicBezTo>
                    <a:pt x="15304" y="1271"/>
                    <a:pt x="18690" y="8276"/>
                    <a:pt x="21600" y="20427"/>
                  </a:cubicBezTo>
                </a:path>
              </a:pathLst>
            </a:custGeom>
            <a:noFill/>
            <a:ln w="38100" cap="flat">
              <a:solidFill>
                <a:schemeClr val="bg1">
                  <a:lumMod val="85000"/>
                </a:schemeClr>
              </a:solidFill>
              <a:prstDash val="solid"/>
              <a:miter lim="400000"/>
              <a:tailEnd type="triangle" w="lg" len="lg"/>
            </a:ln>
            <a:effectLst/>
          </p:spPr>
          <p:txBody>
            <a:bodyPr wrap="square" lIns="0" tIns="0" rIns="0" bIns="0" numCol="1" anchor="ctr">
              <a:noAutofit/>
            </a:bodyPr>
            <a:lstStyle/>
            <a:p>
              <a:pPr algn="ctr">
                <a:defRPr sz="1200">
                  <a:solidFill>
                    <a:srgbClr val="000000"/>
                  </a:solidFill>
                  <a:latin typeface="Helvetica"/>
                  <a:ea typeface="Helvetica"/>
                  <a:cs typeface="Helvetica"/>
                  <a:sym typeface="Helvetica"/>
                </a:defRPr>
              </a:pPr>
              <a:endParaRPr sz="700" dirty="0">
                <a:ea typeface="Lato Light" panose="020F0502020204030203" pitchFamily="34" charset="0"/>
                <a:cs typeface="Lato Light" panose="020F0502020204030203" pitchFamily="34" charset="0"/>
              </a:endParaRPr>
            </a:p>
          </p:txBody>
        </p:sp>
        <p:sp>
          <p:nvSpPr>
            <p:cNvPr id="13" name="Shape 4575">
              <a:extLst>
                <a:ext uri="{FF2B5EF4-FFF2-40B4-BE49-F238E27FC236}">
                  <a16:creationId xmlns:a16="http://schemas.microsoft.com/office/drawing/2014/main" id="{0D536B47-1C62-4351-B03B-E4CB19C96512}"/>
                </a:ext>
              </a:extLst>
            </p:cNvPr>
            <p:cNvSpPr/>
            <p:nvPr/>
          </p:nvSpPr>
          <p:spPr>
            <a:xfrm>
              <a:off x="5110120" y="944065"/>
              <a:ext cx="1785352" cy="1785352"/>
            </a:xfrm>
            <a:custGeom>
              <a:avLst/>
              <a:gdLst/>
              <a:ahLst/>
              <a:cxnLst>
                <a:cxn ang="0">
                  <a:pos x="wd2" y="hd2"/>
                </a:cxn>
                <a:cxn ang="5400000">
                  <a:pos x="wd2" y="hd2"/>
                </a:cxn>
                <a:cxn ang="10800000">
                  <a:pos x="wd2" y="hd2"/>
                </a:cxn>
                <a:cxn ang="16200000">
                  <a:pos x="wd2" y="hd2"/>
                </a:cxn>
              </a:cxnLst>
              <a:rect l="0" t="0" r="r" b="b"/>
              <a:pathLst>
                <a:path w="21600" h="21600" extrusionOk="0">
                  <a:moveTo>
                    <a:pt x="10066" y="0"/>
                  </a:moveTo>
                  <a:cubicBezTo>
                    <a:pt x="9771" y="0"/>
                    <a:pt x="9485" y="246"/>
                    <a:pt x="9442" y="538"/>
                  </a:cubicBezTo>
                  <a:lnTo>
                    <a:pt x="9222" y="2047"/>
                  </a:lnTo>
                  <a:cubicBezTo>
                    <a:pt x="7990" y="2268"/>
                    <a:pt x="6797" y="2754"/>
                    <a:pt x="5728" y="3497"/>
                  </a:cubicBezTo>
                  <a:lnTo>
                    <a:pt x="4504" y="2585"/>
                  </a:lnTo>
                  <a:cubicBezTo>
                    <a:pt x="4277" y="2415"/>
                    <a:pt x="3882" y="2444"/>
                    <a:pt x="3681" y="2644"/>
                  </a:cubicBezTo>
                  <a:lnTo>
                    <a:pt x="2644" y="3681"/>
                  </a:lnTo>
                  <a:cubicBezTo>
                    <a:pt x="2436" y="3890"/>
                    <a:pt x="2409" y="4268"/>
                    <a:pt x="2585" y="4504"/>
                  </a:cubicBezTo>
                  <a:lnTo>
                    <a:pt x="3497" y="5728"/>
                  </a:lnTo>
                  <a:cubicBezTo>
                    <a:pt x="2754" y="6797"/>
                    <a:pt x="2268" y="7990"/>
                    <a:pt x="2047" y="9222"/>
                  </a:cubicBezTo>
                  <a:lnTo>
                    <a:pt x="538" y="9442"/>
                  </a:lnTo>
                  <a:cubicBezTo>
                    <a:pt x="246" y="9485"/>
                    <a:pt x="0" y="9771"/>
                    <a:pt x="0" y="10066"/>
                  </a:cubicBezTo>
                  <a:lnTo>
                    <a:pt x="0" y="11534"/>
                  </a:lnTo>
                  <a:cubicBezTo>
                    <a:pt x="0" y="11829"/>
                    <a:pt x="246" y="12115"/>
                    <a:pt x="538" y="12158"/>
                  </a:cubicBezTo>
                  <a:lnTo>
                    <a:pt x="2047" y="12378"/>
                  </a:lnTo>
                  <a:cubicBezTo>
                    <a:pt x="2268" y="13610"/>
                    <a:pt x="2754" y="14803"/>
                    <a:pt x="3497" y="15872"/>
                  </a:cubicBezTo>
                  <a:lnTo>
                    <a:pt x="2585" y="17096"/>
                  </a:lnTo>
                  <a:cubicBezTo>
                    <a:pt x="2409" y="17333"/>
                    <a:pt x="2435" y="17707"/>
                    <a:pt x="2644" y="17916"/>
                  </a:cubicBezTo>
                  <a:lnTo>
                    <a:pt x="3681" y="18956"/>
                  </a:lnTo>
                  <a:cubicBezTo>
                    <a:pt x="3882" y="19156"/>
                    <a:pt x="4277" y="19185"/>
                    <a:pt x="4504" y="19015"/>
                  </a:cubicBezTo>
                  <a:lnTo>
                    <a:pt x="5731" y="18103"/>
                  </a:lnTo>
                  <a:cubicBezTo>
                    <a:pt x="6799" y="18846"/>
                    <a:pt x="7990" y="19332"/>
                    <a:pt x="9222" y="19553"/>
                  </a:cubicBezTo>
                  <a:lnTo>
                    <a:pt x="9442" y="21062"/>
                  </a:lnTo>
                  <a:cubicBezTo>
                    <a:pt x="9485" y="21354"/>
                    <a:pt x="9771" y="21600"/>
                    <a:pt x="10066" y="21600"/>
                  </a:cubicBezTo>
                  <a:lnTo>
                    <a:pt x="11534" y="21600"/>
                  </a:lnTo>
                  <a:cubicBezTo>
                    <a:pt x="11829" y="21600"/>
                    <a:pt x="12115" y="21354"/>
                    <a:pt x="12158" y="21062"/>
                  </a:cubicBezTo>
                  <a:lnTo>
                    <a:pt x="12381" y="19553"/>
                  </a:lnTo>
                  <a:cubicBezTo>
                    <a:pt x="13612" y="19332"/>
                    <a:pt x="14802" y="18845"/>
                    <a:pt x="15869" y="18103"/>
                  </a:cubicBezTo>
                  <a:lnTo>
                    <a:pt x="17096" y="19015"/>
                  </a:lnTo>
                  <a:cubicBezTo>
                    <a:pt x="17196" y="19090"/>
                    <a:pt x="17329" y="19131"/>
                    <a:pt x="17467" y="19131"/>
                  </a:cubicBezTo>
                  <a:cubicBezTo>
                    <a:pt x="17642" y="19131"/>
                    <a:pt x="17807" y="19067"/>
                    <a:pt x="17919" y="18956"/>
                  </a:cubicBezTo>
                  <a:lnTo>
                    <a:pt x="18956" y="17919"/>
                  </a:lnTo>
                  <a:cubicBezTo>
                    <a:pt x="19164" y="17710"/>
                    <a:pt x="19191" y="17332"/>
                    <a:pt x="19015" y="17096"/>
                  </a:cubicBezTo>
                  <a:lnTo>
                    <a:pt x="18103" y="15872"/>
                  </a:lnTo>
                  <a:cubicBezTo>
                    <a:pt x="18846" y="14803"/>
                    <a:pt x="19332" y="13610"/>
                    <a:pt x="19553" y="12378"/>
                  </a:cubicBezTo>
                  <a:lnTo>
                    <a:pt x="21062" y="12158"/>
                  </a:lnTo>
                  <a:cubicBezTo>
                    <a:pt x="21354" y="12115"/>
                    <a:pt x="21600" y="11829"/>
                    <a:pt x="21600" y="11534"/>
                  </a:cubicBezTo>
                  <a:lnTo>
                    <a:pt x="21600" y="10066"/>
                  </a:lnTo>
                  <a:cubicBezTo>
                    <a:pt x="21600" y="9771"/>
                    <a:pt x="21354" y="9485"/>
                    <a:pt x="21062" y="9442"/>
                  </a:cubicBezTo>
                  <a:lnTo>
                    <a:pt x="19553" y="9222"/>
                  </a:lnTo>
                  <a:cubicBezTo>
                    <a:pt x="19332" y="7990"/>
                    <a:pt x="18846" y="6797"/>
                    <a:pt x="18103" y="5728"/>
                  </a:cubicBezTo>
                  <a:lnTo>
                    <a:pt x="19015" y="4504"/>
                  </a:lnTo>
                  <a:cubicBezTo>
                    <a:pt x="19191" y="4268"/>
                    <a:pt x="19164" y="3893"/>
                    <a:pt x="18956" y="3684"/>
                  </a:cubicBezTo>
                  <a:lnTo>
                    <a:pt x="17919" y="2644"/>
                  </a:lnTo>
                  <a:cubicBezTo>
                    <a:pt x="17719" y="2444"/>
                    <a:pt x="17323" y="2416"/>
                    <a:pt x="17096" y="2585"/>
                  </a:cubicBezTo>
                  <a:lnTo>
                    <a:pt x="15872" y="3497"/>
                  </a:lnTo>
                  <a:cubicBezTo>
                    <a:pt x="14804" y="2754"/>
                    <a:pt x="13612" y="2268"/>
                    <a:pt x="12381" y="2047"/>
                  </a:cubicBezTo>
                  <a:lnTo>
                    <a:pt x="12158" y="538"/>
                  </a:lnTo>
                  <a:cubicBezTo>
                    <a:pt x="12115" y="246"/>
                    <a:pt x="11829" y="0"/>
                    <a:pt x="11534" y="0"/>
                  </a:cubicBezTo>
                  <a:lnTo>
                    <a:pt x="10066" y="0"/>
                  </a:lnTo>
                  <a:close/>
                </a:path>
              </a:pathLst>
            </a:custGeom>
            <a:solidFill>
              <a:schemeClr val="accent2"/>
            </a:solidFill>
            <a:ln w="12700" cap="flat">
              <a:noFill/>
              <a:miter lim="400000"/>
            </a:ln>
            <a:effectLst/>
          </p:spPr>
          <p:txBody>
            <a:bodyPr wrap="square" lIns="0" tIns="0" rIns="0" bIns="0" numCol="1" anchor="t">
              <a:noAutofit/>
            </a:bodyPr>
            <a:lstStyle/>
            <a:p>
              <a:pPr algn="ctr">
                <a:defRPr>
                  <a:solidFill>
                    <a:srgbClr val="4C4C4C"/>
                  </a:solidFill>
                </a:defRPr>
              </a:pPr>
              <a:endParaRPr sz="2000" dirty="0"/>
            </a:p>
          </p:txBody>
        </p:sp>
        <p:sp>
          <p:nvSpPr>
            <p:cNvPr id="14" name="Shape 4579">
              <a:extLst>
                <a:ext uri="{FF2B5EF4-FFF2-40B4-BE49-F238E27FC236}">
                  <a16:creationId xmlns:a16="http://schemas.microsoft.com/office/drawing/2014/main" id="{DBBDAFF7-C1F9-424D-9232-F453FA19709C}"/>
                </a:ext>
              </a:extLst>
            </p:cNvPr>
            <p:cNvSpPr/>
            <p:nvPr/>
          </p:nvSpPr>
          <p:spPr>
            <a:xfrm>
              <a:off x="7221637" y="2346021"/>
              <a:ext cx="1785352" cy="1785352"/>
            </a:xfrm>
            <a:custGeom>
              <a:avLst/>
              <a:gdLst/>
              <a:ahLst/>
              <a:cxnLst>
                <a:cxn ang="0">
                  <a:pos x="wd2" y="hd2"/>
                </a:cxn>
                <a:cxn ang="5400000">
                  <a:pos x="wd2" y="hd2"/>
                </a:cxn>
                <a:cxn ang="10800000">
                  <a:pos x="wd2" y="hd2"/>
                </a:cxn>
                <a:cxn ang="16200000">
                  <a:pos x="wd2" y="hd2"/>
                </a:cxn>
              </a:cxnLst>
              <a:rect l="0" t="0" r="r" b="b"/>
              <a:pathLst>
                <a:path w="21600" h="21600" extrusionOk="0">
                  <a:moveTo>
                    <a:pt x="10066" y="0"/>
                  </a:moveTo>
                  <a:cubicBezTo>
                    <a:pt x="9771" y="0"/>
                    <a:pt x="9485" y="246"/>
                    <a:pt x="9442" y="538"/>
                  </a:cubicBezTo>
                  <a:lnTo>
                    <a:pt x="9222" y="2047"/>
                  </a:lnTo>
                  <a:cubicBezTo>
                    <a:pt x="7990" y="2268"/>
                    <a:pt x="6797" y="2754"/>
                    <a:pt x="5728" y="3497"/>
                  </a:cubicBezTo>
                  <a:lnTo>
                    <a:pt x="4504" y="2585"/>
                  </a:lnTo>
                  <a:cubicBezTo>
                    <a:pt x="4277" y="2415"/>
                    <a:pt x="3882" y="2444"/>
                    <a:pt x="3681" y="2644"/>
                  </a:cubicBezTo>
                  <a:lnTo>
                    <a:pt x="2644" y="3681"/>
                  </a:lnTo>
                  <a:cubicBezTo>
                    <a:pt x="2436" y="3890"/>
                    <a:pt x="2409" y="4268"/>
                    <a:pt x="2585" y="4504"/>
                  </a:cubicBezTo>
                  <a:lnTo>
                    <a:pt x="3497" y="5728"/>
                  </a:lnTo>
                  <a:cubicBezTo>
                    <a:pt x="2754" y="6797"/>
                    <a:pt x="2268" y="7990"/>
                    <a:pt x="2047" y="9222"/>
                  </a:cubicBezTo>
                  <a:lnTo>
                    <a:pt x="538" y="9442"/>
                  </a:lnTo>
                  <a:cubicBezTo>
                    <a:pt x="246" y="9485"/>
                    <a:pt x="0" y="9771"/>
                    <a:pt x="0" y="10066"/>
                  </a:cubicBezTo>
                  <a:lnTo>
                    <a:pt x="0" y="11534"/>
                  </a:lnTo>
                  <a:cubicBezTo>
                    <a:pt x="0" y="11829"/>
                    <a:pt x="246" y="12115"/>
                    <a:pt x="538" y="12158"/>
                  </a:cubicBezTo>
                  <a:lnTo>
                    <a:pt x="2047" y="12378"/>
                  </a:lnTo>
                  <a:cubicBezTo>
                    <a:pt x="2268" y="13610"/>
                    <a:pt x="2754" y="14803"/>
                    <a:pt x="3497" y="15872"/>
                  </a:cubicBezTo>
                  <a:lnTo>
                    <a:pt x="2585" y="17096"/>
                  </a:lnTo>
                  <a:cubicBezTo>
                    <a:pt x="2409" y="17333"/>
                    <a:pt x="2435" y="17707"/>
                    <a:pt x="2644" y="17916"/>
                  </a:cubicBezTo>
                  <a:lnTo>
                    <a:pt x="3681" y="18956"/>
                  </a:lnTo>
                  <a:cubicBezTo>
                    <a:pt x="3882" y="19156"/>
                    <a:pt x="4277" y="19185"/>
                    <a:pt x="4504" y="19015"/>
                  </a:cubicBezTo>
                  <a:lnTo>
                    <a:pt x="5731" y="18103"/>
                  </a:lnTo>
                  <a:cubicBezTo>
                    <a:pt x="6799" y="18846"/>
                    <a:pt x="7990" y="19332"/>
                    <a:pt x="9222" y="19553"/>
                  </a:cubicBezTo>
                  <a:lnTo>
                    <a:pt x="9442" y="21062"/>
                  </a:lnTo>
                  <a:cubicBezTo>
                    <a:pt x="9485" y="21354"/>
                    <a:pt x="9771" y="21600"/>
                    <a:pt x="10066" y="21600"/>
                  </a:cubicBezTo>
                  <a:lnTo>
                    <a:pt x="11534" y="21600"/>
                  </a:lnTo>
                  <a:cubicBezTo>
                    <a:pt x="11829" y="21600"/>
                    <a:pt x="12115" y="21354"/>
                    <a:pt x="12158" y="21062"/>
                  </a:cubicBezTo>
                  <a:lnTo>
                    <a:pt x="12381" y="19553"/>
                  </a:lnTo>
                  <a:cubicBezTo>
                    <a:pt x="13612" y="19332"/>
                    <a:pt x="14802" y="18845"/>
                    <a:pt x="15869" y="18103"/>
                  </a:cubicBezTo>
                  <a:lnTo>
                    <a:pt x="17096" y="19015"/>
                  </a:lnTo>
                  <a:cubicBezTo>
                    <a:pt x="17196" y="19090"/>
                    <a:pt x="17329" y="19131"/>
                    <a:pt x="17467" y="19131"/>
                  </a:cubicBezTo>
                  <a:cubicBezTo>
                    <a:pt x="17642" y="19131"/>
                    <a:pt x="17807" y="19067"/>
                    <a:pt x="17919" y="18956"/>
                  </a:cubicBezTo>
                  <a:lnTo>
                    <a:pt x="18956" y="17919"/>
                  </a:lnTo>
                  <a:cubicBezTo>
                    <a:pt x="19164" y="17710"/>
                    <a:pt x="19191" y="17332"/>
                    <a:pt x="19015" y="17096"/>
                  </a:cubicBezTo>
                  <a:lnTo>
                    <a:pt x="18103" y="15872"/>
                  </a:lnTo>
                  <a:cubicBezTo>
                    <a:pt x="18846" y="14803"/>
                    <a:pt x="19332" y="13610"/>
                    <a:pt x="19553" y="12378"/>
                  </a:cubicBezTo>
                  <a:lnTo>
                    <a:pt x="21062" y="12158"/>
                  </a:lnTo>
                  <a:cubicBezTo>
                    <a:pt x="21354" y="12115"/>
                    <a:pt x="21600" y="11829"/>
                    <a:pt x="21600" y="11534"/>
                  </a:cubicBezTo>
                  <a:lnTo>
                    <a:pt x="21600" y="10066"/>
                  </a:lnTo>
                  <a:cubicBezTo>
                    <a:pt x="21600" y="9771"/>
                    <a:pt x="21354" y="9485"/>
                    <a:pt x="21062" y="9442"/>
                  </a:cubicBezTo>
                  <a:lnTo>
                    <a:pt x="19553" y="9222"/>
                  </a:lnTo>
                  <a:cubicBezTo>
                    <a:pt x="19332" y="7990"/>
                    <a:pt x="18846" y="6797"/>
                    <a:pt x="18103" y="5728"/>
                  </a:cubicBezTo>
                  <a:lnTo>
                    <a:pt x="19015" y="4504"/>
                  </a:lnTo>
                  <a:cubicBezTo>
                    <a:pt x="19191" y="4268"/>
                    <a:pt x="19164" y="3893"/>
                    <a:pt x="18956" y="3684"/>
                  </a:cubicBezTo>
                  <a:lnTo>
                    <a:pt x="17919" y="2644"/>
                  </a:lnTo>
                  <a:cubicBezTo>
                    <a:pt x="17719" y="2444"/>
                    <a:pt x="17323" y="2416"/>
                    <a:pt x="17096" y="2585"/>
                  </a:cubicBezTo>
                  <a:lnTo>
                    <a:pt x="15872" y="3497"/>
                  </a:lnTo>
                  <a:cubicBezTo>
                    <a:pt x="14804" y="2754"/>
                    <a:pt x="13612" y="2268"/>
                    <a:pt x="12381" y="2047"/>
                  </a:cubicBezTo>
                  <a:lnTo>
                    <a:pt x="12158" y="538"/>
                  </a:lnTo>
                  <a:cubicBezTo>
                    <a:pt x="12115" y="246"/>
                    <a:pt x="11829" y="0"/>
                    <a:pt x="11534" y="0"/>
                  </a:cubicBezTo>
                  <a:lnTo>
                    <a:pt x="10066" y="0"/>
                  </a:lnTo>
                  <a:close/>
                </a:path>
              </a:pathLst>
            </a:custGeom>
            <a:solidFill>
              <a:schemeClr val="accent3"/>
            </a:solidFill>
            <a:ln w="12700" cap="flat">
              <a:noFill/>
              <a:miter lim="400000"/>
            </a:ln>
            <a:effectLst/>
          </p:spPr>
          <p:txBody>
            <a:bodyPr wrap="square" lIns="0" tIns="0" rIns="0" bIns="0" numCol="1" anchor="t">
              <a:noAutofit/>
            </a:bodyPr>
            <a:lstStyle/>
            <a:p>
              <a:pPr algn="ctr">
                <a:defRPr>
                  <a:solidFill>
                    <a:srgbClr val="4C4C4C"/>
                  </a:solidFill>
                </a:defRPr>
              </a:pPr>
              <a:endParaRPr sz="2000" dirty="0"/>
            </a:p>
          </p:txBody>
        </p:sp>
        <p:sp>
          <p:nvSpPr>
            <p:cNvPr id="15" name="TextBox 14">
              <a:extLst>
                <a:ext uri="{FF2B5EF4-FFF2-40B4-BE49-F238E27FC236}">
                  <a16:creationId xmlns:a16="http://schemas.microsoft.com/office/drawing/2014/main" id="{0A0C5F43-B8E9-4E9A-B2B2-EB34B0EB7203}"/>
                </a:ext>
              </a:extLst>
            </p:cNvPr>
            <p:cNvSpPr txBox="1"/>
            <p:nvPr/>
          </p:nvSpPr>
          <p:spPr>
            <a:xfrm>
              <a:off x="2953222" y="1600403"/>
              <a:ext cx="239616" cy="385097"/>
            </a:xfrm>
            <a:prstGeom prst="rect">
              <a:avLst/>
            </a:prstGeom>
            <a:noFill/>
          </p:spPr>
          <p:txBody>
            <a:bodyPr wrap="none" rtlCol="0" anchor="ctr">
              <a:spAutoFit/>
            </a:bodyPr>
            <a:lstStyle/>
            <a:p>
              <a:pPr algn="ctr"/>
              <a:r>
                <a:rPr lang="en-US" sz="2400" b="1" dirty="0">
                  <a:solidFill>
                    <a:schemeClr val="bg1"/>
                  </a:solidFill>
                  <a:cs typeface="Poppins" pitchFamily="2" charset="77"/>
                </a:rPr>
                <a:t>1</a:t>
              </a:r>
            </a:p>
          </p:txBody>
        </p:sp>
        <p:sp>
          <p:nvSpPr>
            <p:cNvPr id="16" name="TextBox 15">
              <a:extLst>
                <a:ext uri="{FF2B5EF4-FFF2-40B4-BE49-F238E27FC236}">
                  <a16:creationId xmlns:a16="http://schemas.microsoft.com/office/drawing/2014/main" id="{58F0991C-6711-4BF5-85AE-68B8F6F1950E}"/>
                </a:ext>
              </a:extLst>
            </p:cNvPr>
            <p:cNvSpPr txBox="1"/>
            <p:nvPr/>
          </p:nvSpPr>
          <p:spPr>
            <a:xfrm>
              <a:off x="2608244" y="1968071"/>
              <a:ext cx="929577" cy="263166"/>
            </a:xfrm>
            <a:prstGeom prst="rect">
              <a:avLst/>
            </a:prstGeom>
            <a:noFill/>
          </p:spPr>
          <p:txBody>
            <a:bodyPr wrap="none" rtlCol="0" anchor="ctr">
              <a:spAutoFit/>
            </a:bodyPr>
            <a:lstStyle/>
            <a:p>
              <a:pPr algn="ctr"/>
              <a:r>
                <a:rPr lang="en-US" sz="1400" b="1" dirty="0">
                  <a:solidFill>
                    <a:schemeClr val="bg1"/>
                  </a:solidFill>
                  <a:cs typeface="Poppins" pitchFamily="2" charset="77"/>
                </a:rPr>
                <a:t>YOUR TITLE</a:t>
              </a:r>
            </a:p>
          </p:txBody>
        </p:sp>
        <p:sp>
          <p:nvSpPr>
            <p:cNvPr id="17" name="TextBox 16">
              <a:extLst>
                <a:ext uri="{FF2B5EF4-FFF2-40B4-BE49-F238E27FC236}">
                  <a16:creationId xmlns:a16="http://schemas.microsoft.com/office/drawing/2014/main" id="{BB1ECB42-AE80-4029-8A10-4BD290FD8240}"/>
                </a:ext>
              </a:extLst>
            </p:cNvPr>
            <p:cNvSpPr txBox="1"/>
            <p:nvPr/>
          </p:nvSpPr>
          <p:spPr>
            <a:xfrm>
              <a:off x="2545270" y="2194906"/>
              <a:ext cx="1055522" cy="549358"/>
            </a:xfrm>
            <a:prstGeom prst="rect">
              <a:avLst/>
            </a:prstGeom>
            <a:noFill/>
          </p:spPr>
          <p:txBody>
            <a:bodyPr wrap="square" rtlCol="0" anchor="t">
              <a:spAutoFit/>
            </a:bodyPr>
            <a:lstStyle/>
            <a:p>
              <a:pPr algn="ctr">
                <a:lnSpc>
                  <a:spcPts val="1103"/>
                </a:lnSpc>
              </a:pPr>
              <a:r>
                <a:rPr lang="en-GB" sz="800" dirty="0">
                  <a:solidFill>
                    <a:schemeClr val="bg1"/>
                  </a:solidFill>
                  <a:ea typeface="Lato Light" panose="020F0502020204030203" pitchFamily="34" charset="0"/>
                  <a:cs typeface="Lato Light" panose="020F0502020204030203" pitchFamily="34" charset="0"/>
                </a:rPr>
                <a:t>Lorem ipsum </a:t>
              </a:r>
              <a:r>
                <a:rPr lang="en-GB" sz="800" dirty="0" err="1">
                  <a:solidFill>
                    <a:schemeClr val="bg1"/>
                  </a:solidFill>
                  <a:ea typeface="Lato Light" panose="020F0502020204030203" pitchFamily="34" charset="0"/>
                  <a:cs typeface="Lato Light" panose="020F0502020204030203" pitchFamily="34" charset="0"/>
                </a:rPr>
                <a:t>dolor</a:t>
              </a:r>
              <a:r>
                <a:rPr lang="en-GB" sz="800" dirty="0">
                  <a:solidFill>
                    <a:schemeClr val="bg1"/>
                  </a:solidFill>
                  <a:ea typeface="Lato Light" panose="020F0502020204030203" pitchFamily="34" charset="0"/>
                  <a:cs typeface="Lato Light" panose="020F0502020204030203" pitchFamily="34" charset="0"/>
                </a:rPr>
                <a:t> sit </a:t>
              </a:r>
              <a:r>
                <a:rPr lang="en-GB" sz="800" dirty="0" err="1">
                  <a:solidFill>
                    <a:schemeClr val="bg1"/>
                  </a:solidFill>
                  <a:ea typeface="Lato Light" panose="020F0502020204030203" pitchFamily="34" charset="0"/>
                  <a:cs typeface="Lato Light" panose="020F0502020204030203" pitchFamily="34" charset="0"/>
                </a:rPr>
                <a:t>amet</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consectetur</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adipiscing</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elit</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sed</a:t>
              </a:r>
              <a:r>
                <a:rPr lang="en-GB" sz="800" dirty="0">
                  <a:solidFill>
                    <a:schemeClr val="bg1"/>
                  </a:solidFill>
                  <a:ea typeface="Lato Light" panose="020F0502020204030203" pitchFamily="34" charset="0"/>
                  <a:cs typeface="Lato Light" panose="020F0502020204030203" pitchFamily="34" charset="0"/>
                </a:rPr>
                <a:t> do </a:t>
              </a:r>
              <a:r>
                <a:rPr lang="en-GB" sz="800" dirty="0" err="1">
                  <a:solidFill>
                    <a:schemeClr val="bg1"/>
                  </a:solidFill>
                  <a:ea typeface="Lato Light" panose="020F0502020204030203" pitchFamily="34" charset="0"/>
                  <a:cs typeface="Lato Light" panose="020F0502020204030203" pitchFamily="34" charset="0"/>
                </a:rPr>
                <a:t>eiusmod</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tempor</a:t>
              </a:r>
              <a:endParaRPr lang="en-US" sz="800" dirty="0">
                <a:solidFill>
                  <a:schemeClr val="bg1"/>
                </a:solidFill>
                <a:ea typeface="Lato Light" panose="020F0502020204030203" pitchFamily="34" charset="0"/>
                <a:cs typeface="Lato Light" panose="020F0502020204030203" pitchFamily="34" charset="0"/>
              </a:endParaRPr>
            </a:p>
          </p:txBody>
        </p:sp>
        <p:sp>
          <p:nvSpPr>
            <p:cNvPr id="18" name="TextBox 17">
              <a:extLst>
                <a:ext uri="{FF2B5EF4-FFF2-40B4-BE49-F238E27FC236}">
                  <a16:creationId xmlns:a16="http://schemas.microsoft.com/office/drawing/2014/main" id="{10119726-026D-4769-8618-2002B6D105FD}"/>
                </a:ext>
              </a:extLst>
            </p:cNvPr>
            <p:cNvSpPr txBox="1"/>
            <p:nvPr/>
          </p:nvSpPr>
          <p:spPr>
            <a:xfrm>
              <a:off x="5877976" y="1219716"/>
              <a:ext cx="286417" cy="385097"/>
            </a:xfrm>
            <a:prstGeom prst="rect">
              <a:avLst/>
            </a:prstGeom>
            <a:noFill/>
          </p:spPr>
          <p:txBody>
            <a:bodyPr wrap="none" rtlCol="0" anchor="ctr">
              <a:spAutoFit/>
            </a:bodyPr>
            <a:lstStyle/>
            <a:p>
              <a:pPr algn="ctr"/>
              <a:r>
                <a:rPr lang="en-US" sz="2400" b="1" dirty="0">
                  <a:solidFill>
                    <a:schemeClr val="bg1"/>
                  </a:solidFill>
                  <a:cs typeface="Poppins" pitchFamily="2" charset="77"/>
                </a:rPr>
                <a:t>2</a:t>
              </a:r>
            </a:p>
          </p:txBody>
        </p:sp>
        <p:sp>
          <p:nvSpPr>
            <p:cNvPr id="19" name="TextBox 18">
              <a:extLst>
                <a:ext uri="{FF2B5EF4-FFF2-40B4-BE49-F238E27FC236}">
                  <a16:creationId xmlns:a16="http://schemas.microsoft.com/office/drawing/2014/main" id="{A42B7CC3-9313-4844-A428-4A064F9ED20C}"/>
                </a:ext>
              </a:extLst>
            </p:cNvPr>
            <p:cNvSpPr txBox="1"/>
            <p:nvPr/>
          </p:nvSpPr>
          <p:spPr>
            <a:xfrm>
              <a:off x="5556397" y="1587383"/>
              <a:ext cx="929577" cy="263166"/>
            </a:xfrm>
            <a:prstGeom prst="rect">
              <a:avLst/>
            </a:prstGeom>
            <a:noFill/>
          </p:spPr>
          <p:txBody>
            <a:bodyPr wrap="none" rtlCol="0" anchor="ctr">
              <a:spAutoFit/>
            </a:bodyPr>
            <a:lstStyle/>
            <a:p>
              <a:pPr algn="ctr"/>
              <a:r>
                <a:rPr lang="en-US" sz="1400" b="1" dirty="0">
                  <a:solidFill>
                    <a:schemeClr val="bg1"/>
                  </a:solidFill>
                  <a:cs typeface="Poppins" pitchFamily="2" charset="77"/>
                </a:rPr>
                <a:t>YOUR TITLE</a:t>
              </a:r>
            </a:p>
          </p:txBody>
        </p:sp>
        <p:sp>
          <p:nvSpPr>
            <p:cNvPr id="20" name="TextBox 19">
              <a:extLst>
                <a:ext uri="{FF2B5EF4-FFF2-40B4-BE49-F238E27FC236}">
                  <a16:creationId xmlns:a16="http://schemas.microsoft.com/office/drawing/2014/main" id="{F1E28972-68AF-451F-BF26-4CB511483C5F}"/>
                </a:ext>
              </a:extLst>
            </p:cNvPr>
            <p:cNvSpPr txBox="1"/>
            <p:nvPr/>
          </p:nvSpPr>
          <p:spPr>
            <a:xfrm>
              <a:off x="5493424" y="1814221"/>
              <a:ext cx="1055522" cy="549358"/>
            </a:xfrm>
            <a:prstGeom prst="rect">
              <a:avLst/>
            </a:prstGeom>
            <a:noFill/>
          </p:spPr>
          <p:txBody>
            <a:bodyPr wrap="square" rtlCol="0" anchor="t">
              <a:spAutoFit/>
            </a:bodyPr>
            <a:lstStyle/>
            <a:p>
              <a:pPr algn="ctr">
                <a:lnSpc>
                  <a:spcPts val="1103"/>
                </a:lnSpc>
              </a:pPr>
              <a:r>
                <a:rPr lang="en-GB" sz="800" dirty="0">
                  <a:solidFill>
                    <a:schemeClr val="bg1"/>
                  </a:solidFill>
                  <a:ea typeface="Lato Light" panose="020F0502020204030203" pitchFamily="34" charset="0"/>
                  <a:cs typeface="Lato Light" panose="020F0502020204030203" pitchFamily="34" charset="0"/>
                </a:rPr>
                <a:t>Lorem ipsum </a:t>
              </a:r>
              <a:r>
                <a:rPr lang="en-GB" sz="800" dirty="0" err="1">
                  <a:solidFill>
                    <a:schemeClr val="bg1"/>
                  </a:solidFill>
                  <a:ea typeface="Lato Light" panose="020F0502020204030203" pitchFamily="34" charset="0"/>
                  <a:cs typeface="Lato Light" panose="020F0502020204030203" pitchFamily="34" charset="0"/>
                </a:rPr>
                <a:t>dolor</a:t>
              </a:r>
              <a:r>
                <a:rPr lang="en-GB" sz="800" dirty="0">
                  <a:solidFill>
                    <a:schemeClr val="bg1"/>
                  </a:solidFill>
                  <a:ea typeface="Lato Light" panose="020F0502020204030203" pitchFamily="34" charset="0"/>
                  <a:cs typeface="Lato Light" panose="020F0502020204030203" pitchFamily="34" charset="0"/>
                </a:rPr>
                <a:t> sit </a:t>
              </a:r>
              <a:r>
                <a:rPr lang="en-GB" sz="800" dirty="0" err="1">
                  <a:solidFill>
                    <a:schemeClr val="bg1"/>
                  </a:solidFill>
                  <a:ea typeface="Lato Light" panose="020F0502020204030203" pitchFamily="34" charset="0"/>
                  <a:cs typeface="Lato Light" panose="020F0502020204030203" pitchFamily="34" charset="0"/>
                </a:rPr>
                <a:t>amet</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consectetur</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adipiscing</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elit</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sed</a:t>
              </a:r>
              <a:r>
                <a:rPr lang="en-GB" sz="800" dirty="0">
                  <a:solidFill>
                    <a:schemeClr val="bg1"/>
                  </a:solidFill>
                  <a:ea typeface="Lato Light" panose="020F0502020204030203" pitchFamily="34" charset="0"/>
                  <a:cs typeface="Lato Light" panose="020F0502020204030203" pitchFamily="34" charset="0"/>
                </a:rPr>
                <a:t> do </a:t>
              </a:r>
              <a:r>
                <a:rPr lang="en-GB" sz="800" dirty="0" err="1">
                  <a:solidFill>
                    <a:schemeClr val="bg1"/>
                  </a:solidFill>
                  <a:ea typeface="Lato Light" panose="020F0502020204030203" pitchFamily="34" charset="0"/>
                  <a:cs typeface="Lato Light" panose="020F0502020204030203" pitchFamily="34" charset="0"/>
                </a:rPr>
                <a:t>eiusmod</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tempor</a:t>
              </a:r>
              <a:endParaRPr lang="en-US" sz="800" dirty="0">
                <a:solidFill>
                  <a:schemeClr val="bg1"/>
                </a:solidFill>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47ECF882-BA1E-4CBA-A36C-5B54059F97AB}"/>
                </a:ext>
              </a:extLst>
            </p:cNvPr>
            <p:cNvSpPr txBox="1"/>
            <p:nvPr/>
          </p:nvSpPr>
          <p:spPr>
            <a:xfrm>
              <a:off x="7976545" y="2618079"/>
              <a:ext cx="290428" cy="385097"/>
            </a:xfrm>
            <a:prstGeom prst="rect">
              <a:avLst/>
            </a:prstGeom>
            <a:noFill/>
          </p:spPr>
          <p:txBody>
            <a:bodyPr wrap="none" rtlCol="0" anchor="ctr">
              <a:spAutoFit/>
            </a:bodyPr>
            <a:lstStyle/>
            <a:p>
              <a:pPr algn="ctr"/>
              <a:r>
                <a:rPr lang="en-US" sz="2400" b="1" dirty="0">
                  <a:solidFill>
                    <a:schemeClr val="bg1"/>
                  </a:solidFill>
                  <a:cs typeface="Poppins" pitchFamily="2" charset="77"/>
                </a:rPr>
                <a:t>3</a:t>
              </a:r>
            </a:p>
          </p:txBody>
        </p:sp>
        <p:sp>
          <p:nvSpPr>
            <p:cNvPr id="22" name="TextBox 21">
              <a:extLst>
                <a:ext uri="{FF2B5EF4-FFF2-40B4-BE49-F238E27FC236}">
                  <a16:creationId xmlns:a16="http://schemas.microsoft.com/office/drawing/2014/main" id="{587147B5-7041-4695-8E6C-EB98A3A024EC}"/>
                </a:ext>
              </a:extLst>
            </p:cNvPr>
            <p:cNvSpPr txBox="1"/>
            <p:nvPr/>
          </p:nvSpPr>
          <p:spPr>
            <a:xfrm>
              <a:off x="7656970" y="2985746"/>
              <a:ext cx="929577" cy="263166"/>
            </a:xfrm>
            <a:prstGeom prst="rect">
              <a:avLst/>
            </a:prstGeom>
            <a:noFill/>
          </p:spPr>
          <p:txBody>
            <a:bodyPr wrap="none" rtlCol="0" anchor="ctr">
              <a:spAutoFit/>
            </a:bodyPr>
            <a:lstStyle/>
            <a:p>
              <a:pPr algn="ctr"/>
              <a:r>
                <a:rPr lang="en-US" sz="1400" b="1" dirty="0">
                  <a:solidFill>
                    <a:schemeClr val="bg1"/>
                  </a:solidFill>
                  <a:cs typeface="Poppins" pitchFamily="2" charset="77"/>
                </a:rPr>
                <a:t>YOUR TITLE</a:t>
              </a:r>
            </a:p>
          </p:txBody>
        </p:sp>
        <p:sp>
          <p:nvSpPr>
            <p:cNvPr id="23" name="TextBox 22">
              <a:extLst>
                <a:ext uri="{FF2B5EF4-FFF2-40B4-BE49-F238E27FC236}">
                  <a16:creationId xmlns:a16="http://schemas.microsoft.com/office/drawing/2014/main" id="{5BDE9C4A-AFCB-432C-A7D6-50F2A0B108C4}"/>
                </a:ext>
              </a:extLst>
            </p:cNvPr>
            <p:cNvSpPr txBox="1"/>
            <p:nvPr/>
          </p:nvSpPr>
          <p:spPr>
            <a:xfrm>
              <a:off x="7593997" y="3212582"/>
              <a:ext cx="1055522" cy="549358"/>
            </a:xfrm>
            <a:prstGeom prst="rect">
              <a:avLst/>
            </a:prstGeom>
            <a:noFill/>
          </p:spPr>
          <p:txBody>
            <a:bodyPr wrap="square" rtlCol="0" anchor="t">
              <a:spAutoFit/>
            </a:bodyPr>
            <a:lstStyle/>
            <a:p>
              <a:pPr algn="ctr">
                <a:lnSpc>
                  <a:spcPts val="1103"/>
                </a:lnSpc>
              </a:pPr>
              <a:r>
                <a:rPr lang="en-GB" sz="800" dirty="0">
                  <a:solidFill>
                    <a:schemeClr val="bg1"/>
                  </a:solidFill>
                  <a:ea typeface="Lato Light" panose="020F0502020204030203" pitchFamily="34" charset="0"/>
                  <a:cs typeface="Lato Light" panose="020F0502020204030203" pitchFamily="34" charset="0"/>
                </a:rPr>
                <a:t>Lorem ipsum </a:t>
              </a:r>
              <a:r>
                <a:rPr lang="en-GB" sz="800" dirty="0" err="1">
                  <a:solidFill>
                    <a:schemeClr val="bg1"/>
                  </a:solidFill>
                  <a:ea typeface="Lato Light" panose="020F0502020204030203" pitchFamily="34" charset="0"/>
                  <a:cs typeface="Lato Light" panose="020F0502020204030203" pitchFamily="34" charset="0"/>
                </a:rPr>
                <a:t>dolor</a:t>
              </a:r>
              <a:r>
                <a:rPr lang="en-GB" sz="800" dirty="0">
                  <a:solidFill>
                    <a:schemeClr val="bg1"/>
                  </a:solidFill>
                  <a:ea typeface="Lato Light" panose="020F0502020204030203" pitchFamily="34" charset="0"/>
                  <a:cs typeface="Lato Light" panose="020F0502020204030203" pitchFamily="34" charset="0"/>
                </a:rPr>
                <a:t> sit </a:t>
              </a:r>
              <a:r>
                <a:rPr lang="en-GB" sz="800" dirty="0" err="1">
                  <a:solidFill>
                    <a:schemeClr val="bg1"/>
                  </a:solidFill>
                  <a:ea typeface="Lato Light" panose="020F0502020204030203" pitchFamily="34" charset="0"/>
                  <a:cs typeface="Lato Light" panose="020F0502020204030203" pitchFamily="34" charset="0"/>
                </a:rPr>
                <a:t>amet</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consectetur</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adipiscing</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elit</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sed</a:t>
              </a:r>
              <a:r>
                <a:rPr lang="en-GB" sz="800" dirty="0">
                  <a:solidFill>
                    <a:schemeClr val="bg1"/>
                  </a:solidFill>
                  <a:ea typeface="Lato Light" panose="020F0502020204030203" pitchFamily="34" charset="0"/>
                  <a:cs typeface="Lato Light" panose="020F0502020204030203" pitchFamily="34" charset="0"/>
                </a:rPr>
                <a:t> do </a:t>
              </a:r>
              <a:r>
                <a:rPr lang="en-GB" sz="800" dirty="0" err="1">
                  <a:solidFill>
                    <a:schemeClr val="bg1"/>
                  </a:solidFill>
                  <a:ea typeface="Lato Light" panose="020F0502020204030203" pitchFamily="34" charset="0"/>
                  <a:cs typeface="Lato Light" panose="020F0502020204030203" pitchFamily="34" charset="0"/>
                </a:rPr>
                <a:t>eiusmod</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tempor</a:t>
              </a:r>
              <a:endParaRPr lang="en-US" sz="800" dirty="0">
                <a:solidFill>
                  <a:schemeClr val="bg1"/>
                </a:solidFill>
                <a:ea typeface="Lato Light" panose="020F0502020204030203" pitchFamily="34" charset="0"/>
                <a:cs typeface="Lato Light" panose="020F0502020204030203" pitchFamily="34" charset="0"/>
              </a:endParaRPr>
            </a:p>
          </p:txBody>
        </p:sp>
        <p:sp>
          <p:nvSpPr>
            <p:cNvPr id="24" name="TextBox 23">
              <a:extLst>
                <a:ext uri="{FF2B5EF4-FFF2-40B4-BE49-F238E27FC236}">
                  <a16:creationId xmlns:a16="http://schemas.microsoft.com/office/drawing/2014/main" id="{9B53E832-4606-499C-AB5C-3A354A595CE4}"/>
                </a:ext>
              </a:extLst>
            </p:cNvPr>
            <p:cNvSpPr txBox="1"/>
            <p:nvPr/>
          </p:nvSpPr>
          <p:spPr>
            <a:xfrm>
              <a:off x="4608307" y="3256963"/>
              <a:ext cx="299788" cy="385097"/>
            </a:xfrm>
            <a:prstGeom prst="rect">
              <a:avLst/>
            </a:prstGeom>
            <a:noFill/>
          </p:spPr>
          <p:txBody>
            <a:bodyPr wrap="none" rtlCol="0" anchor="ctr">
              <a:spAutoFit/>
            </a:bodyPr>
            <a:lstStyle/>
            <a:p>
              <a:pPr algn="ctr"/>
              <a:r>
                <a:rPr lang="en-US" sz="2400" b="1" dirty="0">
                  <a:solidFill>
                    <a:schemeClr val="bg1"/>
                  </a:solidFill>
                  <a:cs typeface="Poppins" pitchFamily="2" charset="77"/>
                </a:rPr>
                <a:t>4</a:t>
              </a:r>
            </a:p>
          </p:txBody>
        </p:sp>
        <p:sp>
          <p:nvSpPr>
            <p:cNvPr id="25" name="TextBox 24">
              <a:extLst>
                <a:ext uri="{FF2B5EF4-FFF2-40B4-BE49-F238E27FC236}">
                  <a16:creationId xmlns:a16="http://schemas.microsoft.com/office/drawing/2014/main" id="{44C85DE3-82FF-44FF-B03E-F7C5A776FBB6}"/>
                </a:ext>
              </a:extLst>
            </p:cNvPr>
            <p:cNvSpPr txBox="1"/>
            <p:nvPr/>
          </p:nvSpPr>
          <p:spPr>
            <a:xfrm>
              <a:off x="4293415" y="3624630"/>
              <a:ext cx="929577" cy="263166"/>
            </a:xfrm>
            <a:prstGeom prst="rect">
              <a:avLst/>
            </a:prstGeom>
            <a:noFill/>
          </p:spPr>
          <p:txBody>
            <a:bodyPr wrap="none" rtlCol="0" anchor="ctr">
              <a:spAutoFit/>
            </a:bodyPr>
            <a:lstStyle/>
            <a:p>
              <a:pPr algn="ctr"/>
              <a:r>
                <a:rPr lang="en-US" sz="1400" b="1" dirty="0">
                  <a:solidFill>
                    <a:schemeClr val="bg1"/>
                  </a:solidFill>
                  <a:cs typeface="Poppins" pitchFamily="2" charset="77"/>
                </a:rPr>
                <a:t>YOUR TITLE</a:t>
              </a:r>
            </a:p>
          </p:txBody>
        </p:sp>
        <p:sp>
          <p:nvSpPr>
            <p:cNvPr id="26" name="TextBox 25">
              <a:extLst>
                <a:ext uri="{FF2B5EF4-FFF2-40B4-BE49-F238E27FC236}">
                  <a16:creationId xmlns:a16="http://schemas.microsoft.com/office/drawing/2014/main" id="{2F242EE6-8972-45FF-BD43-2F32C3F124BB}"/>
                </a:ext>
              </a:extLst>
            </p:cNvPr>
            <p:cNvSpPr txBox="1"/>
            <p:nvPr/>
          </p:nvSpPr>
          <p:spPr>
            <a:xfrm>
              <a:off x="4230441" y="3851468"/>
              <a:ext cx="1055522" cy="549358"/>
            </a:xfrm>
            <a:prstGeom prst="rect">
              <a:avLst/>
            </a:prstGeom>
            <a:noFill/>
          </p:spPr>
          <p:txBody>
            <a:bodyPr wrap="square" rtlCol="0" anchor="t">
              <a:spAutoFit/>
            </a:bodyPr>
            <a:lstStyle/>
            <a:p>
              <a:pPr algn="ctr">
                <a:lnSpc>
                  <a:spcPts val="1103"/>
                </a:lnSpc>
              </a:pPr>
              <a:r>
                <a:rPr lang="en-GB" sz="800" dirty="0">
                  <a:solidFill>
                    <a:schemeClr val="bg1"/>
                  </a:solidFill>
                  <a:ea typeface="Lato Light" panose="020F0502020204030203" pitchFamily="34" charset="0"/>
                  <a:cs typeface="Lato Light" panose="020F0502020204030203" pitchFamily="34" charset="0"/>
                </a:rPr>
                <a:t>Lorem ipsum </a:t>
              </a:r>
              <a:r>
                <a:rPr lang="en-GB" sz="800" dirty="0" err="1">
                  <a:solidFill>
                    <a:schemeClr val="bg1"/>
                  </a:solidFill>
                  <a:ea typeface="Lato Light" panose="020F0502020204030203" pitchFamily="34" charset="0"/>
                  <a:cs typeface="Lato Light" panose="020F0502020204030203" pitchFamily="34" charset="0"/>
                </a:rPr>
                <a:t>dolor</a:t>
              </a:r>
              <a:r>
                <a:rPr lang="en-GB" sz="800" dirty="0">
                  <a:solidFill>
                    <a:schemeClr val="bg1"/>
                  </a:solidFill>
                  <a:ea typeface="Lato Light" panose="020F0502020204030203" pitchFamily="34" charset="0"/>
                  <a:cs typeface="Lato Light" panose="020F0502020204030203" pitchFamily="34" charset="0"/>
                </a:rPr>
                <a:t> sit </a:t>
              </a:r>
              <a:r>
                <a:rPr lang="en-GB" sz="800" dirty="0" err="1">
                  <a:solidFill>
                    <a:schemeClr val="bg1"/>
                  </a:solidFill>
                  <a:ea typeface="Lato Light" panose="020F0502020204030203" pitchFamily="34" charset="0"/>
                  <a:cs typeface="Lato Light" panose="020F0502020204030203" pitchFamily="34" charset="0"/>
                </a:rPr>
                <a:t>amet</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consectetur</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adipiscing</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elit</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sed</a:t>
              </a:r>
              <a:r>
                <a:rPr lang="en-GB" sz="800" dirty="0">
                  <a:solidFill>
                    <a:schemeClr val="bg1"/>
                  </a:solidFill>
                  <a:ea typeface="Lato Light" panose="020F0502020204030203" pitchFamily="34" charset="0"/>
                  <a:cs typeface="Lato Light" panose="020F0502020204030203" pitchFamily="34" charset="0"/>
                </a:rPr>
                <a:t> do </a:t>
              </a:r>
              <a:r>
                <a:rPr lang="en-GB" sz="800" dirty="0" err="1">
                  <a:solidFill>
                    <a:schemeClr val="bg1"/>
                  </a:solidFill>
                  <a:ea typeface="Lato Light" panose="020F0502020204030203" pitchFamily="34" charset="0"/>
                  <a:cs typeface="Lato Light" panose="020F0502020204030203" pitchFamily="34" charset="0"/>
                </a:rPr>
                <a:t>eiusmod</a:t>
              </a:r>
              <a:r>
                <a:rPr lang="en-GB" sz="800" dirty="0">
                  <a:solidFill>
                    <a:schemeClr val="bg1"/>
                  </a:solidFill>
                  <a:ea typeface="Lato Light" panose="020F0502020204030203" pitchFamily="34" charset="0"/>
                  <a:cs typeface="Lato Light" panose="020F0502020204030203" pitchFamily="34" charset="0"/>
                </a:rPr>
                <a:t> </a:t>
              </a:r>
              <a:r>
                <a:rPr lang="en-GB" sz="800" dirty="0" err="1">
                  <a:solidFill>
                    <a:schemeClr val="bg1"/>
                  </a:solidFill>
                  <a:ea typeface="Lato Light" panose="020F0502020204030203" pitchFamily="34" charset="0"/>
                  <a:cs typeface="Lato Light" panose="020F0502020204030203" pitchFamily="34" charset="0"/>
                </a:rPr>
                <a:t>tempor</a:t>
              </a:r>
              <a:endParaRPr lang="en-US" sz="800" dirty="0">
                <a:solidFill>
                  <a:schemeClr val="bg1"/>
                </a:solidFill>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307947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09E64-8A58-42F7-8D9C-C5D413F2797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55C6CA3-A54F-4EEC-910F-8D9785E13E6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A4A844A-95FD-480A-AB0F-A3FE980F4E39}"/>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BCEA4BAC-6B71-46A1-A5DD-1D5882759F1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603B40E-BAE1-4D9E-A10F-10EDEB5128EE}"/>
              </a:ext>
            </a:extLst>
          </p:cNvPr>
          <p:cNvSpPr>
            <a:spLocks noGrp="1"/>
          </p:cNvSpPr>
          <p:nvPr>
            <p:ph type="body" sz="quarter" idx="13"/>
          </p:nvPr>
        </p:nvSpPr>
        <p:spPr/>
        <p:txBody>
          <a:bodyPr/>
          <a:lstStyle/>
          <a:p>
            <a:endParaRPr lang="en-ZA"/>
          </a:p>
        </p:txBody>
      </p:sp>
      <p:sp>
        <p:nvSpPr>
          <p:cNvPr id="7" name="Shape 52720">
            <a:extLst>
              <a:ext uri="{FF2B5EF4-FFF2-40B4-BE49-F238E27FC236}">
                <a16:creationId xmlns:a16="http://schemas.microsoft.com/office/drawing/2014/main" id="{1FCCC9B9-0345-40FD-B6AC-7ABB67B98A18}"/>
              </a:ext>
            </a:extLst>
          </p:cNvPr>
          <p:cNvSpPr/>
          <p:nvPr/>
        </p:nvSpPr>
        <p:spPr>
          <a:xfrm rot="18900000">
            <a:off x="2204908" y="3669894"/>
            <a:ext cx="890164" cy="1777864"/>
          </a:xfrm>
          <a:prstGeom prst="rect">
            <a:avLst/>
          </a:prstGeom>
          <a:solidFill>
            <a:schemeClr val="accent1"/>
          </a:solidFill>
          <a:ln w="12700" cap="flat">
            <a:noFill/>
            <a:miter lim="400000"/>
          </a:ln>
          <a:effectLst/>
        </p:spPr>
        <p:txBody>
          <a:bodyPr wrap="square" lIns="26252" tIns="26252" rIns="26252" bIns="26252" numCol="1" anchor="ctr">
            <a:noAutofit/>
          </a:bodyPr>
          <a:lstStyle/>
          <a:p>
            <a:endParaRPr sz="1861" dirty="0"/>
          </a:p>
        </p:txBody>
      </p:sp>
      <p:sp>
        <p:nvSpPr>
          <p:cNvPr id="8" name="Shape 52721">
            <a:extLst>
              <a:ext uri="{FF2B5EF4-FFF2-40B4-BE49-F238E27FC236}">
                <a16:creationId xmlns:a16="http://schemas.microsoft.com/office/drawing/2014/main" id="{ED4D247D-3671-4A1D-A5FC-3279FCC58B10}"/>
              </a:ext>
            </a:extLst>
          </p:cNvPr>
          <p:cNvSpPr/>
          <p:nvPr/>
        </p:nvSpPr>
        <p:spPr>
          <a:xfrm rot="2700000">
            <a:off x="2830892" y="3671196"/>
            <a:ext cx="890164" cy="1776338"/>
          </a:xfrm>
          <a:prstGeom prst="rect">
            <a:avLst/>
          </a:prstGeom>
          <a:solidFill>
            <a:schemeClr val="accent1"/>
          </a:solidFill>
          <a:ln w="12700" cap="flat">
            <a:noFill/>
            <a:miter lim="400000"/>
          </a:ln>
          <a:effectLst/>
        </p:spPr>
        <p:txBody>
          <a:bodyPr wrap="square" lIns="26252" tIns="26252" rIns="26252" bIns="26252" numCol="1" anchor="ctr">
            <a:noAutofit/>
          </a:bodyPr>
          <a:lstStyle/>
          <a:p>
            <a:endParaRPr sz="1861" dirty="0"/>
          </a:p>
        </p:txBody>
      </p:sp>
      <p:sp>
        <p:nvSpPr>
          <p:cNvPr id="9" name="Shape 52722">
            <a:extLst>
              <a:ext uri="{FF2B5EF4-FFF2-40B4-BE49-F238E27FC236}">
                <a16:creationId xmlns:a16="http://schemas.microsoft.com/office/drawing/2014/main" id="{0EA3326D-2F36-4392-A726-AB783F8E752C}"/>
              </a:ext>
            </a:extLst>
          </p:cNvPr>
          <p:cNvSpPr/>
          <p:nvPr/>
        </p:nvSpPr>
        <p:spPr>
          <a:xfrm rot="13500000" flipH="1">
            <a:off x="4074251" y="2423664"/>
            <a:ext cx="890164" cy="1777864"/>
          </a:xfrm>
          <a:prstGeom prst="rect">
            <a:avLst/>
          </a:prstGeom>
          <a:solidFill>
            <a:schemeClr val="accent2"/>
          </a:solidFill>
          <a:ln w="12700" cap="flat">
            <a:noFill/>
            <a:miter lim="400000"/>
          </a:ln>
          <a:effectLst/>
        </p:spPr>
        <p:txBody>
          <a:bodyPr wrap="square" lIns="26252" tIns="26252" rIns="26252" bIns="26252" numCol="1" anchor="ctr">
            <a:noAutofit/>
          </a:bodyPr>
          <a:lstStyle/>
          <a:p>
            <a:endParaRPr sz="1861" dirty="0"/>
          </a:p>
        </p:txBody>
      </p:sp>
      <p:sp>
        <p:nvSpPr>
          <p:cNvPr id="10" name="Shape 52723">
            <a:extLst>
              <a:ext uri="{FF2B5EF4-FFF2-40B4-BE49-F238E27FC236}">
                <a16:creationId xmlns:a16="http://schemas.microsoft.com/office/drawing/2014/main" id="{0C44862A-EA05-44B4-B95C-60878D38D1C4}"/>
              </a:ext>
            </a:extLst>
          </p:cNvPr>
          <p:cNvSpPr/>
          <p:nvPr/>
        </p:nvSpPr>
        <p:spPr>
          <a:xfrm rot="8100000" flipH="1">
            <a:off x="4700235" y="2423888"/>
            <a:ext cx="890164" cy="1776338"/>
          </a:xfrm>
          <a:prstGeom prst="rect">
            <a:avLst/>
          </a:prstGeom>
          <a:solidFill>
            <a:schemeClr val="accent2"/>
          </a:solidFill>
          <a:ln w="12700" cap="flat">
            <a:noFill/>
            <a:miter lim="400000"/>
          </a:ln>
          <a:effectLst/>
        </p:spPr>
        <p:txBody>
          <a:bodyPr wrap="square" lIns="26252" tIns="26252" rIns="26252" bIns="26252" numCol="1" anchor="ctr">
            <a:noAutofit/>
          </a:bodyPr>
          <a:lstStyle/>
          <a:p>
            <a:endParaRPr sz="1861" dirty="0"/>
          </a:p>
        </p:txBody>
      </p:sp>
      <p:sp>
        <p:nvSpPr>
          <p:cNvPr id="11" name="Shape 52724">
            <a:extLst>
              <a:ext uri="{FF2B5EF4-FFF2-40B4-BE49-F238E27FC236}">
                <a16:creationId xmlns:a16="http://schemas.microsoft.com/office/drawing/2014/main" id="{8CC030AA-7713-4117-B0B2-1D1DF15D3A5F}"/>
              </a:ext>
            </a:extLst>
          </p:cNvPr>
          <p:cNvSpPr/>
          <p:nvPr/>
        </p:nvSpPr>
        <p:spPr>
          <a:xfrm rot="18900000">
            <a:off x="5943595" y="3669894"/>
            <a:ext cx="890164" cy="1777864"/>
          </a:xfrm>
          <a:prstGeom prst="rect">
            <a:avLst/>
          </a:prstGeom>
          <a:solidFill>
            <a:schemeClr val="accent3"/>
          </a:solidFill>
          <a:ln w="12700" cap="flat">
            <a:noFill/>
            <a:miter lim="400000"/>
          </a:ln>
          <a:effectLst/>
        </p:spPr>
        <p:txBody>
          <a:bodyPr wrap="square" lIns="26252" tIns="26252" rIns="26252" bIns="26252" numCol="1" anchor="ctr">
            <a:noAutofit/>
          </a:bodyPr>
          <a:lstStyle/>
          <a:p>
            <a:endParaRPr sz="1861" dirty="0"/>
          </a:p>
        </p:txBody>
      </p:sp>
      <p:sp>
        <p:nvSpPr>
          <p:cNvPr id="12" name="Shape 52725">
            <a:extLst>
              <a:ext uri="{FF2B5EF4-FFF2-40B4-BE49-F238E27FC236}">
                <a16:creationId xmlns:a16="http://schemas.microsoft.com/office/drawing/2014/main" id="{2FA9E411-3BE6-454A-87F3-AA55BA9DD01B}"/>
              </a:ext>
            </a:extLst>
          </p:cNvPr>
          <p:cNvSpPr/>
          <p:nvPr/>
        </p:nvSpPr>
        <p:spPr>
          <a:xfrm rot="2700000">
            <a:off x="6569578" y="3671196"/>
            <a:ext cx="890164" cy="1776338"/>
          </a:xfrm>
          <a:prstGeom prst="rect">
            <a:avLst/>
          </a:prstGeom>
          <a:solidFill>
            <a:schemeClr val="accent3"/>
          </a:solidFill>
          <a:ln w="12700" cap="flat">
            <a:noFill/>
            <a:miter lim="400000"/>
          </a:ln>
          <a:effectLst/>
        </p:spPr>
        <p:txBody>
          <a:bodyPr wrap="square" lIns="26252" tIns="26252" rIns="26252" bIns="26252" numCol="1" anchor="ctr">
            <a:noAutofit/>
          </a:bodyPr>
          <a:lstStyle/>
          <a:p>
            <a:endParaRPr sz="1861" dirty="0"/>
          </a:p>
        </p:txBody>
      </p:sp>
      <p:sp>
        <p:nvSpPr>
          <p:cNvPr id="13" name="Shape 52726">
            <a:extLst>
              <a:ext uri="{FF2B5EF4-FFF2-40B4-BE49-F238E27FC236}">
                <a16:creationId xmlns:a16="http://schemas.microsoft.com/office/drawing/2014/main" id="{8EDE49AE-2618-48A0-8D9B-08E3BC053501}"/>
              </a:ext>
            </a:extLst>
          </p:cNvPr>
          <p:cNvSpPr/>
          <p:nvPr/>
        </p:nvSpPr>
        <p:spPr>
          <a:xfrm rot="13500000" flipH="1">
            <a:off x="7812938" y="2423664"/>
            <a:ext cx="890164" cy="1777864"/>
          </a:xfrm>
          <a:prstGeom prst="rect">
            <a:avLst/>
          </a:prstGeom>
          <a:solidFill>
            <a:schemeClr val="accent4"/>
          </a:solidFill>
          <a:ln w="12700" cap="flat">
            <a:noFill/>
            <a:miter lim="400000"/>
          </a:ln>
          <a:effectLst/>
        </p:spPr>
        <p:txBody>
          <a:bodyPr wrap="square" lIns="26252" tIns="26252" rIns="26252" bIns="26252" numCol="1" anchor="ctr">
            <a:noAutofit/>
          </a:bodyPr>
          <a:lstStyle/>
          <a:p>
            <a:endParaRPr sz="1861" dirty="0"/>
          </a:p>
        </p:txBody>
      </p:sp>
      <p:sp>
        <p:nvSpPr>
          <p:cNvPr id="14" name="Shape 52727">
            <a:extLst>
              <a:ext uri="{FF2B5EF4-FFF2-40B4-BE49-F238E27FC236}">
                <a16:creationId xmlns:a16="http://schemas.microsoft.com/office/drawing/2014/main" id="{EAE08414-A62B-4E3D-99B0-CE3C11F6B29B}"/>
              </a:ext>
            </a:extLst>
          </p:cNvPr>
          <p:cNvSpPr/>
          <p:nvPr/>
        </p:nvSpPr>
        <p:spPr>
          <a:xfrm rot="8100000" flipH="1">
            <a:off x="8438923" y="2423888"/>
            <a:ext cx="890164" cy="1776338"/>
          </a:xfrm>
          <a:prstGeom prst="rect">
            <a:avLst/>
          </a:prstGeom>
          <a:solidFill>
            <a:schemeClr val="accent4"/>
          </a:solidFill>
          <a:ln w="12700" cap="flat">
            <a:noFill/>
            <a:miter lim="400000"/>
          </a:ln>
          <a:effectLst/>
        </p:spPr>
        <p:txBody>
          <a:bodyPr wrap="square" lIns="26252" tIns="26252" rIns="26252" bIns="26252" numCol="1" anchor="ctr">
            <a:noAutofit/>
          </a:bodyPr>
          <a:lstStyle/>
          <a:p>
            <a:endParaRPr sz="1861" dirty="0"/>
          </a:p>
        </p:txBody>
      </p:sp>
      <p:sp>
        <p:nvSpPr>
          <p:cNvPr id="15" name="Shape 52729">
            <a:extLst>
              <a:ext uri="{FF2B5EF4-FFF2-40B4-BE49-F238E27FC236}">
                <a16:creationId xmlns:a16="http://schemas.microsoft.com/office/drawing/2014/main" id="{EAAE4463-9C2E-4FBD-93D5-4371764C4CB2}"/>
              </a:ext>
            </a:extLst>
          </p:cNvPr>
          <p:cNvSpPr/>
          <p:nvPr/>
        </p:nvSpPr>
        <p:spPr>
          <a:xfrm rot="16200000" flipH="1">
            <a:off x="2577331" y="2789962"/>
            <a:ext cx="796839" cy="796835"/>
          </a:xfrm>
          <a:prstGeom prst="ellipse">
            <a:avLst/>
          </a:prstGeom>
          <a:solidFill>
            <a:schemeClr val="accent1"/>
          </a:solidFill>
          <a:ln w="12700" cap="flat">
            <a:noFill/>
            <a:miter lim="400000"/>
          </a:ln>
          <a:effectLst/>
        </p:spPr>
        <p:txBody>
          <a:bodyPr wrap="square" lIns="26252" tIns="26252" rIns="26252" bIns="26252" numCol="1" anchor="ctr">
            <a:noAutofit/>
          </a:bodyPr>
          <a:lstStyle/>
          <a:p>
            <a:endParaRPr sz="1861" dirty="0"/>
          </a:p>
        </p:txBody>
      </p:sp>
      <p:sp>
        <p:nvSpPr>
          <p:cNvPr id="16" name="Shape 52736">
            <a:extLst>
              <a:ext uri="{FF2B5EF4-FFF2-40B4-BE49-F238E27FC236}">
                <a16:creationId xmlns:a16="http://schemas.microsoft.com/office/drawing/2014/main" id="{087825D8-6DD2-4995-8D97-75D2FB41F08D}"/>
              </a:ext>
            </a:extLst>
          </p:cNvPr>
          <p:cNvSpPr/>
          <p:nvPr/>
        </p:nvSpPr>
        <p:spPr>
          <a:xfrm rot="16200000" flipH="1">
            <a:off x="4442827" y="4315601"/>
            <a:ext cx="796836" cy="796836"/>
          </a:xfrm>
          <a:prstGeom prst="ellipse">
            <a:avLst/>
          </a:prstGeom>
          <a:solidFill>
            <a:schemeClr val="accent2"/>
          </a:solidFill>
          <a:ln w="12700" cap="flat">
            <a:noFill/>
            <a:miter lim="400000"/>
          </a:ln>
          <a:effectLst/>
        </p:spPr>
        <p:txBody>
          <a:bodyPr wrap="square" lIns="0" tIns="0" rIns="0" bIns="0" numCol="1" anchor="t">
            <a:noAutofit/>
          </a:bodyPr>
          <a:lstStyle/>
          <a:p>
            <a:endParaRPr sz="1861" dirty="0"/>
          </a:p>
        </p:txBody>
      </p:sp>
      <p:sp>
        <p:nvSpPr>
          <p:cNvPr id="17" name="Shape 52743">
            <a:extLst>
              <a:ext uri="{FF2B5EF4-FFF2-40B4-BE49-F238E27FC236}">
                <a16:creationId xmlns:a16="http://schemas.microsoft.com/office/drawing/2014/main" id="{2DB4ED6E-1C35-417D-BD8B-EA8DDA7769AF}"/>
              </a:ext>
            </a:extLst>
          </p:cNvPr>
          <p:cNvSpPr/>
          <p:nvPr/>
        </p:nvSpPr>
        <p:spPr>
          <a:xfrm rot="16200000" flipH="1">
            <a:off x="6319032" y="2789961"/>
            <a:ext cx="796839" cy="796836"/>
          </a:xfrm>
          <a:prstGeom prst="ellipse">
            <a:avLst/>
          </a:prstGeom>
          <a:solidFill>
            <a:schemeClr val="accent3"/>
          </a:solidFill>
          <a:ln w="12700" cap="flat">
            <a:noFill/>
            <a:miter lim="400000"/>
          </a:ln>
          <a:effectLst/>
        </p:spPr>
        <p:txBody>
          <a:bodyPr wrap="square" lIns="26252" tIns="26252" rIns="26252" bIns="26252" numCol="1" anchor="ctr">
            <a:noAutofit/>
          </a:bodyPr>
          <a:lstStyle/>
          <a:p>
            <a:endParaRPr sz="1861" dirty="0"/>
          </a:p>
        </p:txBody>
      </p:sp>
      <p:sp>
        <p:nvSpPr>
          <p:cNvPr id="18" name="Shape 52750">
            <a:extLst>
              <a:ext uri="{FF2B5EF4-FFF2-40B4-BE49-F238E27FC236}">
                <a16:creationId xmlns:a16="http://schemas.microsoft.com/office/drawing/2014/main" id="{11448F96-24CB-498D-8861-094C0FA1380B}"/>
              </a:ext>
            </a:extLst>
          </p:cNvPr>
          <p:cNvSpPr/>
          <p:nvPr/>
        </p:nvSpPr>
        <p:spPr>
          <a:xfrm rot="16200000" flipH="1">
            <a:off x="8172236" y="4315601"/>
            <a:ext cx="796836" cy="796836"/>
          </a:xfrm>
          <a:prstGeom prst="ellipse">
            <a:avLst/>
          </a:prstGeom>
          <a:solidFill>
            <a:schemeClr val="accent4"/>
          </a:solidFill>
          <a:ln w="12700" cap="flat">
            <a:noFill/>
            <a:miter lim="400000"/>
          </a:ln>
          <a:effectLst/>
        </p:spPr>
        <p:txBody>
          <a:bodyPr wrap="square" lIns="0" tIns="0" rIns="0" bIns="0" numCol="1" anchor="t">
            <a:noAutofit/>
          </a:bodyPr>
          <a:lstStyle/>
          <a:p>
            <a:endParaRPr sz="1861" dirty="0"/>
          </a:p>
        </p:txBody>
      </p:sp>
      <p:sp>
        <p:nvSpPr>
          <p:cNvPr id="23" name="TextBox 22">
            <a:extLst>
              <a:ext uri="{FF2B5EF4-FFF2-40B4-BE49-F238E27FC236}">
                <a16:creationId xmlns:a16="http://schemas.microsoft.com/office/drawing/2014/main" id="{BFB239B2-4CB2-43DC-87BB-236E7D8A5852}"/>
              </a:ext>
            </a:extLst>
          </p:cNvPr>
          <p:cNvSpPr txBox="1"/>
          <p:nvPr/>
        </p:nvSpPr>
        <p:spPr>
          <a:xfrm>
            <a:off x="2808077" y="4434880"/>
            <a:ext cx="335348" cy="635239"/>
          </a:xfrm>
          <a:prstGeom prst="rect">
            <a:avLst/>
          </a:prstGeom>
          <a:noFill/>
        </p:spPr>
        <p:txBody>
          <a:bodyPr wrap="none" rtlCol="0" anchor="ctr">
            <a:spAutoFit/>
          </a:bodyPr>
          <a:lstStyle/>
          <a:p>
            <a:pPr algn="ctr"/>
            <a:r>
              <a:rPr lang="en-US" sz="3528" b="1" dirty="0">
                <a:solidFill>
                  <a:schemeClr val="bg1"/>
                </a:solidFill>
                <a:cs typeface="Poppins" pitchFamily="2" charset="77"/>
              </a:rPr>
              <a:t>1</a:t>
            </a:r>
          </a:p>
        </p:txBody>
      </p:sp>
      <p:sp>
        <p:nvSpPr>
          <p:cNvPr id="24" name="TextBox 23">
            <a:extLst>
              <a:ext uri="{FF2B5EF4-FFF2-40B4-BE49-F238E27FC236}">
                <a16:creationId xmlns:a16="http://schemas.microsoft.com/office/drawing/2014/main" id="{BECF5069-427A-483D-976F-33FC81B290A4}"/>
              </a:ext>
            </a:extLst>
          </p:cNvPr>
          <p:cNvSpPr txBox="1"/>
          <p:nvPr/>
        </p:nvSpPr>
        <p:spPr>
          <a:xfrm>
            <a:off x="4621217" y="2755624"/>
            <a:ext cx="418704" cy="635239"/>
          </a:xfrm>
          <a:prstGeom prst="rect">
            <a:avLst/>
          </a:prstGeom>
          <a:noFill/>
        </p:spPr>
        <p:txBody>
          <a:bodyPr wrap="none" rtlCol="0" anchor="ctr">
            <a:spAutoFit/>
          </a:bodyPr>
          <a:lstStyle/>
          <a:p>
            <a:pPr algn="ctr"/>
            <a:r>
              <a:rPr lang="en-US" sz="3528" b="1" dirty="0">
                <a:solidFill>
                  <a:schemeClr val="bg1"/>
                </a:solidFill>
                <a:cs typeface="Poppins" pitchFamily="2" charset="77"/>
              </a:rPr>
              <a:t>2</a:t>
            </a:r>
          </a:p>
        </p:txBody>
      </p:sp>
      <p:sp>
        <p:nvSpPr>
          <p:cNvPr id="25" name="TextBox 24">
            <a:extLst>
              <a:ext uri="{FF2B5EF4-FFF2-40B4-BE49-F238E27FC236}">
                <a16:creationId xmlns:a16="http://schemas.microsoft.com/office/drawing/2014/main" id="{E7316AB9-5EC1-4B80-82BD-0A69E2E6F677}"/>
              </a:ext>
            </a:extLst>
          </p:cNvPr>
          <p:cNvSpPr txBox="1"/>
          <p:nvPr/>
        </p:nvSpPr>
        <p:spPr>
          <a:xfrm>
            <a:off x="6505697" y="4434880"/>
            <a:ext cx="423513" cy="635239"/>
          </a:xfrm>
          <a:prstGeom prst="rect">
            <a:avLst/>
          </a:prstGeom>
          <a:noFill/>
        </p:spPr>
        <p:txBody>
          <a:bodyPr wrap="none" rtlCol="0" anchor="ctr">
            <a:spAutoFit/>
          </a:bodyPr>
          <a:lstStyle/>
          <a:p>
            <a:pPr algn="ctr"/>
            <a:r>
              <a:rPr lang="en-US" sz="3528" b="1" dirty="0">
                <a:solidFill>
                  <a:schemeClr val="bg1"/>
                </a:solidFill>
                <a:cs typeface="Poppins" pitchFamily="2" charset="77"/>
              </a:rPr>
              <a:t>3</a:t>
            </a:r>
          </a:p>
        </p:txBody>
      </p:sp>
      <p:sp>
        <p:nvSpPr>
          <p:cNvPr id="26" name="TextBox 25">
            <a:extLst>
              <a:ext uri="{FF2B5EF4-FFF2-40B4-BE49-F238E27FC236}">
                <a16:creationId xmlns:a16="http://schemas.microsoft.com/office/drawing/2014/main" id="{311EE000-A0DF-4390-A4AF-2560D138D38C}"/>
              </a:ext>
            </a:extLst>
          </p:cNvPr>
          <p:cNvSpPr txBox="1"/>
          <p:nvPr/>
        </p:nvSpPr>
        <p:spPr>
          <a:xfrm>
            <a:off x="8357986" y="2755624"/>
            <a:ext cx="442749" cy="635239"/>
          </a:xfrm>
          <a:prstGeom prst="rect">
            <a:avLst/>
          </a:prstGeom>
          <a:noFill/>
        </p:spPr>
        <p:txBody>
          <a:bodyPr wrap="none" rtlCol="0" anchor="ctr">
            <a:spAutoFit/>
          </a:bodyPr>
          <a:lstStyle/>
          <a:p>
            <a:pPr algn="ctr"/>
            <a:r>
              <a:rPr lang="en-US" sz="3528" b="1" dirty="0">
                <a:solidFill>
                  <a:schemeClr val="bg1"/>
                </a:solidFill>
                <a:cs typeface="Poppins" pitchFamily="2" charset="77"/>
              </a:rPr>
              <a:t>4</a:t>
            </a:r>
          </a:p>
        </p:txBody>
      </p:sp>
      <p:sp>
        <p:nvSpPr>
          <p:cNvPr id="27" name="TextBox 26">
            <a:extLst>
              <a:ext uri="{FF2B5EF4-FFF2-40B4-BE49-F238E27FC236}">
                <a16:creationId xmlns:a16="http://schemas.microsoft.com/office/drawing/2014/main" id="{D207282A-540B-489E-956E-1CFB1A427457}"/>
              </a:ext>
            </a:extLst>
          </p:cNvPr>
          <p:cNvSpPr txBox="1"/>
          <p:nvPr/>
        </p:nvSpPr>
        <p:spPr>
          <a:xfrm>
            <a:off x="3856065" y="5497573"/>
            <a:ext cx="1969219" cy="574068"/>
          </a:xfrm>
          <a:prstGeom prst="rect">
            <a:avLst/>
          </a:prstGeom>
          <a:noFill/>
        </p:spPr>
        <p:txBody>
          <a:bodyPr wrap="square" rtlCol="0" anchor="t">
            <a:spAutoFit/>
          </a:bodyPr>
          <a:lstStyle/>
          <a:p>
            <a:pPr algn="ct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8E37BEC8-176A-4A8A-9962-58FCB5989688}"/>
              </a:ext>
            </a:extLst>
          </p:cNvPr>
          <p:cNvSpPr txBox="1"/>
          <p:nvPr/>
        </p:nvSpPr>
        <p:spPr>
          <a:xfrm>
            <a:off x="4297098" y="5255823"/>
            <a:ext cx="1087157" cy="307777"/>
          </a:xfrm>
          <a:prstGeom prst="rect">
            <a:avLst/>
          </a:prstGeom>
          <a:noFill/>
        </p:spPr>
        <p:txBody>
          <a:bodyPr wrap="none" rtlCol="0" anchor="t">
            <a:spAutoFit/>
          </a:bodyPr>
          <a:lstStyle/>
          <a:p>
            <a:pPr algn="ctr"/>
            <a:r>
              <a:rPr lang="en-US" sz="1400" b="1" dirty="0">
                <a:solidFill>
                  <a:schemeClr val="tx2"/>
                </a:solidFill>
                <a:ea typeface="Lato Light" panose="020F0502020204030203" pitchFamily="34" charset="0"/>
                <a:cs typeface="Poppins" pitchFamily="2" charset="77"/>
              </a:rPr>
              <a:t>YOUR TITLE</a:t>
            </a:r>
          </a:p>
        </p:txBody>
      </p:sp>
      <p:sp>
        <p:nvSpPr>
          <p:cNvPr id="29" name="TextBox 28">
            <a:extLst>
              <a:ext uri="{FF2B5EF4-FFF2-40B4-BE49-F238E27FC236}">
                <a16:creationId xmlns:a16="http://schemas.microsoft.com/office/drawing/2014/main" id="{5424A1F8-BA8E-4413-90F9-E92FDA22A9F4}"/>
              </a:ext>
            </a:extLst>
          </p:cNvPr>
          <p:cNvSpPr txBox="1"/>
          <p:nvPr/>
        </p:nvSpPr>
        <p:spPr>
          <a:xfrm>
            <a:off x="7599324" y="5497573"/>
            <a:ext cx="1969219" cy="574068"/>
          </a:xfrm>
          <a:prstGeom prst="rect">
            <a:avLst/>
          </a:prstGeom>
          <a:noFill/>
        </p:spPr>
        <p:txBody>
          <a:bodyPr wrap="square" rtlCol="0" anchor="t">
            <a:spAutoFit/>
          </a:bodyPr>
          <a:lstStyle/>
          <a:p>
            <a:pPr algn="ct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F4401E13-8E15-4814-A528-6E458A2236F0}"/>
              </a:ext>
            </a:extLst>
          </p:cNvPr>
          <p:cNvSpPr txBox="1"/>
          <p:nvPr/>
        </p:nvSpPr>
        <p:spPr>
          <a:xfrm>
            <a:off x="8040356" y="5255823"/>
            <a:ext cx="1087157" cy="307777"/>
          </a:xfrm>
          <a:prstGeom prst="rect">
            <a:avLst/>
          </a:prstGeom>
          <a:noFill/>
        </p:spPr>
        <p:txBody>
          <a:bodyPr wrap="none" rtlCol="0" anchor="t">
            <a:spAutoFit/>
          </a:bodyPr>
          <a:lstStyle/>
          <a:p>
            <a:pPr algn="ctr"/>
            <a:r>
              <a:rPr lang="en-US" sz="1400" b="1" dirty="0">
                <a:solidFill>
                  <a:schemeClr val="tx2"/>
                </a:solidFill>
                <a:ea typeface="Lato Light" panose="020F0502020204030203" pitchFamily="34" charset="0"/>
                <a:cs typeface="Poppins" pitchFamily="2" charset="77"/>
              </a:rPr>
              <a:t>YOUR TITLE</a:t>
            </a:r>
          </a:p>
        </p:txBody>
      </p:sp>
      <p:sp>
        <p:nvSpPr>
          <p:cNvPr id="31" name="TextBox 30">
            <a:extLst>
              <a:ext uri="{FF2B5EF4-FFF2-40B4-BE49-F238E27FC236}">
                <a16:creationId xmlns:a16="http://schemas.microsoft.com/office/drawing/2014/main" id="{2F1DAD36-80AB-4203-B66E-C8AFBE1396BD}"/>
              </a:ext>
            </a:extLst>
          </p:cNvPr>
          <p:cNvSpPr txBox="1"/>
          <p:nvPr/>
        </p:nvSpPr>
        <p:spPr>
          <a:xfrm>
            <a:off x="1997210" y="2106890"/>
            <a:ext cx="1969219" cy="574068"/>
          </a:xfrm>
          <a:prstGeom prst="rect">
            <a:avLst/>
          </a:prstGeom>
          <a:noFill/>
        </p:spPr>
        <p:txBody>
          <a:bodyPr wrap="square" rtlCol="0" anchor="t">
            <a:spAutoFit/>
          </a:bodyPr>
          <a:lstStyle/>
          <a:p>
            <a:pPr algn="ct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32" name="TextBox 31">
            <a:extLst>
              <a:ext uri="{FF2B5EF4-FFF2-40B4-BE49-F238E27FC236}">
                <a16:creationId xmlns:a16="http://schemas.microsoft.com/office/drawing/2014/main" id="{74D1433B-3830-43D9-84DB-C0AD0BB11D03}"/>
              </a:ext>
            </a:extLst>
          </p:cNvPr>
          <p:cNvSpPr txBox="1"/>
          <p:nvPr/>
        </p:nvSpPr>
        <p:spPr>
          <a:xfrm>
            <a:off x="2438242" y="1865141"/>
            <a:ext cx="1087157" cy="307777"/>
          </a:xfrm>
          <a:prstGeom prst="rect">
            <a:avLst/>
          </a:prstGeom>
          <a:noFill/>
        </p:spPr>
        <p:txBody>
          <a:bodyPr wrap="none" rtlCol="0" anchor="t">
            <a:spAutoFit/>
          </a:bodyPr>
          <a:lstStyle/>
          <a:p>
            <a:pPr algn="ctr"/>
            <a:r>
              <a:rPr lang="en-US" sz="1400" b="1" dirty="0">
                <a:solidFill>
                  <a:schemeClr val="tx2"/>
                </a:solidFill>
                <a:ea typeface="Lato Light" panose="020F0502020204030203" pitchFamily="34" charset="0"/>
                <a:cs typeface="Poppins" pitchFamily="2" charset="77"/>
              </a:rPr>
              <a:t>YOUR TITLE</a:t>
            </a:r>
          </a:p>
        </p:txBody>
      </p:sp>
      <p:sp>
        <p:nvSpPr>
          <p:cNvPr id="33" name="TextBox 32">
            <a:extLst>
              <a:ext uri="{FF2B5EF4-FFF2-40B4-BE49-F238E27FC236}">
                <a16:creationId xmlns:a16="http://schemas.microsoft.com/office/drawing/2014/main" id="{AAF75DC4-483E-4938-8DB0-1871470623DD}"/>
              </a:ext>
            </a:extLst>
          </p:cNvPr>
          <p:cNvSpPr txBox="1"/>
          <p:nvPr/>
        </p:nvSpPr>
        <p:spPr>
          <a:xfrm>
            <a:off x="5740467" y="2106890"/>
            <a:ext cx="1969219" cy="574068"/>
          </a:xfrm>
          <a:prstGeom prst="rect">
            <a:avLst/>
          </a:prstGeom>
          <a:noFill/>
        </p:spPr>
        <p:txBody>
          <a:bodyPr wrap="square" rtlCol="0" anchor="t">
            <a:spAutoFit/>
          </a:bodyPr>
          <a:lstStyle/>
          <a:p>
            <a:pPr algn="ct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34" name="TextBox 33">
            <a:extLst>
              <a:ext uri="{FF2B5EF4-FFF2-40B4-BE49-F238E27FC236}">
                <a16:creationId xmlns:a16="http://schemas.microsoft.com/office/drawing/2014/main" id="{AA885665-CAF8-4966-8B2E-925062246E79}"/>
              </a:ext>
            </a:extLst>
          </p:cNvPr>
          <p:cNvSpPr txBox="1"/>
          <p:nvPr/>
        </p:nvSpPr>
        <p:spPr>
          <a:xfrm>
            <a:off x="6181498" y="1865141"/>
            <a:ext cx="1087157" cy="307777"/>
          </a:xfrm>
          <a:prstGeom prst="rect">
            <a:avLst/>
          </a:prstGeom>
          <a:noFill/>
        </p:spPr>
        <p:txBody>
          <a:bodyPr wrap="none" rtlCol="0" anchor="t">
            <a:spAutoFit/>
          </a:bodyPr>
          <a:lstStyle/>
          <a:p>
            <a:pPr algn="ctr"/>
            <a:r>
              <a:rPr lang="en-US" sz="1400" b="1" dirty="0">
                <a:solidFill>
                  <a:schemeClr val="tx2"/>
                </a:solidFill>
                <a:ea typeface="Lato Light" panose="020F0502020204030203" pitchFamily="34" charset="0"/>
                <a:cs typeface="Poppins" pitchFamily="2" charset="77"/>
              </a:rPr>
              <a:t>YOUR TITLE</a:t>
            </a:r>
          </a:p>
        </p:txBody>
      </p:sp>
      <p:pic>
        <p:nvPicPr>
          <p:cNvPr id="37" name="Graphic 36" descr="Lightbulb">
            <a:extLst>
              <a:ext uri="{FF2B5EF4-FFF2-40B4-BE49-F238E27FC236}">
                <a16:creationId xmlns:a16="http://schemas.microsoft.com/office/drawing/2014/main" id="{A77536BF-7EF4-4753-96B7-41EA57A164EE}"/>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88334" y="2888581"/>
            <a:ext cx="574446" cy="574446"/>
          </a:xfrm>
          <a:prstGeom prst="rect">
            <a:avLst/>
          </a:prstGeom>
        </p:spPr>
      </p:pic>
      <p:pic>
        <p:nvPicPr>
          <p:cNvPr id="39" name="Graphic 38" descr="Head with gears">
            <a:extLst>
              <a:ext uri="{FF2B5EF4-FFF2-40B4-BE49-F238E27FC236}">
                <a16:creationId xmlns:a16="http://schemas.microsoft.com/office/drawing/2014/main" id="{0E071A01-E125-4A18-865B-FDAFCBBC076F}"/>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0871" y="4443910"/>
            <a:ext cx="574446" cy="574446"/>
          </a:xfrm>
          <a:prstGeom prst="rect">
            <a:avLst/>
          </a:prstGeom>
        </p:spPr>
      </p:pic>
      <p:pic>
        <p:nvPicPr>
          <p:cNvPr id="41" name="Graphic 40" descr="Pie chart">
            <a:extLst>
              <a:ext uri="{FF2B5EF4-FFF2-40B4-BE49-F238E27FC236}">
                <a16:creationId xmlns:a16="http://schemas.microsoft.com/office/drawing/2014/main" id="{85709B0F-E7DF-47BC-B795-C48082ACEB79}"/>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27021" y="2896315"/>
            <a:ext cx="574446" cy="574446"/>
          </a:xfrm>
          <a:prstGeom prst="rect">
            <a:avLst/>
          </a:prstGeom>
        </p:spPr>
      </p:pic>
      <p:pic>
        <p:nvPicPr>
          <p:cNvPr id="43" name="Graphic 42" descr="Bullseye">
            <a:extLst>
              <a:ext uri="{FF2B5EF4-FFF2-40B4-BE49-F238E27FC236}">
                <a16:creationId xmlns:a16="http://schemas.microsoft.com/office/drawing/2014/main" id="{AAAE414A-7493-4DC2-BE4C-517DAD746FA4}"/>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92138" y="4426795"/>
            <a:ext cx="574446" cy="574446"/>
          </a:xfrm>
          <a:prstGeom prst="rect">
            <a:avLst/>
          </a:prstGeom>
        </p:spPr>
      </p:pic>
    </p:spTree>
    <p:extLst>
      <p:ext uri="{BB962C8B-B14F-4D97-AF65-F5344CB8AC3E}">
        <p14:creationId xmlns:p14="http://schemas.microsoft.com/office/powerpoint/2010/main" val="360999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28821-C0F3-410A-B4B6-0448BE0FE68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42621BE-B92D-4B6F-B42E-19BD06DF35F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45FA1BE-207F-49FA-A060-40DD1E0FB708}"/>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3922F8B1-AF38-4438-AD0A-8BC77F69A56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4F59582-39EA-434A-B397-A8622D0DD556}"/>
              </a:ext>
            </a:extLst>
          </p:cNvPr>
          <p:cNvSpPr>
            <a:spLocks noGrp="1"/>
          </p:cNvSpPr>
          <p:nvPr>
            <p:ph type="body" sz="quarter" idx="13"/>
          </p:nvPr>
        </p:nvSpPr>
        <p:spPr/>
        <p:txBody>
          <a:bodyPr/>
          <a:lstStyle/>
          <a:p>
            <a:endParaRPr lang="en-ZA"/>
          </a:p>
        </p:txBody>
      </p:sp>
      <p:grpSp>
        <p:nvGrpSpPr>
          <p:cNvPr id="20" name="Group 19">
            <a:extLst>
              <a:ext uri="{FF2B5EF4-FFF2-40B4-BE49-F238E27FC236}">
                <a16:creationId xmlns:a16="http://schemas.microsoft.com/office/drawing/2014/main" id="{4791BE7F-1E65-4914-B151-1A0F9EF917EA}"/>
              </a:ext>
            </a:extLst>
          </p:cNvPr>
          <p:cNvGrpSpPr/>
          <p:nvPr/>
        </p:nvGrpSpPr>
        <p:grpSpPr>
          <a:xfrm>
            <a:off x="0" y="2250437"/>
            <a:ext cx="11101503" cy="2892964"/>
            <a:chOff x="1235440" y="1449726"/>
            <a:chExt cx="8328883" cy="2170441"/>
          </a:xfrm>
        </p:grpSpPr>
        <p:sp>
          <p:nvSpPr>
            <p:cNvPr id="7" name="Shape 5979">
              <a:extLst>
                <a:ext uri="{FF2B5EF4-FFF2-40B4-BE49-F238E27FC236}">
                  <a16:creationId xmlns:a16="http://schemas.microsoft.com/office/drawing/2014/main" id="{F62D036E-5583-480F-91A0-2B2C4DBAC5C9}"/>
                </a:ext>
              </a:extLst>
            </p:cNvPr>
            <p:cNvSpPr/>
            <p:nvPr/>
          </p:nvSpPr>
          <p:spPr>
            <a:xfrm>
              <a:off x="1235440" y="1449726"/>
              <a:ext cx="8328883" cy="1655921"/>
            </a:xfrm>
            <a:prstGeom prst="rightArrow">
              <a:avLst>
                <a:gd name="adj1" fmla="val 53640"/>
                <a:gd name="adj2" fmla="val 44103"/>
              </a:avLst>
            </a:prstGeom>
            <a:solidFill>
              <a:schemeClr val="accent6">
                <a:lumMod val="40000"/>
                <a:lumOff val="60000"/>
              </a:schemeClr>
            </a:solidFill>
            <a:ln w="12700" cap="flat">
              <a:noFill/>
              <a:miter lim="400000"/>
            </a:ln>
            <a:effectLst/>
          </p:spPr>
          <p:txBody>
            <a:bodyPr wrap="square" lIns="19689" tIns="19689" rIns="19689" bIns="19689" numCol="1" anchor="ctr">
              <a:noAutofit/>
            </a:bodyPr>
            <a:lstStyle/>
            <a:p>
              <a:endParaRPr sz="1861" dirty="0">
                <a:latin typeface="+mj-lt"/>
              </a:endParaRPr>
            </a:p>
          </p:txBody>
        </p:sp>
        <p:sp>
          <p:nvSpPr>
            <p:cNvPr id="8" name="Shape 5980">
              <a:extLst>
                <a:ext uri="{FF2B5EF4-FFF2-40B4-BE49-F238E27FC236}">
                  <a16:creationId xmlns:a16="http://schemas.microsoft.com/office/drawing/2014/main" id="{62A60862-B83A-4E8A-BB8D-9E616734B6B2}"/>
                </a:ext>
              </a:extLst>
            </p:cNvPr>
            <p:cNvSpPr/>
            <p:nvPr/>
          </p:nvSpPr>
          <p:spPr>
            <a:xfrm>
              <a:off x="4573645" y="1449726"/>
              <a:ext cx="1652473" cy="1652474"/>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FFFFFF"/>
                  </a:solidFill>
                </a:defRPr>
              </a:lvl1pPr>
            </a:lstStyle>
            <a:p>
              <a:endParaRPr sz="2067" dirty="0">
                <a:latin typeface="+mj-lt"/>
              </a:endParaRPr>
            </a:p>
          </p:txBody>
        </p:sp>
        <p:sp>
          <p:nvSpPr>
            <p:cNvPr id="9" name="Shape 5983">
              <a:extLst>
                <a:ext uri="{FF2B5EF4-FFF2-40B4-BE49-F238E27FC236}">
                  <a16:creationId xmlns:a16="http://schemas.microsoft.com/office/drawing/2014/main" id="{BBE73A0A-AE95-4A3A-A561-94AC7D5308B0}"/>
                </a:ext>
              </a:extLst>
            </p:cNvPr>
            <p:cNvSpPr/>
            <p:nvPr/>
          </p:nvSpPr>
          <p:spPr>
            <a:xfrm>
              <a:off x="2200404" y="1449726"/>
              <a:ext cx="1652474" cy="165247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FFFFFF"/>
                  </a:solidFill>
                </a:defRPr>
              </a:lvl1pPr>
            </a:lstStyle>
            <a:p>
              <a:endParaRPr sz="2067" dirty="0">
                <a:latin typeface="+mj-lt"/>
              </a:endParaRPr>
            </a:p>
          </p:txBody>
        </p:sp>
        <p:sp>
          <p:nvSpPr>
            <p:cNvPr id="10" name="Shape 5986">
              <a:extLst>
                <a:ext uri="{FF2B5EF4-FFF2-40B4-BE49-F238E27FC236}">
                  <a16:creationId xmlns:a16="http://schemas.microsoft.com/office/drawing/2014/main" id="{FC0D0E2A-991E-486D-8C3D-528CBB36FF96}"/>
                </a:ext>
              </a:extLst>
            </p:cNvPr>
            <p:cNvSpPr/>
            <p:nvPr/>
          </p:nvSpPr>
          <p:spPr>
            <a:xfrm>
              <a:off x="6946883" y="1449726"/>
              <a:ext cx="1652474" cy="1652474"/>
            </a:xfrm>
            <a:prstGeom prst="ellipse">
              <a:avLst/>
            </a:pr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FFFFFF"/>
                  </a:solidFill>
                </a:defRPr>
              </a:lvl1pPr>
            </a:lstStyle>
            <a:p>
              <a:endParaRPr sz="2067" dirty="0">
                <a:latin typeface="+mj-lt"/>
              </a:endParaRPr>
            </a:p>
          </p:txBody>
        </p:sp>
        <p:sp>
          <p:nvSpPr>
            <p:cNvPr id="14" name="TextBox 13">
              <a:extLst>
                <a:ext uri="{FF2B5EF4-FFF2-40B4-BE49-F238E27FC236}">
                  <a16:creationId xmlns:a16="http://schemas.microsoft.com/office/drawing/2014/main" id="{AD4C7312-0269-4582-8290-F1ACB6352059}"/>
                </a:ext>
              </a:extLst>
            </p:cNvPr>
            <p:cNvSpPr txBox="1"/>
            <p:nvPr/>
          </p:nvSpPr>
          <p:spPr>
            <a:xfrm>
              <a:off x="2613119" y="2459489"/>
              <a:ext cx="826461" cy="205028"/>
            </a:xfrm>
            <a:prstGeom prst="rect">
              <a:avLst/>
            </a:prstGeom>
            <a:noFill/>
          </p:spPr>
          <p:txBody>
            <a:bodyPr wrap="none" rtlCol="0" anchor="ctr">
              <a:spAutoFit/>
            </a:bodyPr>
            <a:lstStyle/>
            <a:p>
              <a:pPr algn="ctr"/>
              <a:r>
                <a:rPr lang="en-US" sz="1176" b="1" dirty="0">
                  <a:solidFill>
                    <a:schemeClr val="bg1"/>
                  </a:solidFill>
                  <a:latin typeface="+mj-lt"/>
                  <a:cs typeface="Poppins" pitchFamily="2" charset="77"/>
                </a:rPr>
                <a:t>YOUR TITLE 01</a:t>
              </a:r>
            </a:p>
          </p:txBody>
        </p:sp>
        <p:sp>
          <p:nvSpPr>
            <p:cNvPr id="15" name="TextBox 14">
              <a:extLst>
                <a:ext uri="{FF2B5EF4-FFF2-40B4-BE49-F238E27FC236}">
                  <a16:creationId xmlns:a16="http://schemas.microsoft.com/office/drawing/2014/main" id="{ED2E5387-49E3-4169-A59F-A60480E19E6C}"/>
                </a:ext>
              </a:extLst>
            </p:cNvPr>
            <p:cNvSpPr txBox="1"/>
            <p:nvPr/>
          </p:nvSpPr>
          <p:spPr>
            <a:xfrm>
              <a:off x="4975827" y="2459489"/>
              <a:ext cx="848109" cy="205028"/>
            </a:xfrm>
            <a:prstGeom prst="rect">
              <a:avLst/>
            </a:prstGeom>
            <a:noFill/>
          </p:spPr>
          <p:txBody>
            <a:bodyPr wrap="none" rtlCol="0" anchor="ctr">
              <a:spAutoFit/>
            </a:bodyPr>
            <a:lstStyle/>
            <a:p>
              <a:pPr algn="ctr"/>
              <a:r>
                <a:rPr lang="en-US" sz="1176" b="1" dirty="0">
                  <a:solidFill>
                    <a:schemeClr val="bg1"/>
                  </a:solidFill>
                  <a:latin typeface="+mj-lt"/>
                  <a:cs typeface="Poppins" pitchFamily="2" charset="77"/>
                </a:rPr>
                <a:t>YOUR TITLE 02</a:t>
              </a:r>
            </a:p>
          </p:txBody>
        </p:sp>
        <p:sp>
          <p:nvSpPr>
            <p:cNvPr id="16" name="TextBox 15">
              <a:extLst>
                <a:ext uri="{FF2B5EF4-FFF2-40B4-BE49-F238E27FC236}">
                  <a16:creationId xmlns:a16="http://schemas.microsoft.com/office/drawing/2014/main" id="{88F8D007-872A-4F2C-BB40-F419F096B5AD}"/>
                </a:ext>
              </a:extLst>
            </p:cNvPr>
            <p:cNvSpPr txBox="1"/>
            <p:nvPr/>
          </p:nvSpPr>
          <p:spPr>
            <a:xfrm>
              <a:off x="7348465" y="2459489"/>
              <a:ext cx="849312" cy="205028"/>
            </a:xfrm>
            <a:prstGeom prst="rect">
              <a:avLst/>
            </a:prstGeom>
            <a:noFill/>
          </p:spPr>
          <p:txBody>
            <a:bodyPr wrap="none" rtlCol="0" anchor="ctr">
              <a:spAutoFit/>
            </a:bodyPr>
            <a:lstStyle/>
            <a:p>
              <a:pPr algn="ctr"/>
              <a:r>
                <a:rPr lang="en-US" sz="1176" b="1" dirty="0">
                  <a:solidFill>
                    <a:schemeClr val="bg1"/>
                  </a:solidFill>
                  <a:latin typeface="+mj-lt"/>
                  <a:cs typeface="Poppins" pitchFamily="2" charset="77"/>
                </a:rPr>
                <a:t>YOUR TITLE 03</a:t>
              </a:r>
            </a:p>
          </p:txBody>
        </p:sp>
        <p:sp>
          <p:nvSpPr>
            <p:cNvPr id="17" name="TextBox 16">
              <a:extLst>
                <a:ext uri="{FF2B5EF4-FFF2-40B4-BE49-F238E27FC236}">
                  <a16:creationId xmlns:a16="http://schemas.microsoft.com/office/drawing/2014/main" id="{440BBDBC-3BBD-4BBA-8C6E-0DF478CC3629}"/>
                </a:ext>
              </a:extLst>
            </p:cNvPr>
            <p:cNvSpPr txBox="1"/>
            <p:nvPr/>
          </p:nvSpPr>
          <p:spPr>
            <a:xfrm>
              <a:off x="2091524" y="3312192"/>
              <a:ext cx="1870234" cy="307975"/>
            </a:xfrm>
            <a:prstGeom prst="rect">
              <a:avLst/>
            </a:prstGeom>
            <a:noFill/>
          </p:spPr>
          <p:txBody>
            <a:bodyPr wrap="square" rtlCol="0" anchor="t">
              <a:spAutoFit/>
            </a:bodyPr>
            <a:lstStyle/>
            <a:p>
              <a:pPr algn="just">
                <a:lnSpc>
                  <a:spcPts val="1286"/>
                </a:lnSpc>
              </a:pPr>
              <a:r>
                <a:rPr lang="en-GB" sz="1000" dirty="0">
                  <a:latin typeface="+mj-lt"/>
                  <a:ea typeface="Lato Light" panose="020F0502020204030203" pitchFamily="34" charset="0"/>
                  <a:cs typeface="Lato Light" panose="020F0502020204030203" pitchFamily="34" charset="0"/>
                </a:rPr>
                <a:t>Lorem ipsum </a:t>
              </a:r>
              <a:r>
                <a:rPr lang="en-GB" sz="1000" dirty="0" err="1">
                  <a:latin typeface="+mj-lt"/>
                  <a:ea typeface="Lato Light" panose="020F0502020204030203" pitchFamily="34" charset="0"/>
                  <a:cs typeface="Lato Light" panose="020F0502020204030203" pitchFamily="34" charset="0"/>
                </a:rPr>
                <a:t>dolor</a:t>
              </a:r>
              <a:r>
                <a:rPr lang="en-GB" sz="1000" dirty="0">
                  <a:latin typeface="+mj-lt"/>
                  <a:ea typeface="Lato Light" panose="020F0502020204030203" pitchFamily="34" charset="0"/>
                  <a:cs typeface="Lato Light" panose="020F0502020204030203" pitchFamily="34" charset="0"/>
                </a:rPr>
                <a:t> sit </a:t>
              </a:r>
              <a:r>
                <a:rPr lang="en-GB" sz="1000" dirty="0" err="1">
                  <a:latin typeface="+mj-lt"/>
                  <a:ea typeface="Lato Light" panose="020F0502020204030203" pitchFamily="34" charset="0"/>
                  <a:cs typeface="Lato Light" panose="020F0502020204030203" pitchFamily="34" charset="0"/>
                </a:rPr>
                <a:t>amet</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consectetur</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adipiscing</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elit</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sed</a:t>
              </a:r>
              <a:r>
                <a:rPr lang="en-GB" sz="1000" dirty="0">
                  <a:latin typeface="+mj-lt"/>
                  <a:ea typeface="Lato Light" panose="020F0502020204030203" pitchFamily="34" charset="0"/>
                  <a:cs typeface="Lato Light" panose="020F0502020204030203" pitchFamily="34" charset="0"/>
                </a:rPr>
                <a:t> do </a:t>
              </a:r>
              <a:r>
                <a:rPr lang="en-GB" sz="1000" dirty="0" err="1">
                  <a:latin typeface="+mj-lt"/>
                  <a:ea typeface="Lato Light" panose="020F0502020204030203" pitchFamily="34" charset="0"/>
                  <a:cs typeface="Lato Light" panose="020F0502020204030203" pitchFamily="34" charset="0"/>
                </a:rPr>
                <a:t>eiusmod</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tempor</a:t>
              </a:r>
              <a:endParaRPr lang="en-US" sz="1000" dirty="0">
                <a:latin typeface="+mj-lt"/>
                <a:ea typeface="Lato Light" panose="020F0502020204030203" pitchFamily="34" charset="0"/>
                <a:cs typeface="Lato Light" panose="020F0502020204030203" pitchFamily="34" charset="0"/>
              </a:endParaRPr>
            </a:p>
          </p:txBody>
        </p:sp>
        <p:sp>
          <p:nvSpPr>
            <p:cNvPr id="18" name="TextBox 17">
              <a:extLst>
                <a:ext uri="{FF2B5EF4-FFF2-40B4-BE49-F238E27FC236}">
                  <a16:creationId xmlns:a16="http://schemas.microsoft.com/office/drawing/2014/main" id="{02DD981D-3BA0-4F97-85C5-C1DC50BF4826}"/>
                </a:ext>
              </a:extLst>
            </p:cNvPr>
            <p:cNvSpPr txBox="1"/>
            <p:nvPr/>
          </p:nvSpPr>
          <p:spPr>
            <a:xfrm>
              <a:off x="4464764" y="3312192"/>
              <a:ext cx="1870234" cy="307975"/>
            </a:xfrm>
            <a:prstGeom prst="rect">
              <a:avLst/>
            </a:prstGeom>
            <a:noFill/>
          </p:spPr>
          <p:txBody>
            <a:bodyPr wrap="square" rtlCol="0" anchor="t">
              <a:spAutoFit/>
            </a:bodyPr>
            <a:lstStyle/>
            <a:p>
              <a:pPr algn="just">
                <a:lnSpc>
                  <a:spcPts val="1286"/>
                </a:lnSpc>
              </a:pPr>
              <a:r>
                <a:rPr lang="en-GB" sz="1000" dirty="0">
                  <a:latin typeface="+mj-lt"/>
                  <a:ea typeface="Lato Light" panose="020F0502020204030203" pitchFamily="34" charset="0"/>
                  <a:cs typeface="Lato Light" panose="020F0502020204030203" pitchFamily="34" charset="0"/>
                </a:rPr>
                <a:t>Lorem ipsum </a:t>
              </a:r>
              <a:r>
                <a:rPr lang="en-GB" sz="1000" dirty="0" err="1">
                  <a:latin typeface="+mj-lt"/>
                  <a:ea typeface="Lato Light" panose="020F0502020204030203" pitchFamily="34" charset="0"/>
                  <a:cs typeface="Lato Light" panose="020F0502020204030203" pitchFamily="34" charset="0"/>
                </a:rPr>
                <a:t>dolor</a:t>
              </a:r>
              <a:r>
                <a:rPr lang="en-GB" sz="1000" dirty="0">
                  <a:latin typeface="+mj-lt"/>
                  <a:ea typeface="Lato Light" panose="020F0502020204030203" pitchFamily="34" charset="0"/>
                  <a:cs typeface="Lato Light" panose="020F0502020204030203" pitchFamily="34" charset="0"/>
                </a:rPr>
                <a:t> sit </a:t>
              </a:r>
              <a:r>
                <a:rPr lang="en-GB" sz="1000" dirty="0" err="1">
                  <a:latin typeface="+mj-lt"/>
                  <a:ea typeface="Lato Light" panose="020F0502020204030203" pitchFamily="34" charset="0"/>
                  <a:cs typeface="Lato Light" panose="020F0502020204030203" pitchFamily="34" charset="0"/>
                </a:rPr>
                <a:t>amet</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consectetur</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adipiscing</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elit</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sed</a:t>
              </a:r>
              <a:r>
                <a:rPr lang="en-GB" sz="1000" dirty="0">
                  <a:latin typeface="+mj-lt"/>
                  <a:ea typeface="Lato Light" panose="020F0502020204030203" pitchFamily="34" charset="0"/>
                  <a:cs typeface="Lato Light" panose="020F0502020204030203" pitchFamily="34" charset="0"/>
                </a:rPr>
                <a:t> do </a:t>
              </a:r>
              <a:r>
                <a:rPr lang="en-GB" sz="1000" dirty="0" err="1">
                  <a:latin typeface="+mj-lt"/>
                  <a:ea typeface="Lato Light" panose="020F0502020204030203" pitchFamily="34" charset="0"/>
                  <a:cs typeface="Lato Light" panose="020F0502020204030203" pitchFamily="34" charset="0"/>
                </a:rPr>
                <a:t>eiusmod</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tempor</a:t>
              </a:r>
              <a:endParaRPr lang="en-US" sz="1000" dirty="0">
                <a:latin typeface="+mj-lt"/>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1099EF16-FC23-41F8-B9CD-18C1AD02AFF8}"/>
                </a:ext>
              </a:extLst>
            </p:cNvPr>
            <p:cNvSpPr txBox="1"/>
            <p:nvPr/>
          </p:nvSpPr>
          <p:spPr>
            <a:xfrm>
              <a:off x="6838003" y="3312192"/>
              <a:ext cx="1870234" cy="307975"/>
            </a:xfrm>
            <a:prstGeom prst="rect">
              <a:avLst/>
            </a:prstGeom>
            <a:noFill/>
          </p:spPr>
          <p:txBody>
            <a:bodyPr wrap="square" rtlCol="0" anchor="t">
              <a:spAutoFit/>
            </a:bodyPr>
            <a:lstStyle/>
            <a:p>
              <a:pPr algn="just">
                <a:lnSpc>
                  <a:spcPts val="1286"/>
                </a:lnSpc>
              </a:pPr>
              <a:r>
                <a:rPr lang="en-GB" sz="1000" dirty="0">
                  <a:latin typeface="+mj-lt"/>
                  <a:ea typeface="Lato Light" panose="020F0502020204030203" pitchFamily="34" charset="0"/>
                  <a:cs typeface="Lato Light" panose="020F0502020204030203" pitchFamily="34" charset="0"/>
                </a:rPr>
                <a:t>Lorem ipsum </a:t>
              </a:r>
              <a:r>
                <a:rPr lang="en-GB" sz="1000" dirty="0" err="1">
                  <a:latin typeface="+mj-lt"/>
                  <a:ea typeface="Lato Light" panose="020F0502020204030203" pitchFamily="34" charset="0"/>
                  <a:cs typeface="Lato Light" panose="020F0502020204030203" pitchFamily="34" charset="0"/>
                </a:rPr>
                <a:t>dolor</a:t>
              </a:r>
              <a:r>
                <a:rPr lang="en-GB" sz="1000" dirty="0">
                  <a:latin typeface="+mj-lt"/>
                  <a:ea typeface="Lato Light" panose="020F0502020204030203" pitchFamily="34" charset="0"/>
                  <a:cs typeface="Lato Light" panose="020F0502020204030203" pitchFamily="34" charset="0"/>
                </a:rPr>
                <a:t> sit </a:t>
              </a:r>
              <a:r>
                <a:rPr lang="en-GB" sz="1000" dirty="0" err="1">
                  <a:latin typeface="+mj-lt"/>
                  <a:ea typeface="Lato Light" panose="020F0502020204030203" pitchFamily="34" charset="0"/>
                  <a:cs typeface="Lato Light" panose="020F0502020204030203" pitchFamily="34" charset="0"/>
                </a:rPr>
                <a:t>amet</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consectetur</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adipiscing</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elit</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sed</a:t>
              </a:r>
              <a:r>
                <a:rPr lang="en-GB" sz="1000" dirty="0">
                  <a:latin typeface="+mj-lt"/>
                  <a:ea typeface="Lato Light" panose="020F0502020204030203" pitchFamily="34" charset="0"/>
                  <a:cs typeface="Lato Light" panose="020F0502020204030203" pitchFamily="34" charset="0"/>
                </a:rPr>
                <a:t> do </a:t>
              </a:r>
              <a:r>
                <a:rPr lang="en-GB" sz="1000" dirty="0" err="1">
                  <a:latin typeface="+mj-lt"/>
                  <a:ea typeface="Lato Light" panose="020F0502020204030203" pitchFamily="34" charset="0"/>
                  <a:cs typeface="Lato Light" panose="020F0502020204030203" pitchFamily="34" charset="0"/>
                </a:rPr>
                <a:t>eiusmod</a:t>
              </a:r>
              <a:r>
                <a:rPr lang="en-GB" sz="1000" dirty="0">
                  <a:latin typeface="+mj-lt"/>
                  <a:ea typeface="Lato Light" panose="020F0502020204030203" pitchFamily="34" charset="0"/>
                  <a:cs typeface="Lato Light" panose="020F0502020204030203" pitchFamily="34" charset="0"/>
                </a:rPr>
                <a:t> </a:t>
              </a:r>
              <a:r>
                <a:rPr lang="en-GB" sz="1000" dirty="0" err="1">
                  <a:latin typeface="+mj-lt"/>
                  <a:ea typeface="Lato Light" panose="020F0502020204030203" pitchFamily="34" charset="0"/>
                  <a:cs typeface="Lato Light" panose="020F0502020204030203" pitchFamily="34" charset="0"/>
                </a:rPr>
                <a:t>tempor</a:t>
              </a:r>
              <a:endParaRPr lang="en-US" sz="1000" dirty="0">
                <a:latin typeface="+mj-lt"/>
                <a:ea typeface="Lato Light" panose="020F0502020204030203" pitchFamily="34" charset="0"/>
                <a:cs typeface="Lato Light" panose="020F0502020204030203" pitchFamily="34" charset="0"/>
              </a:endParaRPr>
            </a:p>
          </p:txBody>
        </p:sp>
      </p:grpSp>
      <p:pic>
        <p:nvPicPr>
          <p:cNvPr id="22" name="Graphic 21" descr="Pie chart">
            <a:extLst>
              <a:ext uri="{FF2B5EF4-FFF2-40B4-BE49-F238E27FC236}">
                <a16:creationId xmlns:a16="http://schemas.microsoft.com/office/drawing/2014/main" id="{BC70B082-1952-46E6-A2A7-B769D6C4EA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6423" y="2668517"/>
            <a:ext cx="914400" cy="914400"/>
          </a:xfrm>
          <a:prstGeom prst="rect">
            <a:avLst/>
          </a:prstGeom>
        </p:spPr>
      </p:pic>
      <p:pic>
        <p:nvPicPr>
          <p:cNvPr id="24" name="Graphic 23" descr="Stopwatch">
            <a:extLst>
              <a:ext uri="{FF2B5EF4-FFF2-40B4-BE49-F238E27FC236}">
                <a16:creationId xmlns:a16="http://schemas.microsoft.com/office/drawing/2014/main" id="{A49E7F31-3521-455F-8B6B-E8C191E99E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6432" y="2675230"/>
            <a:ext cx="914400" cy="914400"/>
          </a:xfrm>
          <a:prstGeom prst="rect">
            <a:avLst/>
          </a:prstGeom>
        </p:spPr>
      </p:pic>
      <p:pic>
        <p:nvPicPr>
          <p:cNvPr id="26" name="Graphic 25" descr="Gears">
            <a:extLst>
              <a:ext uri="{FF2B5EF4-FFF2-40B4-BE49-F238E27FC236}">
                <a16:creationId xmlns:a16="http://schemas.microsoft.com/office/drawing/2014/main" id="{260E8F12-8CC0-4B0C-BE65-B5650A3925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29889" y="2636877"/>
            <a:ext cx="914400" cy="914400"/>
          </a:xfrm>
          <a:prstGeom prst="rect">
            <a:avLst/>
          </a:prstGeom>
        </p:spPr>
      </p:pic>
    </p:spTree>
    <p:extLst>
      <p:ext uri="{BB962C8B-B14F-4D97-AF65-F5344CB8AC3E}">
        <p14:creationId xmlns:p14="http://schemas.microsoft.com/office/powerpoint/2010/main" val="152392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28821-C0F3-410A-B4B6-0448BE0FE68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42621BE-B92D-4B6F-B42E-19BD06DF35F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45FA1BE-207F-49FA-A060-40DD1E0FB708}"/>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3922F8B1-AF38-4438-AD0A-8BC77F69A56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4F59582-39EA-434A-B397-A8622D0DD556}"/>
              </a:ext>
            </a:extLst>
          </p:cNvPr>
          <p:cNvSpPr>
            <a:spLocks noGrp="1"/>
          </p:cNvSpPr>
          <p:nvPr>
            <p:ph type="body" sz="quarter" idx="13"/>
          </p:nvPr>
        </p:nvSpPr>
        <p:spPr/>
        <p:txBody>
          <a:bodyPr/>
          <a:lstStyle/>
          <a:p>
            <a:endParaRPr lang="en-ZA"/>
          </a:p>
        </p:txBody>
      </p:sp>
      <p:grpSp>
        <p:nvGrpSpPr>
          <p:cNvPr id="24" name="Group 23">
            <a:extLst>
              <a:ext uri="{FF2B5EF4-FFF2-40B4-BE49-F238E27FC236}">
                <a16:creationId xmlns:a16="http://schemas.microsoft.com/office/drawing/2014/main" id="{13878461-C6AB-40BD-B6FE-93AC832ABBA2}"/>
              </a:ext>
            </a:extLst>
          </p:cNvPr>
          <p:cNvGrpSpPr/>
          <p:nvPr/>
        </p:nvGrpSpPr>
        <p:grpSpPr>
          <a:xfrm>
            <a:off x="3782852" y="1768923"/>
            <a:ext cx="4235546" cy="4237595"/>
            <a:chOff x="3782852" y="1725379"/>
            <a:chExt cx="4235546" cy="4237595"/>
          </a:xfrm>
        </p:grpSpPr>
        <p:sp>
          <p:nvSpPr>
            <p:cNvPr id="7" name="Shape 33339">
              <a:extLst>
                <a:ext uri="{FF2B5EF4-FFF2-40B4-BE49-F238E27FC236}">
                  <a16:creationId xmlns:a16="http://schemas.microsoft.com/office/drawing/2014/main" id="{2B32E9A0-0F92-42F7-B769-8F815C87A80D}"/>
                </a:ext>
              </a:extLst>
            </p:cNvPr>
            <p:cNvSpPr/>
            <p:nvPr/>
          </p:nvSpPr>
          <p:spPr>
            <a:xfrm>
              <a:off x="5901144" y="1725379"/>
              <a:ext cx="1704706" cy="1408646"/>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2622" y="0"/>
                  </a:lnTo>
                  <a:lnTo>
                    <a:pt x="21600" y="6349"/>
                  </a:lnTo>
                  <a:lnTo>
                    <a:pt x="0" y="21600"/>
                  </a:lnTo>
                  <a:lnTo>
                    <a:pt x="0" y="8775"/>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8" name="Shape 33340">
              <a:extLst>
                <a:ext uri="{FF2B5EF4-FFF2-40B4-BE49-F238E27FC236}">
                  <a16:creationId xmlns:a16="http://schemas.microsoft.com/office/drawing/2014/main" id="{091779F4-A198-4836-BE0D-395C02AC438D}"/>
                </a:ext>
              </a:extLst>
            </p:cNvPr>
            <p:cNvSpPr/>
            <p:nvPr/>
          </p:nvSpPr>
          <p:spPr>
            <a:xfrm flipH="1">
              <a:off x="4196439" y="1725379"/>
              <a:ext cx="1704706" cy="1408646"/>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2622" y="0"/>
                  </a:lnTo>
                  <a:lnTo>
                    <a:pt x="21600" y="6349"/>
                  </a:lnTo>
                  <a:lnTo>
                    <a:pt x="0" y="21600"/>
                  </a:lnTo>
                  <a:lnTo>
                    <a:pt x="0" y="8775"/>
                  </a:lnTo>
                  <a:close/>
                </a:path>
              </a:pathLst>
            </a:custGeom>
            <a:solidFill>
              <a:schemeClr val="accent1"/>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9" name="Shape 33342">
              <a:extLst>
                <a:ext uri="{FF2B5EF4-FFF2-40B4-BE49-F238E27FC236}">
                  <a16:creationId xmlns:a16="http://schemas.microsoft.com/office/drawing/2014/main" id="{D4BAE838-E6D4-45A2-A81D-DE193111E7EA}"/>
                </a:ext>
              </a:extLst>
            </p:cNvPr>
            <p:cNvSpPr/>
            <p:nvPr/>
          </p:nvSpPr>
          <p:spPr>
            <a:xfrm rot="10800000" flipH="1">
              <a:off x="5901144" y="4554328"/>
              <a:ext cx="1704706" cy="1408646"/>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2622" y="0"/>
                  </a:lnTo>
                  <a:lnTo>
                    <a:pt x="21600" y="6349"/>
                  </a:lnTo>
                  <a:lnTo>
                    <a:pt x="0" y="21600"/>
                  </a:lnTo>
                  <a:lnTo>
                    <a:pt x="0" y="8775"/>
                  </a:lnTo>
                  <a:close/>
                </a:path>
              </a:pathLst>
            </a:custGeom>
            <a:solidFill>
              <a:schemeClr val="accent3"/>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10" name="Shape 33343">
              <a:extLst>
                <a:ext uri="{FF2B5EF4-FFF2-40B4-BE49-F238E27FC236}">
                  <a16:creationId xmlns:a16="http://schemas.microsoft.com/office/drawing/2014/main" id="{9D082311-B714-4077-87ED-998056FD60A7}"/>
                </a:ext>
              </a:extLst>
            </p:cNvPr>
            <p:cNvSpPr/>
            <p:nvPr/>
          </p:nvSpPr>
          <p:spPr>
            <a:xfrm rot="10800000">
              <a:off x="4196439" y="4554328"/>
              <a:ext cx="1704706" cy="1408646"/>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2622" y="0"/>
                  </a:lnTo>
                  <a:lnTo>
                    <a:pt x="21600" y="6349"/>
                  </a:lnTo>
                  <a:lnTo>
                    <a:pt x="0" y="21600"/>
                  </a:lnTo>
                  <a:lnTo>
                    <a:pt x="0" y="8775"/>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11" name="Shape 33345">
              <a:extLst>
                <a:ext uri="{FF2B5EF4-FFF2-40B4-BE49-F238E27FC236}">
                  <a16:creationId xmlns:a16="http://schemas.microsoft.com/office/drawing/2014/main" id="{D862975B-B9EB-44F4-BD7A-FCEB9065B720}"/>
                </a:ext>
              </a:extLst>
            </p:cNvPr>
            <p:cNvSpPr/>
            <p:nvPr/>
          </p:nvSpPr>
          <p:spPr>
            <a:xfrm rot="16200000" flipH="1">
              <a:off x="3634822" y="3993840"/>
              <a:ext cx="1704706" cy="1408646"/>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2622" y="0"/>
                  </a:lnTo>
                  <a:lnTo>
                    <a:pt x="21600" y="6349"/>
                  </a:lnTo>
                  <a:lnTo>
                    <a:pt x="0" y="21600"/>
                  </a:lnTo>
                  <a:lnTo>
                    <a:pt x="0" y="8775"/>
                  </a:lnTo>
                  <a:close/>
                </a:path>
              </a:pathLst>
            </a:custGeom>
            <a:solidFill>
              <a:schemeClr val="accent4">
                <a:lumMod val="75000"/>
              </a:schemeClr>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12" name="Shape 33346">
              <a:extLst>
                <a:ext uri="{FF2B5EF4-FFF2-40B4-BE49-F238E27FC236}">
                  <a16:creationId xmlns:a16="http://schemas.microsoft.com/office/drawing/2014/main" id="{31A35888-F5B2-49BF-BEEA-4DC4C679E8C2}"/>
                </a:ext>
              </a:extLst>
            </p:cNvPr>
            <p:cNvSpPr/>
            <p:nvPr/>
          </p:nvSpPr>
          <p:spPr>
            <a:xfrm rot="16200000">
              <a:off x="3634822" y="2289135"/>
              <a:ext cx="1704705" cy="1408646"/>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2622" y="0"/>
                  </a:lnTo>
                  <a:lnTo>
                    <a:pt x="21600" y="6349"/>
                  </a:lnTo>
                  <a:lnTo>
                    <a:pt x="0" y="21600"/>
                  </a:lnTo>
                  <a:lnTo>
                    <a:pt x="0" y="8775"/>
                  </a:lnTo>
                  <a:close/>
                </a:path>
              </a:pathLst>
            </a:custGeom>
            <a:solidFill>
              <a:schemeClr val="accent4"/>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13" name="Shape 33348">
              <a:extLst>
                <a:ext uri="{FF2B5EF4-FFF2-40B4-BE49-F238E27FC236}">
                  <a16:creationId xmlns:a16="http://schemas.microsoft.com/office/drawing/2014/main" id="{12E77F0A-3110-4BCC-9A56-85C022336A2E}"/>
                </a:ext>
              </a:extLst>
            </p:cNvPr>
            <p:cNvSpPr/>
            <p:nvPr/>
          </p:nvSpPr>
          <p:spPr>
            <a:xfrm rot="5400000">
              <a:off x="6461721" y="3993840"/>
              <a:ext cx="1704706" cy="1408646"/>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2622" y="0"/>
                  </a:lnTo>
                  <a:lnTo>
                    <a:pt x="21600" y="6349"/>
                  </a:lnTo>
                  <a:lnTo>
                    <a:pt x="0" y="21600"/>
                  </a:lnTo>
                  <a:lnTo>
                    <a:pt x="0" y="8775"/>
                  </a:lnTo>
                  <a:close/>
                </a:path>
              </a:pathLst>
            </a:custGeom>
            <a:solidFill>
              <a:schemeClr val="accent2"/>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14" name="Shape 33349">
              <a:extLst>
                <a:ext uri="{FF2B5EF4-FFF2-40B4-BE49-F238E27FC236}">
                  <a16:creationId xmlns:a16="http://schemas.microsoft.com/office/drawing/2014/main" id="{15F5E3E7-6135-40B8-81FB-8CC5E2F95547}"/>
                </a:ext>
              </a:extLst>
            </p:cNvPr>
            <p:cNvSpPr/>
            <p:nvPr/>
          </p:nvSpPr>
          <p:spPr>
            <a:xfrm rot="5400000" flipH="1">
              <a:off x="6461722" y="2289135"/>
              <a:ext cx="1704705" cy="1408646"/>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2622" y="0"/>
                  </a:lnTo>
                  <a:lnTo>
                    <a:pt x="21600" y="6349"/>
                  </a:lnTo>
                  <a:lnTo>
                    <a:pt x="0" y="21600"/>
                  </a:lnTo>
                  <a:lnTo>
                    <a:pt x="0" y="8775"/>
                  </a:lnTo>
                  <a:close/>
                </a:path>
              </a:pathLst>
            </a:custGeom>
            <a:solidFill>
              <a:schemeClr val="accent2">
                <a:lumMod val="75000"/>
              </a:schemeClr>
            </a:solidFill>
            <a:ln w="12700" cap="flat">
              <a:noFill/>
              <a:miter lim="400000"/>
            </a:ln>
            <a:effectLst/>
          </p:spPr>
          <p:txBody>
            <a:bodyPr wrap="square" lIns="19689" tIns="19689" rIns="19689" bIns="19689" numCol="1" anchor="ctr">
              <a:noAutofit/>
            </a:bodyPr>
            <a:lstStyle/>
            <a:p>
              <a:endParaRPr sz="1861" dirty="0">
                <a:latin typeface="Lato Light" panose="020F0502020204030203" pitchFamily="34" charset="0"/>
              </a:endParaRPr>
            </a:p>
          </p:txBody>
        </p:sp>
        <p:sp>
          <p:nvSpPr>
            <p:cNvPr id="16" name="TextBox 15">
              <a:extLst>
                <a:ext uri="{FF2B5EF4-FFF2-40B4-BE49-F238E27FC236}">
                  <a16:creationId xmlns:a16="http://schemas.microsoft.com/office/drawing/2014/main" id="{44BC7CE1-7E2B-4E7D-AFEA-21E6F363066E}"/>
                </a:ext>
              </a:extLst>
            </p:cNvPr>
            <p:cNvSpPr txBox="1"/>
            <p:nvPr/>
          </p:nvSpPr>
          <p:spPr>
            <a:xfrm rot="18000000">
              <a:off x="3767646" y="4300787"/>
              <a:ext cx="1232619" cy="454227"/>
            </a:xfrm>
            <a:prstGeom prst="rect">
              <a:avLst/>
            </a:prstGeom>
            <a:noFill/>
          </p:spPr>
          <p:txBody>
            <a:bodyPr wrap="square" rtlCol="0">
              <a:spAutoFit/>
            </a:bodyPr>
            <a:lstStyle/>
            <a:p>
              <a:pPr algn="ctr"/>
              <a:r>
                <a:rPr lang="en-US" sz="1176" b="1" dirty="0">
                  <a:solidFill>
                    <a:schemeClr val="bg1"/>
                  </a:solidFill>
                  <a:latin typeface="Poppins" pitchFamily="2" charset="77"/>
                  <a:cs typeface="Poppins" pitchFamily="2" charset="77"/>
                </a:rPr>
                <a:t>FINANCIAL PLANNING</a:t>
              </a:r>
            </a:p>
          </p:txBody>
        </p:sp>
        <p:sp>
          <p:nvSpPr>
            <p:cNvPr id="17" name="TextBox 16">
              <a:extLst>
                <a:ext uri="{FF2B5EF4-FFF2-40B4-BE49-F238E27FC236}">
                  <a16:creationId xmlns:a16="http://schemas.microsoft.com/office/drawing/2014/main" id="{6ADBEF13-76A0-49CB-AF69-B1992A049ACB}"/>
                </a:ext>
              </a:extLst>
            </p:cNvPr>
            <p:cNvSpPr txBox="1"/>
            <p:nvPr/>
          </p:nvSpPr>
          <p:spPr>
            <a:xfrm rot="3600000">
              <a:off x="6806258" y="4391260"/>
              <a:ext cx="1232619" cy="273280"/>
            </a:xfrm>
            <a:prstGeom prst="rect">
              <a:avLst/>
            </a:prstGeom>
            <a:noFill/>
          </p:spPr>
          <p:txBody>
            <a:bodyPr wrap="square" rtlCol="0">
              <a:spAutoFit/>
            </a:bodyPr>
            <a:lstStyle/>
            <a:p>
              <a:pPr algn="ctr"/>
              <a:r>
                <a:rPr lang="en-US" sz="1176" b="1" dirty="0">
                  <a:solidFill>
                    <a:schemeClr val="bg1"/>
                  </a:solidFill>
                  <a:latin typeface="Poppins" pitchFamily="2" charset="77"/>
                  <a:cs typeface="Poppins" pitchFamily="2" charset="77"/>
                </a:rPr>
                <a:t>SERVICES</a:t>
              </a:r>
            </a:p>
          </p:txBody>
        </p:sp>
        <p:sp>
          <p:nvSpPr>
            <p:cNvPr id="18" name="TextBox 17">
              <a:extLst>
                <a:ext uri="{FF2B5EF4-FFF2-40B4-BE49-F238E27FC236}">
                  <a16:creationId xmlns:a16="http://schemas.microsoft.com/office/drawing/2014/main" id="{0018B62A-A27D-4CA4-A85D-DFB4CD99F4E9}"/>
                </a:ext>
              </a:extLst>
            </p:cNvPr>
            <p:cNvSpPr txBox="1"/>
            <p:nvPr/>
          </p:nvSpPr>
          <p:spPr>
            <a:xfrm rot="18000000">
              <a:off x="6806258" y="3036656"/>
              <a:ext cx="1232619" cy="273280"/>
            </a:xfrm>
            <a:prstGeom prst="rect">
              <a:avLst/>
            </a:prstGeom>
            <a:noFill/>
          </p:spPr>
          <p:txBody>
            <a:bodyPr wrap="square" rtlCol="0">
              <a:spAutoFit/>
            </a:bodyPr>
            <a:lstStyle/>
            <a:p>
              <a:pPr algn="ctr"/>
              <a:r>
                <a:rPr lang="en-US" sz="1176" b="1" dirty="0">
                  <a:solidFill>
                    <a:schemeClr val="bg1"/>
                  </a:solidFill>
                  <a:latin typeface="Poppins" pitchFamily="2" charset="77"/>
                  <a:cs typeface="Poppins" pitchFamily="2" charset="77"/>
                </a:rPr>
                <a:t>PRODUCTS</a:t>
              </a:r>
            </a:p>
          </p:txBody>
        </p:sp>
        <p:sp>
          <p:nvSpPr>
            <p:cNvPr id="19" name="TextBox 18">
              <a:extLst>
                <a:ext uri="{FF2B5EF4-FFF2-40B4-BE49-F238E27FC236}">
                  <a16:creationId xmlns:a16="http://schemas.microsoft.com/office/drawing/2014/main" id="{B97E267D-640A-4298-ADD4-0E9171A8EEB8}"/>
                </a:ext>
              </a:extLst>
            </p:cNvPr>
            <p:cNvSpPr txBox="1"/>
            <p:nvPr/>
          </p:nvSpPr>
          <p:spPr>
            <a:xfrm rot="3600000">
              <a:off x="3767646" y="3036656"/>
              <a:ext cx="1232619" cy="273280"/>
            </a:xfrm>
            <a:prstGeom prst="rect">
              <a:avLst/>
            </a:prstGeom>
            <a:noFill/>
          </p:spPr>
          <p:txBody>
            <a:bodyPr wrap="square" rtlCol="0">
              <a:spAutoFit/>
            </a:bodyPr>
            <a:lstStyle/>
            <a:p>
              <a:pPr algn="ctr"/>
              <a:r>
                <a:rPr lang="en-US" sz="1176" b="1" dirty="0">
                  <a:solidFill>
                    <a:schemeClr val="bg1"/>
                  </a:solidFill>
                  <a:latin typeface="Poppins" pitchFamily="2" charset="77"/>
                  <a:cs typeface="Poppins" pitchFamily="2" charset="77"/>
                </a:rPr>
                <a:t>BUDGETING</a:t>
              </a:r>
            </a:p>
          </p:txBody>
        </p:sp>
        <p:sp>
          <p:nvSpPr>
            <p:cNvPr id="20" name="TextBox 19">
              <a:extLst>
                <a:ext uri="{FF2B5EF4-FFF2-40B4-BE49-F238E27FC236}">
                  <a16:creationId xmlns:a16="http://schemas.microsoft.com/office/drawing/2014/main" id="{04381946-DC5C-4977-AEC1-DEE59DEE106C}"/>
                </a:ext>
              </a:extLst>
            </p:cNvPr>
            <p:cNvSpPr txBox="1"/>
            <p:nvPr/>
          </p:nvSpPr>
          <p:spPr>
            <a:xfrm rot="1800000">
              <a:off x="4599190" y="2099585"/>
              <a:ext cx="1232619" cy="454227"/>
            </a:xfrm>
            <a:prstGeom prst="rect">
              <a:avLst/>
            </a:prstGeom>
            <a:noFill/>
          </p:spPr>
          <p:txBody>
            <a:bodyPr wrap="square" rtlCol="0">
              <a:spAutoFit/>
            </a:bodyPr>
            <a:lstStyle/>
            <a:p>
              <a:pPr algn="ctr"/>
              <a:r>
                <a:rPr lang="en-US" sz="1176" b="1" dirty="0">
                  <a:solidFill>
                    <a:schemeClr val="bg1"/>
                  </a:solidFill>
                  <a:latin typeface="Poppins" pitchFamily="2" charset="77"/>
                  <a:cs typeface="Poppins" pitchFamily="2" charset="77"/>
                </a:rPr>
                <a:t>EXECUTIVE SUMMARY</a:t>
              </a:r>
            </a:p>
          </p:txBody>
        </p:sp>
        <p:sp>
          <p:nvSpPr>
            <p:cNvPr id="21" name="TextBox 20">
              <a:extLst>
                <a:ext uri="{FF2B5EF4-FFF2-40B4-BE49-F238E27FC236}">
                  <a16:creationId xmlns:a16="http://schemas.microsoft.com/office/drawing/2014/main" id="{914D0243-8188-4A69-AB83-981B22D887D7}"/>
                </a:ext>
              </a:extLst>
            </p:cNvPr>
            <p:cNvSpPr txBox="1"/>
            <p:nvPr/>
          </p:nvSpPr>
          <p:spPr>
            <a:xfrm rot="19800000">
              <a:off x="5969439" y="2099585"/>
              <a:ext cx="1232619" cy="454227"/>
            </a:xfrm>
            <a:prstGeom prst="rect">
              <a:avLst/>
            </a:prstGeom>
            <a:noFill/>
          </p:spPr>
          <p:txBody>
            <a:bodyPr wrap="square" rtlCol="0">
              <a:spAutoFit/>
            </a:bodyPr>
            <a:lstStyle/>
            <a:p>
              <a:pPr algn="ctr"/>
              <a:r>
                <a:rPr lang="en-US" sz="1176" b="1" dirty="0">
                  <a:solidFill>
                    <a:schemeClr val="bg1"/>
                  </a:solidFill>
                  <a:latin typeface="Poppins" pitchFamily="2" charset="77"/>
                  <a:cs typeface="Poppins" pitchFamily="2" charset="77"/>
                </a:rPr>
                <a:t>WHY CHOOSE US?</a:t>
              </a:r>
            </a:p>
          </p:txBody>
        </p:sp>
        <p:sp>
          <p:nvSpPr>
            <p:cNvPr id="22" name="TextBox 21">
              <a:extLst>
                <a:ext uri="{FF2B5EF4-FFF2-40B4-BE49-F238E27FC236}">
                  <a16:creationId xmlns:a16="http://schemas.microsoft.com/office/drawing/2014/main" id="{74EE8F4C-E397-4BB9-B9A7-C387F2E487DD}"/>
                </a:ext>
              </a:extLst>
            </p:cNvPr>
            <p:cNvSpPr txBox="1"/>
            <p:nvPr/>
          </p:nvSpPr>
          <p:spPr>
            <a:xfrm rot="19800000">
              <a:off x="4599190" y="5138887"/>
              <a:ext cx="1232619" cy="454227"/>
            </a:xfrm>
            <a:prstGeom prst="rect">
              <a:avLst/>
            </a:prstGeom>
            <a:noFill/>
          </p:spPr>
          <p:txBody>
            <a:bodyPr wrap="square" rtlCol="0">
              <a:spAutoFit/>
            </a:bodyPr>
            <a:lstStyle/>
            <a:p>
              <a:pPr algn="ctr"/>
              <a:r>
                <a:rPr lang="en-US" sz="1176" b="1" dirty="0">
                  <a:solidFill>
                    <a:schemeClr val="bg1"/>
                  </a:solidFill>
                  <a:latin typeface="Poppins" pitchFamily="2" charset="77"/>
                  <a:cs typeface="Poppins" pitchFamily="2" charset="77"/>
                </a:rPr>
                <a:t>MARKETING STRATEGY</a:t>
              </a:r>
            </a:p>
          </p:txBody>
        </p:sp>
        <p:sp>
          <p:nvSpPr>
            <p:cNvPr id="23" name="TextBox 22">
              <a:extLst>
                <a:ext uri="{FF2B5EF4-FFF2-40B4-BE49-F238E27FC236}">
                  <a16:creationId xmlns:a16="http://schemas.microsoft.com/office/drawing/2014/main" id="{86C0FF47-03F5-4B2D-B98C-34A16E59D73C}"/>
                </a:ext>
              </a:extLst>
            </p:cNvPr>
            <p:cNvSpPr txBox="1"/>
            <p:nvPr/>
          </p:nvSpPr>
          <p:spPr>
            <a:xfrm rot="1800000">
              <a:off x="5969439" y="5138887"/>
              <a:ext cx="1232619" cy="454227"/>
            </a:xfrm>
            <a:prstGeom prst="rect">
              <a:avLst/>
            </a:prstGeom>
            <a:noFill/>
          </p:spPr>
          <p:txBody>
            <a:bodyPr wrap="square" rtlCol="0">
              <a:spAutoFit/>
            </a:bodyPr>
            <a:lstStyle/>
            <a:p>
              <a:pPr algn="ctr"/>
              <a:r>
                <a:rPr lang="en-US" sz="1176" b="1" dirty="0">
                  <a:solidFill>
                    <a:schemeClr val="bg1"/>
                  </a:solidFill>
                  <a:latin typeface="Poppins" pitchFamily="2" charset="77"/>
                  <a:cs typeface="Poppins" pitchFamily="2" charset="77"/>
                </a:rPr>
                <a:t>MARKET ANALYSIS</a:t>
              </a:r>
            </a:p>
          </p:txBody>
        </p:sp>
      </p:grpSp>
      <p:sp>
        <p:nvSpPr>
          <p:cNvPr id="25" name="TextBox 24">
            <a:extLst>
              <a:ext uri="{FF2B5EF4-FFF2-40B4-BE49-F238E27FC236}">
                <a16:creationId xmlns:a16="http://schemas.microsoft.com/office/drawing/2014/main" id="{5859F641-9FCC-4F18-B696-61B1289CC2E8}"/>
              </a:ext>
            </a:extLst>
          </p:cNvPr>
          <p:cNvSpPr txBox="1"/>
          <p:nvPr/>
        </p:nvSpPr>
        <p:spPr>
          <a:xfrm>
            <a:off x="4658859" y="3390066"/>
            <a:ext cx="2447333" cy="1015663"/>
          </a:xfrm>
          <a:prstGeom prst="rect">
            <a:avLst/>
          </a:prstGeom>
          <a:noFill/>
        </p:spPr>
        <p:txBody>
          <a:bodyPr wrap="square" rtlCol="0" anchor="ctr">
            <a:spAutoFit/>
          </a:bodyPr>
          <a:lstStyle/>
          <a:p>
            <a:pPr algn="ctr"/>
            <a:r>
              <a:rPr lang="en-US" sz="2000" b="1" dirty="0">
                <a:solidFill>
                  <a:schemeClr val="accent6"/>
                </a:solidFill>
                <a:latin typeface="+mj-lt"/>
                <a:cs typeface="Poppins" pitchFamily="2" charset="77"/>
              </a:rPr>
              <a:t>BUSINESS</a:t>
            </a:r>
          </a:p>
          <a:p>
            <a:pPr algn="ctr"/>
            <a:r>
              <a:rPr lang="en-US" sz="2000" b="1" dirty="0">
                <a:solidFill>
                  <a:schemeClr val="accent6"/>
                </a:solidFill>
                <a:latin typeface="+mj-lt"/>
                <a:cs typeface="Poppins" pitchFamily="2" charset="77"/>
              </a:rPr>
              <a:t>PLAN</a:t>
            </a:r>
          </a:p>
          <a:p>
            <a:pPr algn="ctr"/>
            <a:r>
              <a:rPr lang="en-US" sz="2000" b="1" dirty="0">
                <a:solidFill>
                  <a:schemeClr val="accent6"/>
                </a:solidFill>
                <a:latin typeface="+mj-lt"/>
                <a:cs typeface="Poppins" pitchFamily="2" charset="77"/>
              </a:rPr>
              <a:t>SUMMARY</a:t>
            </a:r>
          </a:p>
        </p:txBody>
      </p:sp>
    </p:spTree>
    <p:extLst>
      <p:ext uri="{BB962C8B-B14F-4D97-AF65-F5344CB8AC3E}">
        <p14:creationId xmlns:p14="http://schemas.microsoft.com/office/powerpoint/2010/main" val="250543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23FF4-E87D-47B3-A91A-300FA185CED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213555E-D1EB-4BFA-B73D-821498174CD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ADC7167-2ED2-4F49-9645-A1C92897A47F}"/>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4653FDEF-295E-4C7C-B3B2-39F110BB9A1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86522F0-F54D-4F33-9265-DC1AA3FA650E}"/>
              </a:ext>
            </a:extLst>
          </p:cNvPr>
          <p:cNvSpPr>
            <a:spLocks noGrp="1"/>
          </p:cNvSpPr>
          <p:nvPr>
            <p:ph type="body" sz="quarter" idx="13"/>
          </p:nvPr>
        </p:nvSpPr>
        <p:spPr/>
        <p:txBody>
          <a:bodyPr/>
          <a:lstStyle/>
          <a:p>
            <a:endParaRPr lang="en-ZA"/>
          </a:p>
        </p:txBody>
      </p:sp>
      <p:grpSp>
        <p:nvGrpSpPr>
          <p:cNvPr id="20" name="Group 19">
            <a:extLst>
              <a:ext uri="{FF2B5EF4-FFF2-40B4-BE49-F238E27FC236}">
                <a16:creationId xmlns:a16="http://schemas.microsoft.com/office/drawing/2014/main" id="{4E7662B7-1EA6-4F74-B45D-29DC30F21BE7}"/>
              </a:ext>
            </a:extLst>
          </p:cNvPr>
          <p:cNvGrpSpPr/>
          <p:nvPr/>
        </p:nvGrpSpPr>
        <p:grpSpPr>
          <a:xfrm>
            <a:off x="889572" y="1825284"/>
            <a:ext cx="9563419" cy="4380701"/>
            <a:chOff x="1901944" y="1222667"/>
            <a:chExt cx="7418180" cy="3398035"/>
          </a:xfrm>
        </p:grpSpPr>
        <p:sp>
          <p:nvSpPr>
            <p:cNvPr id="7" name="Shape 2991">
              <a:extLst>
                <a:ext uri="{FF2B5EF4-FFF2-40B4-BE49-F238E27FC236}">
                  <a16:creationId xmlns:a16="http://schemas.microsoft.com/office/drawing/2014/main" id="{8364CBCB-E884-41AA-9A20-1D087151060E}"/>
                </a:ext>
              </a:extLst>
            </p:cNvPr>
            <p:cNvSpPr/>
            <p:nvPr/>
          </p:nvSpPr>
          <p:spPr>
            <a:xfrm>
              <a:off x="2933640" y="1424716"/>
              <a:ext cx="4149190" cy="3192486"/>
            </a:xfrm>
            <a:custGeom>
              <a:avLst/>
              <a:gdLst/>
              <a:ahLst/>
              <a:cxnLst>
                <a:cxn ang="0">
                  <a:pos x="wd2" y="hd2"/>
                </a:cxn>
                <a:cxn ang="5400000">
                  <a:pos x="wd2" y="hd2"/>
                </a:cxn>
                <a:cxn ang="10800000">
                  <a:pos x="wd2" y="hd2"/>
                </a:cxn>
                <a:cxn ang="16200000">
                  <a:pos x="wd2" y="hd2"/>
                </a:cxn>
              </a:cxnLst>
              <a:rect l="0" t="0" r="r" b="b"/>
              <a:pathLst>
                <a:path w="21600" h="20958" extrusionOk="0">
                  <a:moveTo>
                    <a:pt x="0" y="20958"/>
                  </a:moveTo>
                  <a:cubicBezTo>
                    <a:pt x="2272" y="6328"/>
                    <a:pt x="9472" y="-642"/>
                    <a:pt x="21600" y="47"/>
                  </a:cubicBezTo>
                </a:path>
              </a:pathLst>
            </a:custGeom>
            <a:noFill/>
            <a:ln w="38100" cap="flat">
              <a:solidFill>
                <a:schemeClr val="bg1">
                  <a:lumMod val="85000"/>
                </a:schemeClr>
              </a:solidFill>
              <a:prstDash val="solid"/>
              <a:miter lim="400000"/>
            </a:ln>
            <a:effectLst/>
          </p:spPr>
          <p:txBody>
            <a:bodyPr/>
            <a:lstStyle/>
            <a:p>
              <a:endParaRPr sz="2400" dirty="0"/>
            </a:p>
          </p:txBody>
        </p:sp>
        <p:sp>
          <p:nvSpPr>
            <p:cNvPr id="8" name="Shape 2984">
              <a:extLst>
                <a:ext uri="{FF2B5EF4-FFF2-40B4-BE49-F238E27FC236}">
                  <a16:creationId xmlns:a16="http://schemas.microsoft.com/office/drawing/2014/main" id="{C49889A8-17DA-4536-8C6D-112FEC7285D4}"/>
                </a:ext>
              </a:extLst>
            </p:cNvPr>
            <p:cNvSpPr/>
            <p:nvPr/>
          </p:nvSpPr>
          <p:spPr>
            <a:xfrm>
              <a:off x="1901944" y="4183785"/>
              <a:ext cx="1802414" cy="436917"/>
            </a:xfrm>
            <a:prstGeom prst="parallelogram">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9" name="Shape 2985">
              <a:extLst>
                <a:ext uri="{FF2B5EF4-FFF2-40B4-BE49-F238E27FC236}">
                  <a16:creationId xmlns:a16="http://schemas.microsoft.com/office/drawing/2014/main" id="{51881B6B-39D4-4908-A5A9-70536FC64055}"/>
                </a:ext>
              </a:extLst>
            </p:cNvPr>
            <p:cNvSpPr/>
            <p:nvPr/>
          </p:nvSpPr>
          <p:spPr>
            <a:xfrm>
              <a:off x="6314802" y="1222667"/>
              <a:ext cx="1802414" cy="436917"/>
            </a:xfrm>
            <a:prstGeom prst="parallelogram">
              <a:avLst/>
            </a:pr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10" name="Shape 2986">
              <a:extLst>
                <a:ext uri="{FF2B5EF4-FFF2-40B4-BE49-F238E27FC236}">
                  <a16:creationId xmlns:a16="http://schemas.microsoft.com/office/drawing/2014/main" id="{AB8D2C6F-2B31-477C-88FF-6BC3FA895816}"/>
                </a:ext>
              </a:extLst>
            </p:cNvPr>
            <p:cNvSpPr/>
            <p:nvPr/>
          </p:nvSpPr>
          <p:spPr>
            <a:xfrm>
              <a:off x="2469936" y="3297867"/>
              <a:ext cx="1802414" cy="436917"/>
            </a:xfrm>
            <a:prstGeom prst="parallelogram">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11" name="Shape 2987">
              <a:extLst>
                <a:ext uri="{FF2B5EF4-FFF2-40B4-BE49-F238E27FC236}">
                  <a16:creationId xmlns:a16="http://schemas.microsoft.com/office/drawing/2014/main" id="{38B195EB-2FD8-452B-BE8F-A5C9B9FFCA21}"/>
                </a:ext>
              </a:extLst>
            </p:cNvPr>
            <p:cNvSpPr/>
            <p:nvPr/>
          </p:nvSpPr>
          <p:spPr>
            <a:xfrm>
              <a:off x="3096183" y="2411948"/>
              <a:ext cx="1802414" cy="436917"/>
            </a:xfrm>
            <a:prstGeom prst="parallelogram">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12" name="Shape 2988">
              <a:extLst>
                <a:ext uri="{FF2B5EF4-FFF2-40B4-BE49-F238E27FC236}">
                  <a16:creationId xmlns:a16="http://schemas.microsoft.com/office/drawing/2014/main" id="{69597834-3181-4A8A-A0D7-20D26071A905}"/>
                </a:ext>
              </a:extLst>
            </p:cNvPr>
            <p:cNvSpPr/>
            <p:nvPr/>
          </p:nvSpPr>
          <p:spPr>
            <a:xfrm>
              <a:off x="4188475" y="1598850"/>
              <a:ext cx="1802414" cy="436917"/>
            </a:xfrm>
            <a:prstGeom prst="parallelogram">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13" name="TextBox 12">
              <a:extLst>
                <a:ext uri="{FF2B5EF4-FFF2-40B4-BE49-F238E27FC236}">
                  <a16:creationId xmlns:a16="http://schemas.microsoft.com/office/drawing/2014/main" id="{A081FEBB-B1C9-4E24-A746-8EB4E136A6E8}"/>
                </a:ext>
              </a:extLst>
            </p:cNvPr>
            <p:cNvSpPr txBox="1"/>
            <p:nvPr/>
          </p:nvSpPr>
          <p:spPr>
            <a:xfrm>
              <a:off x="2039277" y="4282875"/>
              <a:ext cx="1527748" cy="238737"/>
            </a:xfrm>
            <a:prstGeom prst="rect">
              <a:avLst/>
            </a:prstGeom>
            <a:noFill/>
          </p:spPr>
          <p:txBody>
            <a:bodyPr wrap="square" rtlCol="0" anchor="ctr">
              <a:spAutoFit/>
            </a:bodyPr>
            <a:lstStyle/>
            <a:p>
              <a:pPr algn="ctr"/>
              <a:r>
                <a:rPr lang="en-US" sz="1400" b="1" dirty="0">
                  <a:solidFill>
                    <a:schemeClr val="bg1"/>
                  </a:solidFill>
                  <a:cs typeface="Poppins" pitchFamily="2" charset="77"/>
                </a:rPr>
                <a:t>EXECUTIVE SUMMARY</a:t>
              </a:r>
            </a:p>
          </p:txBody>
        </p:sp>
        <p:sp>
          <p:nvSpPr>
            <p:cNvPr id="14" name="TextBox 13">
              <a:extLst>
                <a:ext uri="{FF2B5EF4-FFF2-40B4-BE49-F238E27FC236}">
                  <a16:creationId xmlns:a16="http://schemas.microsoft.com/office/drawing/2014/main" id="{B7FACB77-6F65-4B86-A127-94391E541469}"/>
                </a:ext>
              </a:extLst>
            </p:cNvPr>
            <p:cNvSpPr txBox="1"/>
            <p:nvPr/>
          </p:nvSpPr>
          <p:spPr>
            <a:xfrm>
              <a:off x="2607268" y="3313399"/>
              <a:ext cx="1527748" cy="405853"/>
            </a:xfrm>
            <a:prstGeom prst="rect">
              <a:avLst/>
            </a:prstGeom>
            <a:noFill/>
          </p:spPr>
          <p:txBody>
            <a:bodyPr wrap="square" rtlCol="0" anchor="ctr">
              <a:spAutoFit/>
            </a:bodyPr>
            <a:lstStyle/>
            <a:p>
              <a:pPr algn="ctr"/>
              <a:r>
                <a:rPr lang="en-US" sz="1400" b="1" dirty="0">
                  <a:solidFill>
                    <a:schemeClr val="bg1"/>
                  </a:solidFill>
                  <a:cs typeface="Poppins" pitchFamily="2" charset="77"/>
                </a:rPr>
                <a:t>PRODUCTS &amp; SERVICES</a:t>
              </a:r>
            </a:p>
          </p:txBody>
        </p:sp>
        <p:sp>
          <p:nvSpPr>
            <p:cNvPr id="15" name="TextBox 14">
              <a:extLst>
                <a:ext uri="{FF2B5EF4-FFF2-40B4-BE49-F238E27FC236}">
                  <a16:creationId xmlns:a16="http://schemas.microsoft.com/office/drawing/2014/main" id="{BE348428-9F92-406D-A4F7-6A25BFA94ABD}"/>
                </a:ext>
              </a:extLst>
            </p:cNvPr>
            <p:cNvSpPr txBox="1"/>
            <p:nvPr/>
          </p:nvSpPr>
          <p:spPr>
            <a:xfrm>
              <a:off x="3233516" y="2511037"/>
              <a:ext cx="1527748" cy="238737"/>
            </a:xfrm>
            <a:prstGeom prst="rect">
              <a:avLst/>
            </a:prstGeom>
            <a:noFill/>
          </p:spPr>
          <p:txBody>
            <a:bodyPr wrap="square" rtlCol="0" anchor="ctr">
              <a:spAutoFit/>
            </a:bodyPr>
            <a:lstStyle/>
            <a:p>
              <a:pPr algn="ctr"/>
              <a:r>
                <a:rPr lang="en-US" sz="1400" b="1" dirty="0">
                  <a:solidFill>
                    <a:schemeClr val="bg1"/>
                  </a:solidFill>
                  <a:cs typeface="Poppins" pitchFamily="2" charset="77"/>
                </a:rPr>
                <a:t>MARKET ANALYSIS</a:t>
              </a:r>
            </a:p>
          </p:txBody>
        </p:sp>
        <p:sp>
          <p:nvSpPr>
            <p:cNvPr id="16" name="TextBox 15">
              <a:extLst>
                <a:ext uri="{FF2B5EF4-FFF2-40B4-BE49-F238E27FC236}">
                  <a16:creationId xmlns:a16="http://schemas.microsoft.com/office/drawing/2014/main" id="{7CF25B82-6AE8-412D-95B7-C37A724306BE}"/>
                </a:ext>
              </a:extLst>
            </p:cNvPr>
            <p:cNvSpPr txBox="1"/>
            <p:nvPr/>
          </p:nvSpPr>
          <p:spPr>
            <a:xfrm>
              <a:off x="4325808" y="1614382"/>
              <a:ext cx="1527748" cy="405853"/>
            </a:xfrm>
            <a:prstGeom prst="rect">
              <a:avLst/>
            </a:prstGeom>
            <a:noFill/>
          </p:spPr>
          <p:txBody>
            <a:bodyPr wrap="square" rtlCol="0" anchor="ctr">
              <a:spAutoFit/>
            </a:bodyPr>
            <a:lstStyle/>
            <a:p>
              <a:pPr algn="ctr"/>
              <a:r>
                <a:rPr lang="en-US" sz="1400" b="1" dirty="0">
                  <a:solidFill>
                    <a:schemeClr val="bg1"/>
                  </a:solidFill>
                  <a:cs typeface="Poppins" pitchFamily="2" charset="77"/>
                </a:rPr>
                <a:t>MARKETING STRATEGY</a:t>
              </a:r>
            </a:p>
          </p:txBody>
        </p:sp>
        <p:sp>
          <p:nvSpPr>
            <p:cNvPr id="17" name="TextBox 16">
              <a:extLst>
                <a:ext uri="{FF2B5EF4-FFF2-40B4-BE49-F238E27FC236}">
                  <a16:creationId xmlns:a16="http://schemas.microsoft.com/office/drawing/2014/main" id="{5417946B-594F-4320-83BD-3D61C58E282E}"/>
                </a:ext>
              </a:extLst>
            </p:cNvPr>
            <p:cNvSpPr txBox="1"/>
            <p:nvPr/>
          </p:nvSpPr>
          <p:spPr>
            <a:xfrm>
              <a:off x="6452135" y="1321758"/>
              <a:ext cx="1527748" cy="238737"/>
            </a:xfrm>
            <a:prstGeom prst="rect">
              <a:avLst/>
            </a:prstGeom>
            <a:noFill/>
          </p:spPr>
          <p:txBody>
            <a:bodyPr wrap="square" rtlCol="0" anchor="ctr">
              <a:spAutoFit/>
            </a:bodyPr>
            <a:lstStyle/>
            <a:p>
              <a:pPr algn="ctr"/>
              <a:r>
                <a:rPr lang="en-US" sz="1400" b="1" dirty="0">
                  <a:solidFill>
                    <a:schemeClr val="bg1"/>
                  </a:solidFill>
                  <a:cs typeface="Poppins" pitchFamily="2" charset="77"/>
                </a:rPr>
                <a:t>FINANCIAL PLANNING</a:t>
              </a:r>
            </a:p>
          </p:txBody>
        </p:sp>
        <p:sp>
          <p:nvSpPr>
            <p:cNvPr id="18" name="TextBox 17">
              <a:extLst>
                <a:ext uri="{FF2B5EF4-FFF2-40B4-BE49-F238E27FC236}">
                  <a16:creationId xmlns:a16="http://schemas.microsoft.com/office/drawing/2014/main" id="{8FCFD676-7873-4827-97E4-A12B2FBCAA6B}"/>
                </a:ext>
              </a:extLst>
            </p:cNvPr>
            <p:cNvSpPr txBox="1"/>
            <p:nvPr/>
          </p:nvSpPr>
          <p:spPr>
            <a:xfrm>
              <a:off x="5853556" y="3480553"/>
              <a:ext cx="3466568" cy="577048"/>
            </a:xfrm>
            <a:prstGeom prst="rect">
              <a:avLst/>
            </a:prstGeom>
            <a:noFill/>
          </p:spPr>
          <p:txBody>
            <a:bodyPr wrap="square" rtlCol="0" anchor="b">
              <a:spAutoFit/>
            </a:bodyPr>
            <a:lstStyle/>
            <a:p>
              <a:pPr algn="just">
                <a:lnSpc>
                  <a:spcPts val="1286"/>
                </a:lnSpc>
                <a:spcBef>
                  <a:spcPts val="662"/>
                </a:spcBef>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r>
                <a:rPr lang="en-GB" sz="1000" dirty="0">
                  <a:ea typeface="Lato Light" panose="020F0502020204030203" pitchFamily="34" charset="0"/>
                  <a:cs typeface="Lato Light" panose="020F0502020204030203" pitchFamily="34" charset="0"/>
                </a:rPr>
                <a:t>. 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r>
                <a:rPr lang="en-GB" sz="1000" dirty="0">
                  <a:ea typeface="Lato Light" panose="020F0502020204030203" pitchFamily="34" charset="0"/>
                  <a:cs typeface="Lato Light" panose="020F0502020204030203" pitchFamily="34" charset="0"/>
                </a:rPr>
                <a:t>.</a:t>
              </a:r>
              <a:endParaRPr lang="en-US" sz="1000" dirty="0">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1AAB3CFE-CC4B-4E2C-B976-C951C5DAD2FA}"/>
                </a:ext>
              </a:extLst>
            </p:cNvPr>
            <p:cNvSpPr txBox="1"/>
            <p:nvPr/>
          </p:nvSpPr>
          <p:spPr>
            <a:xfrm>
              <a:off x="5853556" y="3064193"/>
              <a:ext cx="2938455" cy="405853"/>
            </a:xfrm>
            <a:prstGeom prst="rect">
              <a:avLst/>
            </a:prstGeom>
            <a:noFill/>
          </p:spPr>
          <p:txBody>
            <a:bodyPr wrap="none" rtlCol="0" anchor="ctr">
              <a:spAutoFit/>
            </a:bodyPr>
            <a:lstStyle/>
            <a:p>
              <a:r>
                <a:rPr lang="en-US" sz="2800" b="1" dirty="0">
                  <a:solidFill>
                    <a:schemeClr val="accent6"/>
                  </a:solidFill>
                  <a:cs typeface="Poppins" pitchFamily="2" charset="77"/>
                </a:rPr>
                <a:t>FINANCIAL PLANNING</a:t>
              </a:r>
            </a:p>
          </p:txBody>
        </p:sp>
      </p:grpSp>
    </p:spTree>
    <p:extLst>
      <p:ext uri="{BB962C8B-B14F-4D97-AF65-F5344CB8AC3E}">
        <p14:creationId xmlns:p14="http://schemas.microsoft.com/office/powerpoint/2010/main" val="396387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09E64-8A58-42F7-8D9C-C5D413F2797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55C6CA3-A54F-4EEC-910F-8D9785E13E6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A4A844A-95FD-480A-AB0F-A3FE980F4E39}"/>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BCEA4BAC-6B71-46A1-A5DD-1D5882759F1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603B40E-BAE1-4D9E-A10F-10EDEB5128EE}"/>
              </a:ext>
            </a:extLst>
          </p:cNvPr>
          <p:cNvSpPr>
            <a:spLocks noGrp="1"/>
          </p:cNvSpPr>
          <p:nvPr>
            <p:ph type="body" sz="quarter" idx="13"/>
          </p:nvPr>
        </p:nvSpPr>
        <p:spPr/>
        <p:txBody>
          <a:bodyPr/>
          <a:lstStyle/>
          <a:p>
            <a:endParaRPr lang="en-ZA"/>
          </a:p>
        </p:txBody>
      </p:sp>
      <p:grpSp>
        <p:nvGrpSpPr>
          <p:cNvPr id="24" name="Group 23">
            <a:extLst>
              <a:ext uri="{FF2B5EF4-FFF2-40B4-BE49-F238E27FC236}">
                <a16:creationId xmlns:a16="http://schemas.microsoft.com/office/drawing/2014/main" id="{B2B8F03B-EE3E-4B5F-ACA8-B87BE997CBB4}"/>
              </a:ext>
            </a:extLst>
          </p:cNvPr>
          <p:cNvGrpSpPr/>
          <p:nvPr/>
        </p:nvGrpSpPr>
        <p:grpSpPr>
          <a:xfrm>
            <a:off x="1403421" y="1834238"/>
            <a:ext cx="8716195" cy="4238550"/>
            <a:chOff x="1915050" y="1180503"/>
            <a:chExt cx="6979059" cy="3393808"/>
          </a:xfrm>
        </p:grpSpPr>
        <p:sp>
          <p:nvSpPr>
            <p:cNvPr id="7" name="Shape 7002">
              <a:extLst>
                <a:ext uri="{FF2B5EF4-FFF2-40B4-BE49-F238E27FC236}">
                  <a16:creationId xmlns:a16="http://schemas.microsoft.com/office/drawing/2014/main" id="{59F4D69C-079D-4F95-8A51-A13186F3DBF9}"/>
                </a:ext>
              </a:extLst>
            </p:cNvPr>
            <p:cNvSpPr/>
            <p:nvPr/>
          </p:nvSpPr>
          <p:spPr>
            <a:xfrm>
              <a:off x="4920185" y="1180503"/>
              <a:ext cx="344895" cy="3393808"/>
            </a:xfrm>
            <a:custGeom>
              <a:avLst/>
              <a:gdLst/>
              <a:ahLst/>
              <a:cxnLst>
                <a:cxn ang="0">
                  <a:pos x="wd2" y="hd2"/>
                </a:cxn>
                <a:cxn ang="5400000">
                  <a:pos x="wd2" y="hd2"/>
                </a:cxn>
                <a:cxn ang="10800000">
                  <a:pos x="wd2" y="hd2"/>
                </a:cxn>
                <a:cxn ang="16200000">
                  <a:pos x="wd2" y="hd2"/>
                </a:cxn>
              </a:cxnLst>
              <a:rect l="0" t="0" r="r" b="b"/>
              <a:pathLst>
                <a:path w="21600" h="21416" extrusionOk="0">
                  <a:moveTo>
                    <a:pt x="20509" y="40"/>
                  </a:moveTo>
                  <a:cubicBezTo>
                    <a:pt x="16917" y="-112"/>
                    <a:pt x="13214" y="176"/>
                    <a:pt x="11124" y="771"/>
                  </a:cubicBezTo>
                  <a:cubicBezTo>
                    <a:pt x="10302" y="1005"/>
                    <a:pt x="9791" y="1275"/>
                    <a:pt x="9636" y="1558"/>
                  </a:cubicBezTo>
                  <a:cubicBezTo>
                    <a:pt x="8526" y="3015"/>
                    <a:pt x="8437" y="4480"/>
                    <a:pt x="9364" y="5936"/>
                  </a:cubicBezTo>
                  <a:cubicBezTo>
                    <a:pt x="10278" y="7373"/>
                    <a:pt x="11948" y="8880"/>
                    <a:pt x="4487" y="10124"/>
                  </a:cubicBezTo>
                  <a:cubicBezTo>
                    <a:pt x="3223" y="10334"/>
                    <a:pt x="1718" y="10530"/>
                    <a:pt x="0" y="10707"/>
                  </a:cubicBezTo>
                  <a:cubicBezTo>
                    <a:pt x="1906" y="10914"/>
                    <a:pt x="3528" y="11144"/>
                    <a:pt x="4824" y="11393"/>
                  </a:cubicBezTo>
                  <a:cubicBezTo>
                    <a:pt x="10275" y="12437"/>
                    <a:pt x="9593" y="13648"/>
                    <a:pt x="9059" y="14817"/>
                  </a:cubicBezTo>
                  <a:cubicBezTo>
                    <a:pt x="8633" y="15748"/>
                    <a:pt x="8372" y="16682"/>
                    <a:pt x="8549" y="17613"/>
                  </a:cubicBezTo>
                  <a:cubicBezTo>
                    <a:pt x="8705" y="18436"/>
                    <a:pt x="9200" y="19254"/>
                    <a:pt x="10029" y="20064"/>
                  </a:cubicBezTo>
                  <a:cubicBezTo>
                    <a:pt x="10681" y="20470"/>
                    <a:pt x="11996" y="20822"/>
                    <a:pt x="13770" y="21065"/>
                  </a:cubicBezTo>
                  <a:cubicBezTo>
                    <a:pt x="16048" y="21378"/>
                    <a:pt x="18889" y="21488"/>
                    <a:pt x="21600" y="21368"/>
                  </a:cubicBez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p>
          </p:txBody>
        </p:sp>
        <p:sp>
          <p:nvSpPr>
            <p:cNvPr id="8" name="Shape 6977">
              <a:extLst>
                <a:ext uri="{FF2B5EF4-FFF2-40B4-BE49-F238E27FC236}">
                  <a16:creationId xmlns:a16="http://schemas.microsoft.com/office/drawing/2014/main" id="{004B4574-C26D-4C4A-9A52-8B24D6722D76}"/>
                </a:ext>
              </a:extLst>
            </p:cNvPr>
            <p:cNvSpPr/>
            <p:nvPr/>
          </p:nvSpPr>
          <p:spPr>
            <a:xfrm>
              <a:off x="1915050" y="1591890"/>
              <a:ext cx="1238846" cy="1238848"/>
            </a:xfrm>
            <a:prstGeom prst="rect">
              <a:avLst/>
            </a:pr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1861" dirty="0"/>
            </a:p>
          </p:txBody>
        </p:sp>
        <p:sp>
          <p:nvSpPr>
            <p:cNvPr id="9" name="Shape 6980">
              <a:extLst>
                <a:ext uri="{FF2B5EF4-FFF2-40B4-BE49-F238E27FC236}">
                  <a16:creationId xmlns:a16="http://schemas.microsoft.com/office/drawing/2014/main" id="{9DC68DA6-1721-4D3C-B2FE-D0F4D8260345}"/>
                </a:ext>
              </a:extLst>
            </p:cNvPr>
            <p:cNvSpPr/>
            <p:nvPr/>
          </p:nvSpPr>
          <p:spPr>
            <a:xfrm>
              <a:off x="3200566" y="1591890"/>
              <a:ext cx="1238846" cy="1238848"/>
            </a:xfrm>
            <a:prstGeom prst="rect">
              <a:avLst/>
            </a:pr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1861" dirty="0"/>
            </a:p>
          </p:txBody>
        </p:sp>
        <p:sp>
          <p:nvSpPr>
            <p:cNvPr id="10" name="Shape 6983">
              <a:extLst>
                <a:ext uri="{FF2B5EF4-FFF2-40B4-BE49-F238E27FC236}">
                  <a16:creationId xmlns:a16="http://schemas.microsoft.com/office/drawing/2014/main" id="{09FA9774-98F2-4D1A-91BE-B1F66764EDF1}"/>
                </a:ext>
              </a:extLst>
            </p:cNvPr>
            <p:cNvSpPr/>
            <p:nvPr/>
          </p:nvSpPr>
          <p:spPr>
            <a:xfrm>
              <a:off x="1915050" y="2877407"/>
              <a:ext cx="1238846" cy="1238848"/>
            </a:xfrm>
            <a:prstGeom prst="rect">
              <a:avLst/>
            </a:prstGeom>
            <a:solidFill>
              <a:schemeClr val="accent4"/>
            </a:solidFill>
            <a:ln w="12700" cap="flat">
              <a:noFill/>
              <a:miter lim="400000"/>
            </a:ln>
            <a:effectLst/>
          </p:spPr>
          <p:txBody>
            <a:bodyPr wrap="square" lIns="0" tIns="0" rIns="0" bIns="0" numCol="1" anchor="ctr">
              <a:noAutofit/>
            </a:bodyPr>
            <a:lstStyle/>
            <a:p>
              <a:pPr>
                <a:defRPr>
                  <a:solidFill>
                    <a:srgbClr val="4C4C4C"/>
                  </a:solidFill>
                </a:defRPr>
              </a:pPr>
              <a:endParaRPr sz="1861" dirty="0"/>
            </a:p>
          </p:txBody>
        </p:sp>
        <p:sp>
          <p:nvSpPr>
            <p:cNvPr id="11" name="Shape 6986">
              <a:extLst>
                <a:ext uri="{FF2B5EF4-FFF2-40B4-BE49-F238E27FC236}">
                  <a16:creationId xmlns:a16="http://schemas.microsoft.com/office/drawing/2014/main" id="{87CDBAD0-75FE-4757-AA9C-5A6A042BA4CE}"/>
                </a:ext>
              </a:extLst>
            </p:cNvPr>
            <p:cNvSpPr/>
            <p:nvPr/>
          </p:nvSpPr>
          <p:spPr>
            <a:xfrm>
              <a:off x="3200566" y="2877407"/>
              <a:ext cx="1238846" cy="1238848"/>
            </a:xfrm>
            <a:prstGeom prst="rect">
              <a:avLst/>
            </a:prstGeom>
            <a:solidFill>
              <a:schemeClr val="accent3"/>
            </a:solidFill>
            <a:ln w="12700" cap="flat">
              <a:noFill/>
              <a:miter lim="400000"/>
            </a:ln>
            <a:effectLst/>
          </p:spPr>
          <p:txBody>
            <a:bodyPr wrap="square" lIns="0" tIns="0" rIns="0" bIns="0" numCol="1" anchor="ctr">
              <a:noAutofit/>
            </a:bodyPr>
            <a:lstStyle/>
            <a:p>
              <a:pPr>
                <a:defRPr>
                  <a:solidFill>
                    <a:srgbClr val="4C4C4C"/>
                  </a:solidFill>
                </a:defRPr>
              </a:pPr>
              <a:endParaRPr sz="1861" dirty="0"/>
            </a:p>
          </p:txBody>
        </p:sp>
        <p:sp>
          <p:nvSpPr>
            <p:cNvPr id="16" name="TextBox 15">
              <a:extLst>
                <a:ext uri="{FF2B5EF4-FFF2-40B4-BE49-F238E27FC236}">
                  <a16:creationId xmlns:a16="http://schemas.microsoft.com/office/drawing/2014/main" id="{47426221-CDE5-4057-AC53-CA7AD273E1B2}"/>
                </a:ext>
              </a:extLst>
            </p:cNvPr>
            <p:cNvSpPr txBox="1"/>
            <p:nvPr/>
          </p:nvSpPr>
          <p:spPr>
            <a:xfrm>
              <a:off x="5504649" y="1418175"/>
              <a:ext cx="3389460" cy="326170"/>
            </a:xfrm>
            <a:prstGeom prst="rect">
              <a:avLst/>
            </a:prstGeom>
            <a:noFill/>
          </p:spPr>
          <p:txBody>
            <a:bodyPr wrap="square" rtlCol="0" anchor="t">
              <a:spAutoFit/>
            </a:bodyPr>
            <a:lstStyle/>
            <a:p>
              <a:pPr algn="just">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r>
                <a:rPr lang="en-US" sz="1000" dirty="0">
                  <a:ea typeface="Lato Light" panose="020F0502020204030203" pitchFamily="34" charset="0"/>
                  <a:cs typeface="Lato Light" panose="020F0502020204030203" pitchFamily="34" charset="0"/>
                </a:rPr>
                <a:t>s. </a:t>
              </a:r>
            </a:p>
          </p:txBody>
        </p:sp>
        <p:sp>
          <p:nvSpPr>
            <p:cNvPr id="17" name="TextBox 16">
              <a:extLst>
                <a:ext uri="{FF2B5EF4-FFF2-40B4-BE49-F238E27FC236}">
                  <a16:creationId xmlns:a16="http://schemas.microsoft.com/office/drawing/2014/main" id="{00196C4C-D60E-46C6-94DB-79F36DF1970C}"/>
                </a:ext>
              </a:extLst>
            </p:cNvPr>
            <p:cNvSpPr txBox="1"/>
            <p:nvPr/>
          </p:nvSpPr>
          <p:spPr>
            <a:xfrm>
              <a:off x="5504649" y="1180503"/>
              <a:ext cx="2097537" cy="271080"/>
            </a:xfrm>
            <a:prstGeom prst="rect">
              <a:avLst/>
            </a:prstGeom>
            <a:noFill/>
          </p:spPr>
          <p:txBody>
            <a:bodyPr wrap="none" rtlCol="0" anchor="t">
              <a:spAutoFit/>
            </a:bodyPr>
            <a:lstStyle/>
            <a:p>
              <a:r>
                <a:rPr lang="en-US" sz="1600" b="1" dirty="0">
                  <a:solidFill>
                    <a:schemeClr val="accent1"/>
                  </a:solidFill>
                  <a:ea typeface="Lato Light" panose="020F0502020204030203" pitchFamily="34" charset="0"/>
                  <a:cs typeface="Poppins" pitchFamily="2" charset="77"/>
                </a:rPr>
                <a:t>PRODUCTS AND SERVICES</a:t>
              </a:r>
            </a:p>
          </p:txBody>
        </p:sp>
        <p:sp>
          <p:nvSpPr>
            <p:cNvPr id="18" name="TextBox 17">
              <a:extLst>
                <a:ext uri="{FF2B5EF4-FFF2-40B4-BE49-F238E27FC236}">
                  <a16:creationId xmlns:a16="http://schemas.microsoft.com/office/drawing/2014/main" id="{7E76473F-1442-4B80-BDF1-6D989BE68EE4}"/>
                </a:ext>
              </a:extLst>
            </p:cNvPr>
            <p:cNvSpPr txBox="1"/>
            <p:nvPr/>
          </p:nvSpPr>
          <p:spPr>
            <a:xfrm>
              <a:off x="5504649" y="2357895"/>
              <a:ext cx="3389460" cy="326170"/>
            </a:xfrm>
            <a:prstGeom prst="rect">
              <a:avLst/>
            </a:prstGeom>
            <a:noFill/>
          </p:spPr>
          <p:txBody>
            <a:bodyPr wrap="square" rtlCol="0" anchor="t">
              <a:spAutoFit/>
            </a:bodyPr>
            <a:lstStyle/>
            <a:p>
              <a:pPr algn="just">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r>
                <a:rPr lang="en-US" sz="1000" dirty="0">
                  <a:ea typeface="Lato Light" panose="020F0502020204030203" pitchFamily="34" charset="0"/>
                  <a:cs typeface="Lato Light" panose="020F0502020204030203" pitchFamily="34" charset="0"/>
                </a:rPr>
                <a:t>s. </a:t>
              </a:r>
            </a:p>
          </p:txBody>
        </p:sp>
        <p:sp>
          <p:nvSpPr>
            <p:cNvPr id="19" name="TextBox 18">
              <a:extLst>
                <a:ext uri="{FF2B5EF4-FFF2-40B4-BE49-F238E27FC236}">
                  <a16:creationId xmlns:a16="http://schemas.microsoft.com/office/drawing/2014/main" id="{3E891E90-89C4-41E4-B3E5-9540EE38641F}"/>
                </a:ext>
              </a:extLst>
            </p:cNvPr>
            <p:cNvSpPr txBox="1"/>
            <p:nvPr/>
          </p:nvSpPr>
          <p:spPr>
            <a:xfrm>
              <a:off x="5504649" y="2120223"/>
              <a:ext cx="1553322" cy="271080"/>
            </a:xfrm>
            <a:prstGeom prst="rect">
              <a:avLst/>
            </a:prstGeom>
            <a:noFill/>
          </p:spPr>
          <p:txBody>
            <a:bodyPr wrap="none" rtlCol="0" anchor="t">
              <a:spAutoFit/>
            </a:bodyPr>
            <a:lstStyle/>
            <a:p>
              <a:r>
                <a:rPr lang="en-US" sz="1600" b="1" dirty="0">
                  <a:solidFill>
                    <a:schemeClr val="accent2"/>
                  </a:solidFill>
                  <a:ea typeface="Lato Light" panose="020F0502020204030203" pitchFamily="34" charset="0"/>
                  <a:cs typeface="Poppins" pitchFamily="2" charset="77"/>
                </a:rPr>
                <a:t>MARKET ANALYSIS</a:t>
              </a:r>
            </a:p>
          </p:txBody>
        </p:sp>
        <p:sp>
          <p:nvSpPr>
            <p:cNvPr id="20" name="TextBox 19">
              <a:extLst>
                <a:ext uri="{FF2B5EF4-FFF2-40B4-BE49-F238E27FC236}">
                  <a16:creationId xmlns:a16="http://schemas.microsoft.com/office/drawing/2014/main" id="{C5819236-5091-4EAD-BC6B-90DB68CF5A21}"/>
                </a:ext>
              </a:extLst>
            </p:cNvPr>
            <p:cNvSpPr txBox="1"/>
            <p:nvPr/>
          </p:nvSpPr>
          <p:spPr>
            <a:xfrm>
              <a:off x="5504649" y="3292052"/>
              <a:ext cx="3389460" cy="326170"/>
            </a:xfrm>
            <a:prstGeom prst="rect">
              <a:avLst/>
            </a:prstGeom>
            <a:noFill/>
          </p:spPr>
          <p:txBody>
            <a:bodyPr wrap="square" rtlCol="0" anchor="t">
              <a:spAutoFit/>
            </a:bodyPr>
            <a:lstStyle/>
            <a:p>
              <a:pPr algn="just">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r>
                <a:rPr lang="en-US" sz="1000" dirty="0">
                  <a:ea typeface="Lato Light" panose="020F0502020204030203" pitchFamily="34" charset="0"/>
                  <a:cs typeface="Lato Light" panose="020F0502020204030203" pitchFamily="34" charset="0"/>
                </a:rPr>
                <a:t>s. </a:t>
              </a:r>
            </a:p>
          </p:txBody>
        </p:sp>
        <p:sp>
          <p:nvSpPr>
            <p:cNvPr id="21" name="TextBox 20">
              <a:extLst>
                <a:ext uri="{FF2B5EF4-FFF2-40B4-BE49-F238E27FC236}">
                  <a16:creationId xmlns:a16="http://schemas.microsoft.com/office/drawing/2014/main" id="{59ADD2B0-DB5E-4BE0-94F2-871ABAA758D2}"/>
                </a:ext>
              </a:extLst>
            </p:cNvPr>
            <p:cNvSpPr txBox="1"/>
            <p:nvPr/>
          </p:nvSpPr>
          <p:spPr>
            <a:xfrm>
              <a:off x="5504649" y="3054380"/>
              <a:ext cx="1829280" cy="271080"/>
            </a:xfrm>
            <a:prstGeom prst="rect">
              <a:avLst/>
            </a:prstGeom>
            <a:noFill/>
          </p:spPr>
          <p:txBody>
            <a:bodyPr wrap="none" rtlCol="0" anchor="t">
              <a:spAutoFit/>
            </a:bodyPr>
            <a:lstStyle/>
            <a:p>
              <a:r>
                <a:rPr lang="en-US" sz="1600" b="1" dirty="0">
                  <a:solidFill>
                    <a:schemeClr val="accent3"/>
                  </a:solidFill>
                  <a:ea typeface="Lato Light" panose="020F0502020204030203" pitchFamily="34" charset="0"/>
                  <a:cs typeface="Poppins" pitchFamily="2" charset="77"/>
                </a:rPr>
                <a:t>MARKETING STRATEGY</a:t>
              </a:r>
            </a:p>
          </p:txBody>
        </p:sp>
        <p:sp>
          <p:nvSpPr>
            <p:cNvPr id="22" name="TextBox 21">
              <a:extLst>
                <a:ext uri="{FF2B5EF4-FFF2-40B4-BE49-F238E27FC236}">
                  <a16:creationId xmlns:a16="http://schemas.microsoft.com/office/drawing/2014/main" id="{A255DAB3-341C-4B39-947D-9BEFA2ACDEF9}"/>
                </a:ext>
              </a:extLst>
            </p:cNvPr>
            <p:cNvSpPr txBox="1"/>
            <p:nvPr/>
          </p:nvSpPr>
          <p:spPr>
            <a:xfrm>
              <a:off x="5504649" y="4227658"/>
              <a:ext cx="3389460" cy="326170"/>
            </a:xfrm>
            <a:prstGeom prst="rect">
              <a:avLst/>
            </a:prstGeom>
            <a:noFill/>
          </p:spPr>
          <p:txBody>
            <a:bodyPr wrap="square" rtlCol="0" anchor="t">
              <a:spAutoFit/>
            </a:bodyPr>
            <a:lstStyle/>
            <a:p>
              <a:pPr algn="just">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r>
                <a:rPr lang="en-US" sz="1000" dirty="0">
                  <a:ea typeface="Lato Light" panose="020F0502020204030203" pitchFamily="34" charset="0"/>
                  <a:cs typeface="Lato Light" panose="020F0502020204030203" pitchFamily="34" charset="0"/>
                </a:rPr>
                <a:t>s. </a:t>
              </a:r>
            </a:p>
          </p:txBody>
        </p:sp>
        <p:sp>
          <p:nvSpPr>
            <p:cNvPr id="23" name="TextBox 22">
              <a:extLst>
                <a:ext uri="{FF2B5EF4-FFF2-40B4-BE49-F238E27FC236}">
                  <a16:creationId xmlns:a16="http://schemas.microsoft.com/office/drawing/2014/main" id="{8FEEBF89-09CA-4F56-ADC3-F39F035171DA}"/>
                </a:ext>
              </a:extLst>
            </p:cNvPr>
            <p:cNvSpPr txBox="1"/>
            <p:nvPr/>
          </p:nvSpPr>
          <p:spPr>
            <a:xfrm>
              <a:off x="5504649" y="3989986"/>
              <a:ext cx="1798475" cy="271080"/>
            </a:xfrm>
            <a:prstGeom prst="rect">
              <a:avLst/>
            </a:prstGeom>
            <a:noFill/>
          </p:spPr>
          <p:txBody>
            <a:bodyPr wrap="none" rtlCol="0" anchor="t">
              <a:spAutoFit/>
            </a:bodyPr>
            <a:lstStyle/>
            <a:p>
              <a:r>
                <a:rPr lang="en-US" sz="1600" b="1" dirty="0">
                  <a:solidFill>
                    <a:schemeClr val="accent4"/>
                  </a:solidFill>
                  <a:ea typeface="Lato Light" panose="020F0502020204030203" pitchFamily="34" charset="0"/>
                  <a:cs typeface="Poppins" pitchFamily="2" charset="77"/>
                </a:rPr>
                <a:t>FINANCIAL PLANNING</a:t>
              </a:r>
            </a:p>
          </p:txBody>
        </p:sp>
      </p:grpSp>
      <p:pic>
        <p:nvPicPr>
          <p:cNvPr id="26" name="Graphic 25" descr="Customer review RTL">
            <a:extLst>
              <a:ext uri="{FF2B5EF4-FFF2-40B4-BE49-F238E27FC236}">
                <a16:creationId xmlns:a16="http://schemas.microsoft.com/office/drawing/2014/main" id="{C787E76F-04FA-438A-89A4-21BE04D48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1687" y="2475157"/>
            <a:ext cx="1361650" cy="1361650"/>
          </a:xfrm>
          <a:prstGeom prst="rect">
            <a:avLst/>
          </a:prstGeom>
        </p:spPr>
      </p:pic>
      <p:pic>
        <p:nvPicPr>
          <p:cNvPr id="27" name="Graphic 26" descr="Venn diagram">
            <a:extLst>
              <a:ext uri="{FF2B5EF4-FFF2-40B4-BE49-F238E27FC236}">
                <a16:creationId xmlns:a16="http://schemas.microsoft.com/office/drawing/2014/main" id="{453529B6-BACC-4FFC-8A39-7FAC7F6898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101687" y="4046291"/>
            <a:ext cx="1361650" cy="1361650"/>
          </a:xfrm>
          <a:prstGeom prst="rect">
            <a:avLst/>
          </a:prstGeom>
        </p:spPr>
      </p:pic>
      <p:pic>
        <p:nvPicPr>
          <p:cNvPr id="28" name="Graphic 27" descr="Tag">
            <a:extLst>
              <a:ext uri="{FF2B5EF4-FFF2-40B4-BE49-F238E27FC236}">
                <a16:creationId xmlns:a16="http://schemas.microsoft.com/office/drawing/2014/main" id="{1BFF1D45-5F40-4C80-BD39-09C3A765DB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7278" y="2440800"/>
            <a:ext cx="1361650" cy="1361650"/>
          </a:xfrm>
          <a:prstGeom prst="rect">
            <a:avLst/>
          </a:prstGeom>
        </p:spPr>
      </p:pic>
      <p:pic>
        <p:nvPicPr>
          <p:cNvPr id="29" name="Graphic 28" descr="Coins">
            <a:extLst>
              <a:ext uri="{FF2B5EF4-FFF2-40B4-BE49-F238E27FC236}">
                <a16:creationId xmlns:a16="http://schemas.microsoft.com/office/drawing/2014/main" id="{1265B3A5-955B-43AE-B72D-12C38A9A01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96197" y="4046291"/>
            <a:ext cx="1361650" cy="1361650"/>
          </a:xfrm>
          <a:prstGeom prst="rect">
            <a:avLst/>
          </a:prstGeom>
        </p:spPr>
      </p:pic>
    </p:spTree>
    <p:extLst>
      <p:ext uri="{BB962C8B-B14F-4D97-AF65-F5344CB8AC3E}">
        <p14:creationId xmlns:p14="http://schemas.microsoft.com/office/powerpoint/2010/main" val="220296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28821-C0F3-410A-B4B6-0448BE0FE68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42621BE-B92D-4B6F-B42E-19BD06DF35F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45FA1BE-207F-49FA-A060-40DD1E0FB708}"/>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3922F8B1-AF38-4438-AD0A-8BC77F69A568}"/>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E4F59582-39EA-434A-B397-A8622D0DD556}"/>
              </a:ext>
            </a:extLst>
          </p:cNvPr>
          <p:cNvSpPr>
            <a:spLocks noGrp="1"/>
          </p:cNvSpPr>
          <p:nvPr>
            <p:ph type="body" sz="quarter" idx="13"/>
          </p:nvPr>
        </p:nvSpPr>
        <p:spPr/>
        <p:txBody>
          <a:bodyPr/>
          <a:lstStyle/>
          <a:p>
            <a:endParaRPr lang="en-ZA"/>
          </a:p>
        </p:txBody>
      </p:sp>
      <p:grpSp>
        <p:nvGrpSpPr>
          <p:cNvPr id="39" name="Group 38">
            <a:extLst>
              <a:ext uri="{FF2B5EF4-FFF2-40B4-BE49-F238E27FC236}">
                <a16:creationId xmlns:a16="http://schemas.microsoft.com/office/drawing/2014/main" id="{155D5C3F-016B-4FEB-B8F6-8218C03A1817}"/>
              </a:ext>
            </a:extLst>
          </p:cNvPr>
          <p:cNvGrpSpPr/>
          <p:nvPr/>
        </p:nvGrpSpPr>
        <p:grpSpPr>
          <a:xfrm>
            <a:off x="1405137" y="1769246"/>
            <a:ext cx="8620609" cy="4358568"/>
            <a:chOff x="1666392" y="985002"/>
            <a:chExt cx="7466977" cy="3775293"/>
          </a:xfrm>
        </p:grpSpPr>
        <p:sp>
          <p:nvSpPr>
            <p:cNvPr id="7" name="Shape 11013">
              <a:extLst>
                <a:ext uri="{FF2B5EF4-FFF2-40B4-BE49-F238E27FC236}">
                  <a16:creationId xmlns:a16="http://schemas.microsoft.com/office/drawing/2014/main" id="{D8F72477-9FD5-4FAE-9453-48B46BF634C7}"/>
                </a:ext>
              </a:extLst>
            </p:cNvPr>
            <p:cNvSpPr/>
            <p:nvPr/>
          </p:nvSpPr>
          <p:spPr>
            <a:xfrm>
              <a:off x="5309247" y="1745202"/>
              <a:ext cx="3824122" cy="734493"/>
            </a:xfrm>
            <a:prstGeom prst="rect">
              <a:avLst/>
            </a:prstGeom>
            <a:solidFill>
              <a:schemeClr val="bg2">
                <a:lumMod val="40000"/>
                <a:lumOff val="60000"/>
              </a:schemeClr>
            </a:solidFill>
            <a:ln w="12700" cap="flat">
              <a:noFill/>
              <a:miter lim="400000"/>
            </a:ln>
            <a:effectLst/>
          </p:spPr>
          <p:txBody>
            <a:bodyPr wrap="square" lIns="0" tIns="0" rIns="0" bIns="0" numCol="1" anchor="t">
              <a:noAutofit/>
            </a:bodyPr>
            <a:lstStyle/>
            <a:p>
              <a:endParaRPr sz="1861" dirty="0"/>
            </a:p>
          </p:txBody>
        </p:sp>
        <p:sp>
          <p:nvSpPr>
            <p:cNvPr id="8" name="Shape 11014">
              <a:extLst>
                <a:ext uri="{FF2B5EF4-FFF2-40B4-BE49-F238E27FC236}">
                  <a16:creationId xmlns:a16="http://schemas.microsoft.com/office/drawing/2014/main" id="{517BAC3F-3329-4E1C-897C-79D4A4D5AF5D}"/>
                </a:ext>
              </a:extLst>
            </p:cNvPr>
            <p:cNvSpPr/>
            <p:nvPr/>
          </p:nvSpPr>
          <p:spPr>
            <a:xfrm>
              <a:off x="6531001" y="1892101"/>
              <a:ext cx="440696" cy="440696"/>
            </a:xfrm>
            <a:prstGeom prst="rightArrow">
              <a:avLst>
                <a:gd name="adj1" fmla="val 32000"/>
                <a:gd name="adj2" fmla="val 64000"/>
              </a:avLst>
            </a:prstGeom>
            <a:solidFill>
              <a:schemeClr val="accent2"/>
            </a:solidFill>
            <a:ln w="12700" cap="flat">
              <a:noFill/>
              <a:miter lim="400000"/>
            </a:ln>
            <a:effectLst/>
          </p:spPr>
          <p:txBody>
            <a:bodyPr wrap="square" lIns="0" tIns="0" rIns="0" bIns="0" numCol="1" anchor="t">
              <a:noAutofit/>
            </a:bodyPr>
            <a:lstStyle/>
            <a:p>
              <a:endParaRPr sz="1861" dirty="0"/>
            </a:p>
          </p:txBody>
        </p:sp>
        <p:sp>
          <p:nvSpPr>
            <p:cNvPr id="9" name="Shape 11015">
              <a:extLst>
                <a:ext uri="{FF2B5EF4-FFF2-40B4-BE49-F238E27FC236}">
                  <a16:creationId xmlns:a16="http://schemas.microsoft.com/office/drawing/2014/main" id="{C673561D-ADA5-4C8C-A18D-17A7857E2DF1}"/>
                </a:ext>
              </a:extLst>
            </p:cNvPr>
            <p:cNvSpPr/>
            <p:nvPr/>
          </p:nvSpPr>
          <p:spPr>
            <a:xfrm>
              <a:off x="1666392" y="1745202"/>
              <a:ext cx="3642855" cy="734493"/>
            </a:xfrm>
            <a:prstGeom prst="rect">
              <a:avLst/>
            </a:prstGeom>
            <a:solidFill>
              <a:schemeClr val="accent2"/>
            </a:solidFill>
            <a:ln w="12700" cap="flat">
              <a:noFill/>
              <a:miter lim="400000"/>
            </a:ln>
            <a:effectLst/>
          </p:spPr>
          <p:txBody>
            <a:bodyPr wrap="square" lIns="0" tIns="0" rIns="0" bIns="0" numCol="1" anchor="t">
              <a:noAutofit/>
            </a:bodyPr>
            <a:lstStyle/>
            <a:p>
              <a:endParaRPr sz="1861" dirty="0"/>
            </a:p>
          </p:txBody>
        </p:sp>
        <p:sp>
          <p:nvSpPr>
            <p:cNvPr id="10" name="Shape 11023">
              <a:extLst>
                <a:ext uri="{FF2B5EF4-FFF2-40B4-BE49-F238E27FC236}">
                  <a16:creationId xmlns:a16="http://schemas.microsoft.com/office/drawing/2014/main" id="{54E1D984-7D71-4EBE-B0A4-B8F7EAE540D8}"/>
                </a:ext>
              </a:extLst>
            </p:cNvPr>
            <p:cNvSpPr/>
            <p:nvPr/>
          </p:nvSpPr>
          <p:spPr>
            <a:xfrm>
              <a:off x="1666393" y="985002"/>
              <a:ext cx="2984967" cy="734493"/>
            </a:xfrm>
            <a:prstGeom prst="rect">
              <a:avLst/>
            </a:prstGeom>
            <a:solidFill>
              <a:schemeClr val="accent1"/>
            </a:solidFill>
            <a:ln w="12700" cap="flat">
              <a:noFill/>
              <a:miter lim="400000"/>
            </a:ln>
            <a:effectLst/>
          </p:spPr>
          <p:txBody>
            <a:bodyPr wrap="square" lIns="0" tIns="0" rIns="0" bIns="0" numCol="1" anchor="t">
              <a:noAutofit/>
            </a:bodyPr>
            <a:lstStyle/>
            <a:p>
              <a:endParaRPr sz="1861" dirty="0"/>
            </a:p>
          </p:txBody>
        </p:sp>
        <p:sp>
          <p:nvSpPr>
            <p:cNvPr id="11" name="Shape 11028">
              <a:extLst>
                <a:ext uri="{FF2B5EF4-FFF2-40B4-BE49-F238E27FC236}">
                  <a16:creationId xmlns:a16="http://schemas.microsoft.com/office/drawing/2014/main" id="{01337948-B23E-49A9-BA48-B3684DA96968}"/>
                </a:ext>
              </a:extLst>
            </p:cNvPr>
            <p:cNvSpPr/>
            <p:nvPr/>
          </p:nvSpPr>
          <p:spPr>
            <a:xfrm>
              <a:off x="5913663" y="1133159"/>
              <a:ext cx="440696" cy="440697"/>
            </a:xfrm>
            <a:prstGeom prst="rightArrow">
              <a:avLst>
                <a:gd name="adj1" fmla="val 32000"/>
                <a:gd name="adj2" fmla="val 64000"/>
              </a:avLst>
            </a:prstGeom>
            <a:solidFill>
              <a:schemeClr val="accent1"/>
            </a:solidFill>
            <a:ln w="12700" cap="flat">
              <a:noFill/>
              <a:miter lim="400000"/>
            </a:ln>
            <a:effectLst/>
          </p:spPr>
          <p:txBody>
            <a:bodyPr wrap="square" lIns="0" tIns="0" rIns="0" bIns="0" numCol="1" anchor="t">
              <a:noAutofit/>
            </a:bodyPr>
            <a:lstStyle/>
            <a:p>
              <a:endParaRPr sz="1861" dirty="0"/>
            </a:p>
          </p:txBody>
        </p:sp>
        <p:sp>
          <p:nvSpPr>
            <p:cNvPr id="12" name="Shape 11033">
              <a:extLst>
                <a:ext uri="{FF2B5EF4-FFF2-40B4-BE49-F238E27FC236}">
                  <a16:creationId xmlns:a16="http://schemas.microsoft.com/office/drawing/2014/main" id="{CE2DBF28-8442-4C32-9478-15BBDC0BFC49}"/>
                </a:ext>
              </a:extLst>
            </p:cNvPr>
            <p:cNvSpPr/>
            <p:nvPr/>
          </p:nvSpPr>
          <p:spPr>
            <a:xfrm>
              <a:off x="5392537" y="2659069"/>
              <a:ext cx="440696" cy="440696"/>
            </a:xfrm>
            <a:prstGeom prst="rightArrow">
              <a:avLst>
                <a:gd name="adj1" fmla="val 32000"/>
                <a:gd name="adj2" fmla="val 64000"/>
              </a:avLst>
            </a:prstGeom>
            <a:solidFill>
              <a:schemeClr val="accent3"/>
            </a:solidFill>
            <a:ln w="12700" cap="flat">
              <a:noFill/>
              <a:miter lim="400000"/>
            </a:ln>
            <a:effectLst/>
          </p:spPr>
          <p:txBody>
            <a:bodyPr wrap="square" lIns="0" tIns="0" rIns="0" bIns="0" numCol="1" anchor="t">
              <a:noAutofit/>
            </a:bodyPr>
            <a:lstStyle/>
            <a:p>
              <a:endParaRPr sz="1861" dirty="0"/>
            </a:p>
          </p:txBody>
        </p:sp>
        <p:sp>
          <p:nvSpPr>
            <p:cNvPr id="13" name="Shape 11034">
              <a:extLst>
                <a:ext uri="{FF2B5EF4-FFF2-40B4-BE49-F238E27FC236}">
                  <a16:creationId xmlns:a16="http://schemas.microsoft.com/office/drawing/2014/main" id="{63FFBC3D-151F-40E8-A8CB-DB15B9595E77}"/>
                </a:ext>
              </a:extLst>
            </p:cNvPr>
            <p:cNvSpPr/>
            <p:nvPr/>
          </p:nvSpPr>
          <p:spPr>
            <a:xfrm>
              <a:off x="1666393" y="2505402"/>
              <a:ext cx="2471683" cy="734493"/>
            </a:xfrm>
            <a:prstGeom prst="rect">
              <a:avLst/>
            </a:prstGeom>
            <a:solidFill>
              <a:schemeClr val="accent3"/>
            </a:solidFill>
            <a:ln w="12700" cap="flat">
              <a:noFill/>
              <a:miter lim="400000"/>
            </a:ln>
            <a:effectLst/>
          </p:spPr>
          <p:txBody>
            <a:bodyPr wrap="square" lIns="0" tIns="0" rIns="0" bIns="0" numCol="1" anchor="t">
              <a:noAutofit/>
            </a:bodyPr>
            <a:lstStyle/>
            <a:p>
              <a:endParaRPr sz="1861" dirty="0"/>
            </a:p>
          </p:txBody>
        </p:sp>
        <p:sp>
          <p:nvSpPr>
            <p:cNvPr id="14" name="Shape 11042">
              <a:extLst>
                <a:ext uri="{FF2B5EF4-FFF2-40B4-BE49-F238E27FC236}">
                  <a16:creationId xmlns:a16="http://schemas.microsoft.com/office/drawing/2014/main" id="{7AE660F5-F383-4732-92D8-B5BB7816DF5C}"/>
                </a:ext>
              </a:extLst>
            </p:cNvPr>
            <p:cNvSpPr/>
            <p:nvPr/>
          </p:nvSpPr>
          <p:spPr>
            <a:xfrm>
              <a:off x="4946398" y="3269275"/>
              <a:ext cx="4184281" cy="734493"/>
            </a:xfrm>
            <a:prstGeom prst="rect">
              <a:avLst/>
            </a:prstGeom>
            <a:solidFill>
              <a:schemeClr val="bg2">
                <a:lumMod val="40000"/>
                <a:lumOff val="60000"/>
              </a:schemeClr>
            </a:solidFill>
            <a:ln w="12700" cap="flat">
              <a:noFill/>
              <a:miter lim="400000"/>
            </a:ln>
            <a:effectLst/>
          </p:spPr>
          <p:txBody>
            <a:bodyPr wrap="square" lIns="0" tIns="0" rIns="0" bIns="0" numCol="1" anchor="t">
              <a:noAutofit/>
            </a:bodyPr>
            <a:lstStyle/>
            <a:p>
              <a:endParaRPr sz="1861" dirty="0"/>
            </a:p>
          </p:txBody>
        </p:sp>
        <p:sp>
          <p:nvSpPr>
            <p:cNvPr id="15" name="Shape 11043">
              <a:extLst>
                <a:ext uri="{FF2B5EF4-FFF2-40B4-BE49-F238E27FC236}">
                  <a16:creationId xmlns:a16="http://schemas.microsoft.com/office/drawing/2014/main" id="{F180E88A-9CA9-4A08-AB5A-57FA29A72BDB}"/>
                </a:ext>
              </a:extLst>
            </p:cNvPr>
            <p:cNvSpPr/>
            <p:nvPr/>
          </p:nvSpPr>
          <p:spPr>
            <a:xfrm>
              <a:off x="6231875" y="3417866"/>
              <a:ext cx="440696" cy="440696"/>
            </a:xfrm>
            <a:prstGeom prst="rightArrow">
              <a:avLst>
                <a:gd name="adj1" fmla="val 32000"/>
                <a:gd name="adj2" fmla="val 64000"/>
              </a:avLst>
            </a:prstGeom>
            <a:solidFill>
              <a:schemeClr val="accent4"/>
            </a:solidFill>
            <a:ln w="12700" cap="flat">
              <a:noFill/>
              <a:miter lim="400000"/>
            </a:ln>
            <a:effectLst/>
          </p:spPr>
          <p:txBody>
            <a:bodyPr wrap="square" lIns="0" tIns="0" rIns="0" bIns="0" numCol="1" anchor="t">
              <a:noAutofit/>
            </a:bodyPr>
            <a:lstStyle/>
            <a:p>
              <a:endParaRPr sz="1861" dirty="0"/>
            </a:p>
          </p:txBody>
        </p:sp>
        <p:sp>
          <p:nvSpPr>
            <p:cNvPr id="16" name="Shape 11044">
              <a:extLst>
                <a:ext uri="{FF2B5EF4-FFF2-40B4-BE49-F238E27FC236}">
                  <a16:creationId xmlns:a16="http://schemas.microsoft.com/office/drawing/2014/main" id="{5D08EE6D-B497-48C8-9850-5BA358F6C1DF}"/>
                </a:ext>
              </a:extLst>
            </p:cNvPr>
            <p:cNvSpPr/>
            <p:nvPr/>
          </p:nvSpPr>
          <p:spPr>
            <a:xfrm>
              <a:off x="1666393" y="3265602"/>
              <a:ext cx="3280005" cy="734493"/>
            </a:xfrm>
            <a:prstGeom prst="rect">
              <a:avLst/>
            </a:prstGeom>
            <a:solidFill>
              <a:schemeClr val="accent4"/>
            </a:solidFill>
            <a:ln w="12700" cap="flat">
              <a:noFill/>
              <a:miter lim="400000"/>
            </a:ln>
            <a:effectLst/>
          </p:spPr>
          <p:txBody>
            <a:bodyPr wrap="square" lIns="0" tIns="0" rIns="0" bIns="0" numCol="1" anchor="t">
              <a:noAutofit/>
            </a:bodyPr>
            <a:lstStyle/>
            <a:p>
              <a:endParaRPr sz="1861" dirty="0"/>
            </a:p>
          </p:txBody>
        </p:sp>
        <p:sp>
          <p:nvSpPr>
            <p:cNvPr id="17" name="Shape 11052">
              <a:extLst>
                <a:ext uri="{FF2B5EF4-FFF2-40B4-BE49-F238E27FC236}">
                  <a16:creationId xmlns:a16="http://schemas.microsoft.com/office/drawing/2014/main" id="{587EC248-1DB2-4370-978D-27F8E62493B2}"/>
                </a:ext>
              </a:extLst>
            </p:cNvPr>
            <p:cNvSpPr/>
            <p:nvPr/>
          </p:nvSpPr>
          <p:spPr>
            <a:xfrm>
              <a:off x="5587178" y="4179760"/>
              <a:ext cx="440696" cy="440696"/>
            </a:xfrm>
            <a:prstGeom prst="rightArrow">
              <a:avLst>
                <a:gd name="adj1" fmla="val 32000"/>
                <a:gd name="adj2" fmla="val 64000"/>
              </a:avLst>
            </a:prstGeom>
            <a:solidFill>
              <a:schemeClr val="accent6"/>
            </a:solidFill>
            <a:ln w="12700" cap="flat">
              <a:noFill/>
              <a:miter lim="400000"/>
            </a:ln>
            <a:effectLst/>
          </p:spPr>
          <p:txBody>
            <a:bodyPr wrap="square" lIns="0" tIns="0" rIns="0" bIns="0" numCol="1" anchor="t">
              <a:noAutofit/>
            </a:bodyPr>
            <a:lstStyle/>
            <a:p>
              <a:endParaRPr sz="1861" dirty="0"/>
            </a:p>
          </p:txBody>
        </p:sp>
        <p:sp>
          <p:nvSpPr>
            <p:cNvPr id="18" name="Shape 11053">
              <a:extLst>
                <a:ext uri="{FF2B5EF4-FFF2-40B4-BE49-F238E27FC236}">
                  <a16:creationId xmlns:a16="http://schemas.microsoft.com/office/drawing/2014/main" id="{F81F00C2-4063-4DD8-BBD6-A6FD730B1365}"/>
                </a:ext>
              </a:extLst>
            </p:cNvPr>
            <p:cNvSpPr/>
            <p:nvPr/>
          </p:nvSpPr>
          <p:spPr>
            <a:xfrm>
              <a:off x="1666393" y="4025802"/>
              <a:ext cx="2687125" cy="734493"/>
            </a:xfrm>
            <a:prstGeom prst="rect">
              <a:avLst/>
            </a:prstGeom>
            <a:solidFill>
              <a:schemeClr val="accent6"/>
            </a:solidFill>
            <a:ln w="12700" cap="flat">
              <a:noFill/>
              <a:miter lim="400000"/>
            </a:ln>
            <a:effectLst/>
          </p:spPr>
          <p:txBody>
            <a:bodyPr wrap="square" lIns="0" tIns="0" rIns="0" bIns="0" numCol="1" anchor="t">
              <a:noAutofit/>
            </a:bodyPr>
            <a:lstStyle/>
            <a:p>
              <a:endParaRPr sz="1861" dirty="0"/>
            </a:p>
          </p:txBody>
        </p:sp>
        <p:sp>
          <p:nvSpPr>
            <p:cNvPr id="24" name="TextBox 23">
              <a:extLst>
                <a:ext uri="{FF2B5EF4-FFF2-40B4-BE49-F238E27FC236}">
                  <a16:creationId xmlns:a16="http://schemas.microsoft.com/office/drawing/2014/main" id="{6F8BB9A4-FAE5-4264-AE7C-6D96099AE7BA}"/>
                </a:ext>
              </a:extLst>
            </p:cNvPr>
            <p:cNvSpPr txBox="1"/>
            <p:nvPr/>
          </p:nvSpPr>
          <p:spPr>
            <a:xfrm>
              <a:off x="2455135" y="1218953"/>
              <a:ext cx="1984699" cy="266589"/>
            </a:xfrm>
            <a:prstGeom prst="rect">
              <a:avLst/>
            </a:prstGeom>
            <a:noFill/>
          </p:spPr>
          <p:txBody>
            <a:bodyPr wrap="square" rtlCol="0" anchor="ctr">
              <a:spAutoFit/>
            </a:bodyPr>
            <a:lstStyle/>
            <a:p>
              <a:r>
                <a:rPr lang="en-US" sz="1400" b="1" dirty="0">
                  <a:solidFill>
                    <a:schemeClr val="bg1"/>
                  </a:solidFill>
                  <a:ea typeface="Lato Light" panose="020F0502020204030203" pitchFamily="34" charset="0"/>
                  <a:cs typeface="Poppins" pitchFamily="2" charset="77"/>
                </a:rPr>
                <a:t>EXECUTIVE SUMMARY</a:t>
              </a:r>
            </a:p>
          </p:txBody>
        </p:sp>
        <p:sp>
          <p:nvSpPr>
            <p:cNvPr id="25" name="TextBox 24">
              <a:extLst>
                <a:ext uri="{FF2B5EF4-FFF2-40B4-BE49-F238E27FC236}">
                  <a16:creationId xmlns:a16="http://schemas.microsoft.com/office/drawing/2014/main" id="{E98B8031-C294-49D2-BA23-9AD1A1ED9377}"/>
                </a:ext>
              </a:extLst>
            </p:cNvPr>
            <p:cNvSpPr txBox="1"/>
            <p:nvPr/>
          </p:nvSpPr>
          <p:spPr>
            <a:xfrm>
              <a:off x="2455135" y="1979452"/>
              <a:ext cx="2665895" cy="266589"/>
            </a:xfrm>
            <a:prstGeom prst="rect">
              <a:avLst/>
            </a:prstGeom>
            <a:noFill/>
          </p:spPr>
          <p:txBody>
            <a:bodyPr wrap="square" rtlCol="0" anchor="ctr">
              <a:spAutoFit/>
            </a:bodyPr>
            <a:lstStyle/>
            <a:p>
              <a:r>
                <a:rPr lang="en-US" sz="1400" b="1" dirty="0">
                  <a:solidFill>
                    <a:schemeClr val="bg1"/>
                  </a:solidFill>
                  <a:ea typeface="Lato Light" panose="020F0502020204030203" pitchFamily="34" charset="0"/>
                  <a:cs typeface="Poppins" pitchFamily="2" charset="77"/>
                </a:rPr>
                <a:t>PRODUCTS &amp; SERVICES</a:t>
              </a:r>
            </a:p>
          </p:txBody>
        </p:sp>
        <p:sp>
          <p:nvSpPr>
            <p:cNvPr id="26" name="TextBox 25">
              <a:extLst>
                <a:ext uri="{FF2B5EF4-FFF2-40B4-BE49-F238E27FC236}">
                  <a16:creationId xmlns:a16="http://schemas.microsoft.com/office/drawing/2014/main" id="{77F7E425-25C2-4BBE-9C29-96145E239108}"/>
                </a:ext>
              </a:extLst>
            </p:cNvPr>
            <p:cNvSpPr txBox="1"/>
            <p:nvPr/>
          </p:nvSpPr>
          <p:spPr>
            <a:xfrm>
              <a:off x="2455135" y="2739354"/>
              <a:ext cx="1498223" cy="266589"/>
            </a:xfrm>
            <a:prstGeom prst="rect">
              <a:avLst/>
            </a:prstGeom>
            <a:noFill/>
          </p:spPr>
          <p:txBody>
            <a:bodyPr wrap="square" rtlCol="0" anchor="ctr">
              <a:spAutoFit/>
            </a:bodyPr>
            <a:lstStyle/>
            <a:p>
              <a:r>
                <a:rPr lang="en-US" sz="1400" b="1" dirty="0">
                  <a:solidFill>
                    <a:schemeClr val="bg1"/>
                  </a:solidFill>
                  <a:ea typeface="Lato Light" panose="020F0502020204030203" pitchFamily="34" charset="0"/>
                  <a:cs typeface="Poppins" pitchFamily="2" charset="77"/>
                </a:rPr>
                <a:t>MARKET ANALYSIS</a:t>
              </a:r>
            </a:p>
          </p:txBody>
        </p:sp>
        <p:sp>
          <p:nvSpPr>
            <p:cNvPr id="27" name="TextBox 26">
              <a:extLst>
                <a:ext uri="{FF2B5EF4-FFF2-40B4-BE49-F238E27FC236}">
                  <a16:creationId xmlns:a16="http://schemas.microsoft.com/office/drawing/2014/main" id="{494CC796-1F82-489E-BEF2-C294C9EB2AEC}"/>
                </a:ext>
              </a:extLst>
            </p:cNvPr>
            <p:cNvSpPr txBox="1"/>
            <p:nvPr/>
          </p:nvSpPr>
          <p:spPr>
            <a:xfrm>
              <a:off x="2455135" y="3499553"/>
              <a:ext cx="2379038" cy="266589"/>
            </a:xfrm>
            <a:prstGeom prst="rect">
              <a:avLst/>
            </a:prstGeom>
            <a:noFill/>
          </p:spPr>
          <p:txBody>
            <a:bodyPr wrap="square" rtlCol="0" anchor="ctr">
              <a:spAutoFit/>
            </a:bodyPr>
            <a:lstStyle/>
            <a:p>
              <a:r>
                <a:rPr lang="en-US" sz="1400" b="1" dirty="0">
                  <a:solidFill>
                    <a:schemeClr val="bg1"/>
                  </a:solidFill>
                  <a:ea typeface="Lato Light" panose="020F0502020204030203" pitchFamily="34" charset="0"/>
                  <a:cs typeface="Poppins" pitchFamily="2" charset="77"/>
                </a:rPr>
                <a:t>MARKETING STRATEGY</a:t>
              </a:r>
            </a:p>
          </p:txBody>
        </p:sp>
        <p:sp>
          <p:nvSpPr>
            <p:cNvPr id="28" name="TextBox 27">
              <a:extLst>
                <a:ext uri="{FF2B5EF4-FFF2-40B4-BE49-F238E27FC236}">
                  <a16:creationId xmlns:a16="http://schemas.microsoft.com/office/drawing/2014/main" id="{FC685DA2-DFF2-4F68-891B-619F008AD4D7}"/>
                </a:ext>
              </a:extLst>
            </p:cNvPr>
            <p:cNvSpPr txBox="1"/>
            <p:nvPr/>
          </p:nvSpPr>
          <p:spPr>
            <a:xfrm>
              <a:off x="2455135" y="4266812"/>
              <a:ext cx="1793086" cy="266589"/>
            </a:xfrm>
            <a:prstGeom prst="rect">
              <a:avLst/>
            </a:prstGeom>
            <a:noFill/>
          </p:spPr>
          <p:txBody>
            <a:bodyPr wrap="square" rtlCol="0" anchor="ctr">
              <a:spAutoFit/>
            </a:bodyPr>
            <a:lstStyle/>
            <a:p>
              <a:r>
                <a:rPr lang="en-US" sz="1400" b="1" dirty="0">
                  <a:solidFill>
                    <a:schemeClr val="bg1"/>
                  </a:solidFill>
                  <a:ea typeface="Lato Light" panose="020F0502020204030203" pitchFamily="34" charset="0"/>
                  <a:cs typeface="Poppins" pitchFamily="2" charset="77"/>
                </a:rPr>
                <a:t>FINANCIAL PLANNING</a:t>
              </a:r>
            </a:p>
          </p:txBody>
        </p:sp>
        <p:sp>
          <p:nvSpPr>
            <p:cNvPr id="29" name="TextBox 28">
              <a:extLst>
                <a:ext uri="{FF2B5EF4-FFF2-40B4-BE49-F238E27FC236}">
                  <a16:creationId xmlns:a16="http://schemas.microsoft.com/office/drawing/2014/main" id="{77F13604-6384-4A10-AECE-40E118884D72}"/>
                </a:ext>
              </a:extLst>
            </p:cNvPr>
            <p:cNvSpPr txBox="1"/>
            <p:nvPr/>
          </p:nvSpPr>
          <p:spPr>
            <a:xfrm>
              <a:off x="4746499" y="1165303"/>
              <a:ext cx="880578" cy="373892"/>
            </a:xfrm>
            <a:prstGeom prst="rect">
              <a:avLst/>
            </a:prstGeom>
            <a:noFill/>
          </p:spPr>
          <p:txBody>
            <a:bodyPr wrap="none" rtlCol="0" anchor="ctr">
              <a:spAutoFit/>
            </a:bodyPr>
            <a:lstStyle/>
            <a:p>
              <a:r>
                <a:rPr lang="en-US" sz="2205" b="1" dirty="0">
                  <a:solidFill>
                    <a:schemeClr val="tx2"/>
                  </a:solidFill>
                  <a:ea typeface="Lato Light" panose="020F0502020204030203" pitchFamily="34" charset="0"/>
                  <a:cs typeface="Poppins" pitchFamily="2" charset="77"/>
                </a:rPr>
                <a:t>70,000</a:t>
              </a:r>
            </a:p>
          </p:txBody>
        </p:sp>
        <p:sp>
          <p:nvSpPr>
            <p:cNvPr id="30" name="TextBox 29">
              <a:extLst>
                <a:ext uri="{FF2B5EF4-FFF2-40B4-BE49-F238E27FC236}">
                  <a16:creationId xmlns:a16="http://schemas.microsoft.com/office/drawing/2014/main" id="{F4D0CBFB-86FC-4E55-A04F-DE665FF19A79}"/>
                </a:ext>
              </a:extLst>
            </p:cNvPr>
            <p:cNvSpPr txBox="1"/>
            <p:nvPr/>
          </p:nvSpPr>
          <p:spPr>
            <a:xfrm>
              <a:off x="5399881" y="1925504"/>
              <a:ext cx="880578" cy="373892"/>
            </a:xfrm>
            <a:prstGeom prst="rect">
              <a:avLst/>
            </a:prstGeom>
            <a:noFill/>
          </p:spPr>
          <p:txBody>
            <a:bodyPr wrap="none" rtlCol="0" anchor="ctr">
              <a:spAutoFit/>
            </a:bodyPr>
            <a:lstStyle/>
            <a:p>
              <a:r>
                <a:rPr lang="en-US" sz="2205" b="1" dirty="0">
                  <a:solidFill>
                    <a:schemeClr val="tx2"/>
                  </a:solidFill>
                  <a:ea typeface="Lato Light" panose="020F0502020204030203" pitchFamily="34" charset="0"/>
                  <a:cs typeface="Poppins" pitchFamily="2" charset="77"/>
                </a:rPr>
                <a:t>90,000</a:t>
              </a:r>
            </a:p>
          </p:txBody>
        </p:sp>
        <p:sp>
          <p:nvSpPr>
            <p:cNvPr id="31" name="TextBox 30">
              <a:extLst>
                <a:ext uri="{FF2B5EF4-FFF2-40B4-BE49-F238E27FC236}">
                  <a16:creationId xmlns:a16="http://schemas.microsoft.com/office/drawing/2014/main" id="{BBC6A33C-9A7D-4BC6-AC0D-9A3A030B8F2B}"/>
                </a:ext>
              </a:extLst>
            </p:cNvPr>
            <p:cNvSpPr txBox="1"/>
            <p:nvPr/>
          </p:nvSpPr>
          <p:spPr>
            <a:xfrm>
              <a:off x="4248221" y="2685704"/>
              <a:ext cx="880578" cy="373892"/>
            </a:xfrm>
            <a:prstGeom prst="rect">
              <a:avLst/>
            </a:prstGeom>
            <a:noFill/>
          </p:spPr>
          <p:txBody>
            <a:bodyPr wrap="none" rtlCol="0" anchor="ctr">
              <a:spAutoFit/>
            </a:bodyPr>
            <a:lstStyle/>
            <a:p>
              <a:r>
                <a:rPr lang="en-US" sz="2205" b="1" dirty="0">
                  <a:solidFill>
                    <a:schemeClr val="tx2"/>
                  </a:solidFill>
                  <a:ea typeface="Lato Light" panose="020F0502020204030203" pitchFamily="34" charset="0"/>
                  <a:cs typeface="Poppins" pitchFamily="2" charset="77"/>
                </a:rPr>
                <a:t>50,000</a:t>
              </a:r>
            </a:p>
          </p:txBody>
        </p:sp>
        <p:sp>
          <p:nvSpPr>
            <p:cNvPr id="32" name="TextBox 31">
              <a:extLst>
                <a:ext uri="{FF2B5EF4-FFF2-40B4-BE49-F238E27FC236}">
                  <a16:creationId xmlns:a16="http://schemas.microsoft.com/office/drawing/2014/main" id="{06D0E0CC-277B-4C5A-A136-3442894A063D}"/>
                </a:ext>
              </a:extLst>
            </p:cNvPr>
            <p:cNvSpPr txBox="1"/>
            <p:nvPr/>
          </p:nvSpPr>
          <p:spPr>
            <a:xfrm>
              <a:off x="5058623" y="3445903"/>
              <a:ext cx="891685" cy="373892"/>
            </a:xfrm>
            <a:prstGeom prst="rect">
              <a:avLst/>
            </a:prstGeom>
            <a:noFill/>
          </p:spPr>
          <p:txBody>
            <a:bodyPr wrap="none" rtlCol="0" anchor="ctr">
              <a:spAutoFit/>
            </a:bodyPr>
            <a:lstStyle/>
            <a:p>
              <a:r>
                <a:rPr lang="en-US" sz="2205" b="1" dirty="0">
                  <a:solidFill>
                    <a:schemeClr val="tx2"/>
                  </a:solidFill>
                  <a:ea typeface="Lato Light" panose="020F0502020204030203" pitchFamily="34" charset="0"/>
                  <a:cs typeface="Poppins" pitchFamily="2" charset="77"/>
                </a:rPr>
                <a:t>80,000</a:t>
              </a:r>
            </a:p>
          </p:txBody>
        </p:sp>
        <p:sp>
          <p:nvSpPr>
            <p:cNvPr id="33" name="TextBox 32">
              <a:extLst>
                <a:ext uri="{FF2B5EF4-FFF2-40B4-BE49-F238E27FC236}">
                  <a16:creationId xmlns:a16="http://schemas.microsoft.com/office/drawing/2014/main" id="{F1C1B118-DD52-4479-B094-B758BB2BF936}"/>
                </a:ext>
              </a:extLst>
            </p:cNvPr>
            <p:cNvSpPr txBox="1"/>
            <p:nvPr/>
          </p:nvSpPr>
          <p:spPr>
            <a:xfrm>
              <a:off x="4439834" y="4213449"/>
              <a:ext cx="880578" cy="373892"/>
            </a:xfrm>
            <a:prstGeom prst="rect">
              <a:avLst/>
            </a:prstGeom>
            <a:noFill/>
          </p:spPr>
          <p:txBody>
            <a:bodyPr wrap="none" rtlCol="0" anchor="ctr">
              <a:spAutoFit/>
            </a:bodyPr>
            <a:lstStyle/>
            <a:p>
              <a:r>
                <a:rPr lang="en-US" sz="2205" b="1" dirty="0">
                  <a:solidFill>
                    <a:schemeClr val="tx2"/>
                  </a:solidFill>
                  <a:ea typeface="Lato Light" panose="020F0502020204030203" pitchFamily="34" charset="0"/>
                  <a:cs typeface="Poppins" pitchFamily="2" charset="77"/>
                </a:rPr>
                <a:t>60,000</a:t>
              </a:r>
            </a:p>
          </p:txBody>
        </p:sp>
        <p:sp>
          <p:nvSpPr>
            <p:cNvPr id="34" name="TextBox 33">
              <a:extLst>
                <a:ext uri="{FF2B5EF4-FFF2-40B4-BE49-F238E27FC236}">
                  <a16:creationId xmlns:a16="http://schemas.microsoft.com/office/drawing/2014/main" id="{971B3064-BD5C-470D-AEFE-03AB3EFA7F90}"/>
                </a:ext>
              </a:extLst>
            </p:cNvPr>
            <p:cNvSpPr txBox="1"/>
            <p:nvPr/>
          </p:nvSpPr>
          <p:spPr>
            <a:xfrm>
              <a:off x="6531001" y="1178656"/>
              <a:ext cx="2599678" cy="352843"/>
            </a:xfrm>
            <a:prstGeom prst="rect">
              <a:avLst/>
            </a:prstGeom>
            <a:noFill/>
          </p:spPr>
          <p:txBody>
            <a:bodyPr wrap="square" rtlCol="0" anchor="ctr">
              <a:spAutoFit/>
            </a:bodyPr>
            <a:lstStyle/>
            <a:p>
              <a:pP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r>
                <a:rPr lang="en-US" sz="882" dirty="0">
                  <a:ea typeface="Lato Light" panose="020F0502020204030203" pitchFamily="34" charset="0"/>
                  <a:cs typeface="Lato Light" panose="020F0502020204030203" pitchFamily="34" charset="0"/>
                </a:rPr>
                <a:t>s virtually all of. </a:t>
              </a:r>
            </a:p>
          </p:txBody>
        </p:sp>
        <p:sp>
          <p:nvSpPr>
            <p:cNvPr id="35" name="TextBox 34">
              <a:extLst>
                <a:ext uri="{FF2B5EF4-FFF2-40B4-BE49-F238E27FC236}">
                  <a16:creationId xmlns:a16="http://schemas.microsoft.com/office/drawing/2014/main" id="{41C47DC6-47AB-44A5-B20F-42B19D8C444C}"/>
                </a:ext>
              </a:extLst>
            </p:cNvPr>
            <p:cNvSpPr txBox="1"/>
            <p:nvPr/>
          </p:nvSpPr>
          <p:spPr>
            <a:xfrm>
              <a:off x="5916523" y="2702995"/>
              <a:ext cx="3214156" cy="352843"/>
            </a:xfrm>
            <a:prstGeom prst="rect">
              <a:avLst/>
            </a:prstGeom>
            <a:noFill/>
          </p:spPr>
          <p:txBody>
            <a:bodyPr wrap="square" rtlCol="0" anchor="ctr">
              <a:spAutoFit/>
            </a:bodyPr>
            <a:lstStyle/>
            <a:p>
              <a:pP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36" name="TextBox 35">
              <a:extLst>
                <a:ext uri="{FF2B5EF4-FFF2-40B4-BE49-F238E27FC236}">
                  <a16:creationId xmlns:a16="http://schemas.microsoft.com/office/drawing/2014/main" id="{15D33593-32CD-49A8-BF0E-B3F5904A3900}"/>
                </a:ext>
              </a:extLst>
            </p:cNvPr>
            <p:cNvSpPr txBox="1"/>
            <p:nvPr/>
          </p:nvSpPr>
          <p:spPr>
            <a:xfrm>
              <a:off x="6143636" y="4216628"/>
              <a:ext cx="2987043" cy="352843"/>
            </a:xfrm>
            <a:prstGeom prst="rect">
              <a:avLst/>
            </a:prstGeom>
            <a:noFill/>
          </p:spPr>
          <p:txBody>
            <a:bodyPr wrap="square" rtlCol="0" anchor="ctr">
              <a:spAutoFit/>
            </a:bodyPr>
            <a:lstStyle/>
            <a:p>
              <a:pP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37" name="TextBox 36">
              <a:extLst>
                <a:ext uri="{FF2B5EF4-FFF2-40B4-BE49-F238E27FC236}">
                  <a16:creationId xmlns:a16="http://schemas.microsoft.com/office/drawing/2014/main" id="{CE79EE22-E893-4453-8976-A0834BDA6490}"/>
                </a:ext>
              </a:extLst>
            </p:cNvPr>
            <p:cNvSpPr txBox="1"/>
            <p:nvPr/>
          </p:nvSpPr>
          <p:spPr>
            <a:xfrm>
              <a:off x="6784797" y="3456427"/>
              <a:ext cx="2345882" cy="352843"/>
            </a:xfrm>
            <a:prstGeom prst="rect">
              <a:avLst/>
            </a:prstGeom>
            <a:noFill/>
          </p:spPr>
          <p:txBody>
            <a:bodyPr wrap="square" rtlCol="0" anchor="ctr">
              <a:spAutoFit/>
            </a:bodyPr>
            <a:lstStyle/>
            <a:p>
              <a:pP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r>
                <a:rPr lang="en-US" sz="882" dirty="0">
                  <a:ea typeface="Lato Light" panose="020F0502020204030203" pitchFamily="34" charset="0"/>
                  <a:cs typeface="Lato Light" panose="020F0502020204030203" pitchFamily="34" charset="0"/>
                </a:rPr>
                <a:t>s. </a:t>
              </a:r>
            </a:p>
          </p:txBody>
        </p:sp>
        <p:sp>
          <p:nvSpPr>
            <p:cNvPr id="38" name="TextBox 37">
              <a:extLst>
                <a:ext uri="{FF2B5EF4-FFF2-40B4-BE49-F238E27FC236}">
                  <a16:creationId xmlns:a16="http://schemas.microsoft.com/office/drawing/2014/main" id="{931C4A2F-C347-4773-BB06-3FA406ADEDF2}"/>
                </a:ext>
              </a:extLst>
            </p:cNvPr>
            <p:cNvSpPr txBox="1"/>
            <p:nvPr/>
          </p:nvSpPr>
          <p:spPr>
            <a:xfrm>
              <a:off x="7041790" y="1861569"/>
              <a:ext cx="2088889" cy="497245"/>
            </a:xfrm>
            <a:prstGeom prst="rect">
              <a:avLst/>
            </a:prstGeom>
            <a:noFill/>
          </p:spPr>
          <p:txBody>
            <a:bodyPr wrap="square" rtlCol="0" anchor="ctr">
              <a:spAutoFit/>
            </a:bodyPr>
            <a:lstStyle/>
            <a:p>
              <a:pP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r>
                <a:rPr lang="en-US" sz="882" dirty="0">
                  <a:ea typeface="Lato Light" panose="020F0502020204030203" pitchFamily="34" charset="0"/>
                  <a:cs typeface="Lato Light" panose="020F0502020204030203" pitchFamily="34" charset="0"/>
                </a:rPr>
                <a:t> stable balance sheet can be an ongoing. </a:t>
              </a:r>
            </a:p>
          </p:txBody>
        </p:sp>
      </p:grpSp>
      <p:pic>
        <p:nvPicPr>
          <p:cNvPr id="40" name="Graphic 39" descr="Briefcase">
            <a:extLst>
              <a:ext uri="{FF2B5EF4-FFF2-40B4-BE49-F238E27FC236}">
                <a16:creationId xmlns:a16="http://schemas.microsoft.com/office/drawing/2014/main" id="{540ABEDB-967F-4ED8-ADE9-25540A3BA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6700" y="1815197"/>
            <a:ext cx="751859" cy="751859"/>
          </a:xfrm>
          <a:prstGeom prst="rect">
            <a:avLst/>
          </a:prstGeom>
        </p:spPr>
      </p:pic>
      <p:pic>
        <p:nvPicPr>
          <p:cNvPr id="41" name="Graphic 40" descr="Customer review RTL">
            <a:extLst>
              <a:ext uri="{FF2B5EF4-FFF2-40B4-BE49-F238E27FC236}">
                <a16:creationId xmlns:a16="http://schemas.microsoft.com/office/drawing/2014/main" id="{82835076-E8B5-4A2E-945D-D1AD47D837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4509" y="3580413"/>
            <a:ext cx="751859" cy="751859"/>
          </a:xfrm>
          <a:prstGeom prst="rect">
            <a:avLst/>
          </a:prstGeom>
        </p:spPr>
      </p:pic>
      <p:pic>
        <p:nvPicPr>
          <p:cNvPr id="42" name="Graphic 41" descr="Piggy Bank">
            <a:extLst>
              <a:ext uri="{FF2B5EF4-FFF2-40B4-BE49-F238E27FC236}">
                <a16:creationId xmlns:a16="http://schemas.microsoft.com/office/drawing/2014/main" id="{1E4B8649-339E-4156-8E71-812F99EB7C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0538" y="5318678"/>
            <a:ext cx="751859" cy="751859"/>
          </a:xfrm>
          <a:prstGeom prst="rect">
            <a:avLst/>
          </a:prstGeom>
        </p:spPr>
      </p:pic>
      <p:pic>
        <p:nvPicPr>
          <p:cNvPr id="43" name="Graphic 42" descr="Tag">
            <a:extLst>
              <a:ext uri="{FF2B5EF4-FFF2-40B4-BE49-F238E27FC236}">
                <a16:creationId xmlns:a16="http://schemas.microsoft.com/office/drawing/2014/main" id="{4F937470-EF7A-4227-84DD-BC9B97F8DD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6699" y="2663168"/>
            <a:ext cx="751859" cy="751859"/>
          </a:xfrm>
          <a:prstGeom prst="rect">
            <a:avLst/>
          </a:prstGeom>
        </p:spPr>
      </p:pic>
      <p:pic>
        <p:nvPicPr>
          <p:cNvPr id="45" name="Graphic 44" descr="Venn diagram">
            <a:extLst>
              <a:ext uri="{FF2B5EF4-FFF2-40B4-BE49-F238E27FC236}">
                <a16:creationId xmlns:a16="http://schemas.microsoft.com/office/drawing/2014/main" id="{1A3FB077-4B29-48A0-9A1F-44FD123D09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421614" y="4368441"/>
            <a:ext cx="877649" cy="877649"/>
          </a:xfrm>
          <a:prstGeom prst="rect">
            <a:avLst/>
          </a:prstGeom>
        </p:spPr>
      </p:pic>
    </p:spTree>
    <p:extLst>
      <p:ext uri="{BB962C8B-B14F-4D97-AF65-F5344CB8AC3E}">
        <p14:creationId xmlns:p14="http://schemas.microsoft.com/office/powerpoint/2010/main" val="311892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09E64-8A58-42F7-8D9C-C5D413F2797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55C6CA3-A54F-4EEC-910F-8D9785E13E6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A4A844A-95FD-480A-AB0F-A3FE980F4E39}"/>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BCEA4BAC-6B71-46A1-A5DD-1D5882759F1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603B40E-BAE1-4D9E-A10F-10EDEB5128EE}"/>
              </a:ext>
            </a:extLst>
          </p:cNvPr>
          <p:cNvSpPr>
            <a:spLocks noGrp="1"/>
          </p:cNvSpPr>
          <p:nvPr>
            <p:ph type="body" sz="quarter" idx="13"/>
          </p:nvPr>
        </p:nvSpPr>
        <p:spPr/>
        <p:txBody>
          <a:bodyPr/>
          <a:lstStyle/>
          <a:p>
            <a:endParaRPr lang="en-ZA"/>
          </a:p>
        </p:txBody>
      </p:sp>
      <p:sp>
        <p:nvSpPr>
          <p:cNvPr id="7" name="Shape 20606">
            <a:extLst>
              <a:ext uri="{FF2B5EF4-FFF2-40B4-BE49-F238E27FC236}">
                <a16:creationId xmlns:a16="http://schemas.microsoft.com/office/drawing/2014/main" id="{56B64F93-83AD-4B00-83AB-C15276A0C933}"/>
              </a:ext>
            </a:extLst>
          </p:cNvPr>
          <p:cNvSpPr/>
          <p:nvPr/>
        </p:nvSpPr>
        <p:spPr>
          <a:xfrm>
            <a:off x="7689472" y="2432082"/>
            <a:ext cx="310079" cy="7324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2000" dirty="0"/>
          </a:p>
        </p:txBody>
      </p:sp>
      <p:sp>
        <p:nvSpPr>
          <p:cNvPr id="8" name="Shape 20611">
            <a:extLst>
              <a:ext uri="{FF2B5EF4-FFF2-40B4-BE49-F238E27FC236}">
                <a16:creationId xmlns:a16="http://schemas.microsoft.com/office/drawing/2014/main" id="{70EF1423-BFF5-43E3-9348-2D7BF2098837}"/>
              </a:ext>
            </a:extLst>
          </p:cNvPr>
          <p:cNvSpPr/>
          <p:nvPr/>
        </p:nvSpPr>
        <p:spPr>
          <a:xfrm>
            <a:off x="5878271" y="2819382"/>
            <a:ext cx="0" cy="345156"/>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2000" dirty="0"/>
          </a:p>
        </p:txBody>
      </p:sp>
      <p:sp>
        <p:nvSpPr>
          <p:cNvPr id="9" name="Shape 20619">
            <a:extLst>
              <a:ext uri="{FF2B5EF4-FFF2-40B4-BE49-F238E27FC236}">
                <a16:creationId xmlns:a16="http://schemas.microsoft.com/office/drawing/2014/main" id="{39812A49-D685-4138-8AFF-0EAC73245B93}"/>
              </a:ext>
            </a:extLst>
          </p:cNvPr>
          <p:cNvSpPr/>
          <p:nvPr/>
        </p:nvSpPr>
        <p:spPr>
          <a:xfrm flipH="1">
            <a:off x="3758153" y="2432082"/>
            <a:ext cx="310080" cy="7324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2000" dirty="0"/>
          </a:p>
        </p:txBody>
      </p:sp>
      <p:sp>
        <p:nvSpPr>
          <p:cNvPr id="10" name="Shape 20624">
            <a:extLst>
              <a:ext uri="{FF2B5EF4-FFF2-40B4-BE49-F238E27FC236}">
                <a16:creationId xmlns:a16="http://schemas.microsoft.com/office/drawing/2014/main" id="{0FAB7F07-3F64-402C-B505-67BAC812BB4D}"/>
              </a:ext>
            </a:extLst>
          </p:cNvPr>
          <p:cNvSpPr/>
          <p:nvPr/>
        </p:nvSpPr>
        <p:spPr>
          <a:xfrm rot="10800000">
            <a:off x="4132875" y="4906721"/>
            <a:ext cx="830531" cy="2148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2000" dirty="0"/>
          </a:p>
        </p:txBody>
      </p:sp>
      <p:sp>
        <p:nvSpPr>
          <p:cNvPr id="11" name="Shape 20629">
            <a:extLst>
              <a:ext uri="{FF2B5EF4-FFF2-40B4-BE49-F238E27FC236}">
                <a16:creationId xmlns:a16="http://schemas.microsoft.com/office/drawing/2014/main" id="{3366D2C1-A3B9-4F11-B085-6CD8FCB5C4B3}"/>
              </a:ext>
            </a:extLst>
          </p:cNvPr>
          <p:cNvSpPr/>
          <p:nvPr/>
        </p:nvSpPr>
        <p:spPr>
          <a:xfrm rot="10800000" flipH="1">
            <a:off x="6791028" y="4906721"/>
            <a:ext cx="830531" cy="2148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2000" dirty="0"/>
          </a:p>
        </p:txBody>
      </p:sp>
      <p:sp>
        <p:nvSpPr>
          <p:cNvPr id="12" name="Shape 20633">
            <a:extLst>
              <a:ext uri="{FF2B5EF4-FFF2-40B4-BE49-F238E27FC236}">
                <a16:creationId xmlns:a16="http://schemas.microsoft.com/office/drawing/2014/main" id="{FBBCE7F8-066F-4D1E-A2F3-F0BE7D0DBBF7}"/>
              </a:ext>
            </a:extLst>
          </p:cNvPr>
          <p:cNvSpPr/>
          <p:nvPr/>
        </p:nvSpPr>
        <p:spPr>
          <a:xfrm rot="10800000" flipH="1">
            <a:off x="3293288" y="3149904"/>
            <a:ext cx="1544693" cy="12872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endParaRPr sz="2000" dirty="0"/>
          </a:p>
        </p:txBody>
      </p:sp>
      <p:sp>
        <p:nvSpPr>
          <p:cNvPr id="13" name="Shape 20636">
            <a:extLst>
              <a:ext uri="{FF2B5EF4-FFF2-40B4-BE49-F238E27FC236}">
                <a16:creationId xmlns:a16="http://schemas.microsoft.com/office/drawing/2014/main" id="{8FDADDE0-A9DB-4254-9B78-127B7BA4EEB3}"/>
              </a:ext>
            </a:extLst>
          </p:cNvPr>
          <p:cNvSpPr/>
          <p:nvPr/>
        </p:nvSpPr>
        <p:spPr>
          <a:xfrm>
            <a:off x="4199607" y="3631920"/>
            <a:ext cx="1544691" cy="12872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12700" cap="flat">
            <a:noFill/>
            <a:miter lim="400000"/>
          </a:ln>
          <a:effectLst/>
        </p:spPr>
        <p:txBody>
          <a:bodyPr wrap="square" lIns="0" tIns="0" rIns="0" bIns="0" numCol="1" anchor="t">
            <a:noAutofit/>
          </a:bodyPr>
          <a:lstStyle/>
          <a:p>
            <a:endParaRPr sz="2000" dirty="0"/>
          </a:p>
        </p:txBody>
      </p:sp>
      <p:sp>
        <p:nvSpPr>
          <p:cNvPr id="14" name="Shape 20639">
            <a:extLst>
              <a:ext uri="{FF2B5EF4-FFF2-40B4-BE49-F238E27FC236}">
                <a16:creationId xmlns:a16="http://schemas.microsoft.com/office/drawing/2014/main" id="{1A6215E0-BBD0-49A2-8929-8C2E842BA1C6}"/>
              </a:ext>
            </a:extLst>
          </p:cNvPr>
          <p:cNvSpPr/>
          <p:nvPr/>
        </p:nvSpPr>
        <p:spPr>
          <a:xfrm rot="10800000" flipH="1">
            <a:off x="5105927" y="3149904"/>
            <a:ext cx="1544691" cy="12872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3"/>
          </a:solidFill>
          <a:ln w="12700" cap="flat">
            <a:noFill/>
            <a:miter lim="400000"/>
          </a:ln>
          <a:effectLst/>
        </p:spPr>
        <p:txBody>
          <a:bodyPr wrap="square" lIns="0" tIns="0" rIns="0" bIns="0" numCol="1" anchor="t">
            <a:noAutofit/>
          </a:bodyPr>
          <a:lstStyle/>
          <a:p>
            <a:endParaRPr sz="2000" dirty="0"/>
          </a:p>
        </p:txBody>
      </p:sp>
      <p:sp>
        <p:nvSpPr>
          <p:cNvPr id="15" name="Shape 20642">
            <a:extLst>
              <a:ext uri="{FF2B5EF4-FFF2-40B4-BE49-F238E27FC236}">
                <a16:creationId xmlns:a16="http://schemas.microsoft.com/office/drawing/2014/main" id="{592F0762-1BB4-4D08-AC98-E3203932B887}"/>
              </a:ext>
            </a:extLst>
          </p:cNvPr>
          <p:cNvSpPr/>
          <p:nvPr/>
        </p:nvSpPr>
        <p:spPr>
          <a:xfrm rot="10800000" flipH="1">
            <a:off x="6918565" y="3149904"/>
            <a:ext cx="1544693" cy="12872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solidFill>
          <a:ln w="12700" cap="flat">
            <a:noFill/>
            <a:miter lim="400000"/>
          </a:ln>
          <a:effectLst/>
        </p:spPr>
        <p:txBody>
          <a:bodyPr wrap="square" lIns="0" tIns="0" rIns="0" bIns="0" numCol="1" anchor="t">
            <a:noAutofit/>
          </a:bodyPr>
          <a:lstStyle/>
          <a:p>
            <a:endParaRPr sz="2000" dirty="0"/>
          </a:p>
        </p:txBody>
      </p:sp>
      <p:sp>
        <p:nvSpPr>
          <p:cNvPr id="16" name="Shape 20645">
            <a:extLst>
              <a:ext uri="{FF2B5EF4-FFF2-40B4-BE49-F238E27FC236}">
                <a16:creationId xmlns:a16="http://schemas.microsoft.com/office/drawing/2014/main" id="{3F298FAD-6ECB-4DDF-8A6E-B7DDA679FD58}"/>
              </a:ext>
            </a:extLst>
          </p:cNvPr>
          <p:cNvSpPr/>
          <p:nvPr/>
        </p:nvSpPr>
        <p:spPr>
          <a:xfrm>
            <a:off x="6012245" y="3631920"/>
            <a:ext cx="1544691" cy="12872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5"/>
          </a:solidFill>
          <a:ln w="12700" cap="flat">
            <a:noFill/>
            <a:miter lim="400000"/>
          </a:ln>
          <a:effectLst/>
        </p:spPr>
        <p:txBody>
          <a:bodyPr wrap="square" lIns="0" tIns="0" rIns="0" bIns="0" numCol="1" anchor="t">
            <a:noAutofit/>
          </a:bodyPr>
          <a:lstStyle/>
          <a:p>
            <a:endParaRPr sz="2000" dirty="0"/>
          </a:p>
        </p:txBody>
      </p:sp>
      <p:sp>
        <p:nvSpPr>
          <p:cNvPr id="22" name="TextBox 21">
            <a:extLst>
              <a:ext uri="{FF2B5EF4-FFF2-40B4-BE49-F238E27FC236}">
                <a16:creationId xmlns:a16="http://schemas.microsoft.com/office/drawing/2014/main" id="{C41312BB-2388-408D-B7E0-EAA87A63D213}"/>
              </a:ext>
            </a:extLst>
          </p:cNvPr>
          <p:cNvSpPr txBox="1"/>
          <p:nvPr/>
        </p:nvSpPr>
        <p:spPr>
          <a:xfrm>
            <a:off x="7689470" y="5248604"/>
            <a:ext cx="1738019" cy="574581"/>
          </a:xfrm>
          <a:prstGeom prst="rect">
            <a:avLst/>
          </a:prstGeom>
          <a:noFill/>
        </p:spPr>
        <p:txBody>
          <a:bodyPr wrap="square" rtlCol="0" anchor="t">
            <a:spAutoFit/>
          </a:bodyPr>
          <a:lstStyle/>
          <a:p>
            <a:pP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DD0987FC-FA26-4BA4-94BA-6151F2D05599}"/>
              </a:ext>
            </a:extLst>
          </p:cNvPr>
          <p:cNvSpPr txBox="1"/>
          <p:nvPr/>
        </p:nvSpPr>
        <p:spPr>
          <a:xfrm>
            <a:off x="7689471" y="4965723"/>
            <a:ext cx="1585690" cy="276999"/>
          </a:xfrm>
          <a:prstGeom prst="rect">
            <a:avLst/>
          </a:prstGeom>
          <a:noFill/>
        </p:spPr>
        <p:txBody>
          <a:bodyPr wrap="none" rtlCol="0" anchor="b">
            <a:spAutoFit/>
          </a:bodyPr>
          <a:lstStyle/>
          <a:p>
            <a:r>
              <a:rPr lang="en-US" sz="1200" b="1" dirty="0">
                <a:solidFill>
                  <a:schemeClr val="tx2"/>
                </a:solidFill>
                <a:cs typeface="Poppins" pitchFamily="2" charset="77"/>
              </a:rPr>
              <a:t>FINANCE PLANNING</a:t>
            </a:r>
          </a:p>
        </p:txBody>
      </p:sp>
      <p:sp>
        <p:nvSpPr>
          <p:cNvPr id="24" name="TextBox 23">
            <a:extLst>
              <a:ext uri="{FF2B5EF4-FFF2-40B4-BE49-F238E27FC236}">
                <a16:creationId xmlns:a16="http://schemas.microsoft.com/office/drawing/2014/main" id="{BBF12699-ADC5-40E7-992A-1DC5FE020924}"/>
              </a:ext>
            </a:extLst>
          </p:cNvPr>
          <p:cNvSpPr txBox="1"/>
          <p:nvPr/>
        </p:nvSpPr>
        <p:spPr>
          <a:xfrm>
            <a:off x="2330215" y="5248604"/>
            <a:ext cx="1738019" cy="574581"/>
          </a:xfrm>
          <a:prstGeom prst="rect">
            <a:avLst/>
          </a:prstGeom>
          <a:noFill/>
        </p:spPr>
        <p:txBody>
          <a:bodyPr wrap="square" rtlCol="0" anchor="t">
            <a:spAutoFit/>
          </a:bodyPr>
          <a:lstStyle/>
          <a:p>
            <a:pPr algn="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81373BC1-775A-41CE-8A7C-E14535121F83}"/>
              </a:ext>
            </a:extLst>
          </p:cNvPr>
          <p:cNvSpPr txBox="1"/>
          <p:nvPr/>
        </p:nvSpPr>
        <p:spPr>
          <a:xfrm>
            <a:off x="2270946" y="4965723"/>
            <a:ext cx="1797287" cy="276999"/>
          </a:xfrm>
          <a:prstGeom prst="rect">
            <a:avLst/>
          </a:prstGeom>
          <a:noFill/>
        </p:spPr>
        <p:txBody>
          <a:bodyPr wrap="none" rtlCol="0" anchor="b">
            <a:spAutoFit/>
          </a:bodyPr>
          <a:lstStyle/>
          <a:p>
            <a:pPr algn="r"/>
            <a:r>
              <a:rPr lang="en-US" sz="1200" b="1" dirty="0">
                <a:solidFill>
                  <a:schemeClr val="tx2"/>
                </a:solidFill>
                <a:cs typeface="Poppins" pitchFamily="2" charset="77"/>
              </a:rPr>
              <a:t>PRODUCTS &amp; SERVICES</a:t>
            </a:r>
          </a:p>
        </p:txBody>
      </p:sp>
      <p:sp>
        <p:nvSpPr>
          <p:cNvPr id="26" name="TextBox 25">
            <a:extLst>
              <a:ext uri="{FF2B5EF4-FFF2-40B4-BE49-F238E27FC236}">
                <a16:creationId xmlns:a16="http://schemas.microsoft.com/office/drawing/2014/main" id="{935A4544-95DD-46D0-A8E4-117E7DD02A96}"/>
              </a:ext>
            </a:extLst>
          </p:cNvPr>
          <p:cNvSpPr txBox="1"/>
          <p:nvPr/>
        </p:nvSpPr>
        <p:spPr>
          <a:xfrm>
            <a:off x="8061076" y="2437941"/>
            <a:ext cx="2213382" cy="407869"/>
          </a:xfrm>
          <a:prstGeom prst="rect">
            <a:avLst/>
          </a:prstGeom>
          <a:noFill/>
        </p:spPr>
        <p:txBody>
          <a:bodyPr wrap="square" rtlCol="0" anchor="t">
            <a:spAutoFit/>
          </a:bodyPr>
          <a:lstStyle/>
          <a:p>
            <a:pP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620D8F4F-C482-4542-920C-323D3F5C69DF}"/>
              </a:ext>
            </a:extLst>
          </p:cNvPr>
          <p:cNvSpPr txBox="1"/>
          <p:nvPr/>
        </p:nvSpPr>
        <p:spPr>
          <a:xfrm>
            <a:off x="8061076" y="2155059"/>
            <a:ext cx="750526" cy="276999"/>
          </a:xfrm>
          <a:prstGeom prst="rect">
            <a:avLst/>
          </a:prstGeom>
          <a:noFill/>
        </p:spPr>
        <p:txBody>
          <a:bodyPr wrap="none" rtlCol="0" anchor="b">
            <a:spAutoFit/>
          </a:bodyPr>
          <a:lstStyle/>
          <a:p>
            <a:r>
              <a:rPr lang="en-US" sz="1200" b="1" dirty="0">
                <a:solidFill>
                  <a:schemeClr val="tx2"/>
                </a:solidFill>
                <a:cs typeface="Poppins" pitchFamily="2" charset="77"/>
              </a:rPr>
              <a:t>BUDGET</a:t>
            </a:r>
          </a:p>
        </p:txBody>
      </p:sp>
      <p:sp>
        <p:nvSpPr>
          <p:cNvPr id="28" name="TextBox 27">
            <a:extLst>
              <a:ext uri="{FF2B5EF4-FFF2-40B4-BE49-F238E27FC236}">
                <a16:creationId xmlns:a16="http://schemas.microsoft.com/office/drawing/2014/main" id="{5C616ABC-08A9-4452-A659-1CD231734954}"/>
              </a:ext>
            </a:extLst>
          </p:cNvPr>
          <p:cNvSpPr txBox="1"/>
          <p:nvPr/>
        </p:nvSpPr>
        <p:spPr>
          <a:xfrm>
            <a:off x="1958609" y="2274656"/>
            <a:ext cx="1738019" cy="574581"/>
          </a:xfrm>
          <a:prstGeom prst="rect">
            <a:avLst/>
          </a:prstGeom>
          <a:noFill/>
        </p:spPr>
        <p:txBody>
          <a:bodyPr wrap="square" rtlCol="0" anchor="t">
            <a:spAutoFit/>
          </a:bodyPr>
          <a:lstStyle/>
          <a:p>
            <a:pPr algn="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29" name="TextBox 28">
            <a:extLst>
              <a:ext uri="{FF2B5EF4-FFF2-40B4-BE49-F238E27FC236}">
                <a16:creationId xmlns:a16="http://schemas.microsoft.com/office/drawing/2014/main" id="{2DB2E866-3999-45AD-B148-D3A846E62578}"/>
              </a:ext>
            </a:extLst>
          </p:cNvPr>
          <p:cNvSpPr txBox="1"/>
          <p:nvPr/>
        </p:nvSpPr>
        <p:spPr>
          <a:xfrm>
            <a:off x="2011551" y="1991774"/>
            <a:ext cx="1685077" cy="276999"/>
          </a:xfrm>
          <a:prstGeom prst="rect">
            <a:avLst/>
          </a:prstGeom>
          <a:noFill/>
        </p:spPr>
        <p:txBody>
          <a:bodyPr wrap="none" rtlCol="0" anchor="b">
            <a:spAutoFit/>
          </a:bodyPr>
          <a:lstStyle/>
          <a:p>
            <a:pPr algn="r"/>
            <a:r>
              <a:rPr lang="en-US" sz="1200" b="1" dirty="0">
                <a:solidFill>
                  <a:schemeClr val="tx2"/>
                </a:solidFill>
                <a:cs typeface="Poppins" pitchFamily="2" charset="77"/>
              </a:rPr>
              <a:t>EXECUTIVE SUMMARY</a:t>
            </a:r>
          </a:p>
        </p:txBody>
      </p:sp>
      <p:sp>
        <p:nvSpPr>
          <p:cNvPr id="30" name="TextBox 29">
            <a:extLst>
              <a:ext uri="{FF2B5EF4-FFF2-40B4-BE49-F238E27FC236}">
                <a16:creationId xmlns:a16="http://schemas.microsoft.com/office/drawing/2014/main" id="{9FA0A565-3822-4D95-BC4A-9514A502D71F}"/>
              </a:ext>
            </a:extLst>
          </p:cNvPr>
          <p:cNvSpPr txBox="1"/>
          <p:nvPr/>
        </p:nvSpPr>
        <p:spPr>
          <a:xfrm>
            <a:off x="4715348" y="2258347"/>
            <a:ext cx="2308605" cy="407869"/>
          </a:xfrm>
          <a:prstGeom prst="rect">
            <a:avLst/>
          </a:prstGeom>
          <a:noFill/>
        </p:spPr>
        <p:txBody>
          <a:bodyPr wrap="square" rtlCol="0" anchor="t">
            <a:spAutoFit/>
          </a:bodyPr>
          <a:lstStyle/>
          <a:p>
            <a:pPr algn="ct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31" name="TextBox 30">
            <a:extLst>
              <a:ext uri="{FF2B5EF4-FFF2-40B4-BE49-F238E27FC236}">
                <a16:creationId xmlns:a16="http://schemas.microsoft.com/office/drawing/2014/main" id="{F967AF39-F102-4598-A7B2-BC4D05EE53C6}"/>
              </a:ext>
            </a:extLst>
          </p:cNvPr>
          <p:cNvSpPr txBox="1"/>
          <p:nvPr/>
        </p:nvSpPr>
        <p:spPr>
          <a:xfrm>
            <a:off x="5129510" y="1975465"/>
            <a:ext cx="1497526" cy="276999"/>
          </a:xfrm>
          <a:prstGeom prst="rect">
            <a:avLst/>
          </a:prstGeom>
          <a:noFill/>
        </p:spPr>
        <p:txBody>
          <a:bodyPr wrap="none" rtlCol="0" anchor="b">
            <a:spAutoFit/>
          </a:bodyPr>
          <a:lstStyle/>
          <a:p>
            <a:pPr algn="ctr"/>
            <a:r>
              <a:rPr lang="en-US" sz="1200" b="1" dirty="0">
                <a:solidFill>
                  <a:schemeClr val="tx2"/>
                </a:solidFill>
                <a:cs typeface="Poppins" pitchFamily="2" charset="77"/>
              </a:rPr>
              <a:t>MARKET ANALYSIS</a:t>
            </a:r>
          </a:p>
        </p:txBody>
      </p:sp>
      <p:sp>
        <p:nvSpPr>
          <p:cNvPr id="32" name="Right Arrow 47">
            <a:extLst>
              <a:ext uri="{FF2B5EF4-FFF2-40B4-BE49-F238E27FC236}">
                <a16:creationId xmlns:a16="http://schemas.microsoft.com/office/drawing/2014/main" id="{649E3B8C-BFD4-4459-96C0-52288A71C9C9}"/>
              </a:ext>
            </a:extLst>
          </p:cNvPr>
          <p:cNvSpPr/>
          <p:nvPr/>
        </p:nvSpPr>
        <p:spPr>
          <a:xfrm>
            <a:off x="2736490" y="7278646"/>
            <a:ext cx="117473" cy="4991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33" name="Right Arrow 48">
            <a:extLst>
              <a:ext uri="{FF2B5EF4-FFF2-40B4-BE49-F238E27FC236}">
                <a16:creationId xmlns:a16="http://schemas.microsoft.com/office/drawing/2014/main" id="{A6C353E6-7A57-4C8B-918F-796D2B909B0B}"/>
              </a:ext>
            </a:extLst>
          </p:cNvPr>
          <p:cNvSpPr/>
          <p:nvPr/>
        </p:nvSpPr>
        <p:spPr>
          <a:xfrm>
            <a:off x="4573487" y="7278646"/>
            <a:ext cx="117473" cy="4991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34" name="Right Arrow 49">
            <a:extLst>
              <a:ext uri="{FF2B5EF4-FFF2-40B4-BE49-F238E27FC236}">
                <a16:creationId xmlns:a16="http://schemas.microsoft.com/office/drawing/2014/main" id="{061C4B89-D95F-4EBE-AE12-2490CA33D1D5}"/>
              </a:ext>
            </a:extLst>
          </p:cNvPr>
          <p:cNvSpPr/>
          <p:nvPr/>
        </p:nvSpPr>
        <p:spPr>
          <a:xfrm>
            <a:off x="6409769" y="7278646"/>
            <a:ext cx="117473" cy="4991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35" name="Right Arrow 50">
            <a:extLst>
              <a:ext uri="{FF2B5EF4-FFF2-40B4-BE49-F238E27FC236}">
                <a16:creationId xmlns:a16="http://schemas.microsoft.com/office/drawing/2014/main" id="{83E5DE5A-1EE3-4527-A98E-A5C7F0EBC0D4}"/>
              </a:ext>
            </a:extLst>
          </p:cNvPr>
          <p:cNvSpPr/>
          <p:nvPr/>
        </p:nvSpPr>
        <p:spPr>
          <a:xfrm>
            <a:off x="8250033" y="7278646"/>
            <a:ext cx="117473" cy="4991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pic>
        <p:nvPicPr>
          <p:cNvPr id="36" name="Graphic 35" descr="Briefcase">
            <a:extLst>
              <a:ext uri="{FF2B5EF4-FFF2-40B4-BE49-F238E27FC236}">
                <a16:creationId xmlns:a16="http://schemas.microsoft.com/office/drawing/2014/main" id="{C2A16FC9-6B2E-435F-86FA-E8D704F89CA9}"/>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2421" y="3335566"/>
            <a:ext cx="506425" cy="506425"/>
          </a:xfrm>
          <a:prstGeom prst="rect">
            <a:avLst/>
          </a:prstGeom>
        </p:spPr>
      </p:pic>
      <p:pic>
        <p:nvPicPr>
          <p:cNvPr id="37" name="Graphic 36" descr="Customer review RTL">
            <a:extLst>
              <a:ext uri="{FF2B5EF4-FFF2-40B4-BE49-F238E27FC236}">
                <a16:creationId xmlns:a16="http://schemas.microsoft.com/office/drawing/2014/main" id="{CA7EDCA5-10F9-4CAA-B19C-D266BF5E74F6}"/>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8482" y="3370437"/>
            <a:ext cx="506425" cy="506425"/>
          </a:xfrm>
          <a:prstGeom prst="rect">
            <a:avLst/>
          </a:prstGeom>
        </p:spPr>
      </p:pic>
      <p:pic>
        <p:nvPicPr>
          <p:cNvPr id="38" name="Graphic 37" descr="Piggy Bank">
            <a:extLst>
              <a:ext uri="{FF2B5EF4-FFF2-40B4-BE49-F238E27FC236}">
                <a16:creationId xmlns:a16="http://schemas.microsoft.com/office/drawing/2014/main" id="{9F6FC804-061F-427B-9EA3-7B2303466886}"/>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5482" y="3341257"/>
            <a:ext cx="506425" cy="506425"/>
          </a:xfrm>
          <a:prstGeom prst="rect">
            <a:avLst/>
          </a:prstGeom>
        </p:spPr>
      </p:pic>
      <p:pic>
        <p:nvPicPr>
          <p:cNvPr id="39" name="Graphic 38" descr="Tag">
            <a:extLst>
              <a:ext uri="{FF2B5EF4-FFF2-40B4-BE49-F238E27FC236}">
                <a16:creationId xmlns:a16="http://schemas.microsoft.com/office/drawing/2014/main" id="{15D3C3D9-1F5F-451A-875A-9C7D8E797653}"/>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4716" y="4195010"/>
            <a:ext cx="506425" cy="506425"/>
          </a:xfrm>
          <a:prstGeom prst="rect">
            <a:avLst/>
          </a:prstGeom>
        </p:spPr>
      </p:pic>
      <p:pic>
        <p:nvPicPr>
          <p:cNvPr id="40" name="Gráfico 3" descr="Money">
            <a:extLst>
              <a:ext uri="{FF2B5EF4-FFF2-40B4-BE49-F238E27FC236}">
                <a16:creationId xmlns:a16="http://schemas.microsoft.com/office/drawing/2014/main" id="{648DF46A-12B4-442B-B415-8BEDAF6CF0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89013" y="4162971"/>
            <a:ext cx="591153" cy="591153"/>
          </a:xfrm>
          <a:prstGeom prst="rect">
            <a:avLst/>
          </a:prstGeom>
        </p:spPr>
      </p:pic>
    </p:spTree>
    <p:extLst>
      <p:ext uri="{BB962C8B-B14F-4D97-AF65-F5344CB8AC3E}">
        <p14:creationId xmlns:p14="http://schemas.microsoft.com/office/powerpoint/2010/main" val="29303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28821-C0F3-410A-B4B6-0448BE0FE68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42621BE-B92D-4B6F-B42E-19BD06DF35F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45FA1BE-207F-49FA-A060-40DD1E0FB708}"/>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3922F8B1-AF38-4438-AD0A-8BC77F69A56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4F59582-39EA-434A-B397-A8622D0DD556}"/>
              </a:ext>
            </a:extLst>
          </p:cNvPr>
          <p:cNvSpPr>
            <a:spLocks noGrp="1"/>
          </p:cNvSpPr>
          <p:nvPr>
            <p:ph type="body" sz="quarter" idx="13"/>
          </p:nvPr>
        </p:nvSpPr>
        <p:spPr/>
        <p:txBody>
          <a:bodyPr/>
          <a:lstStyle/>
          <a:p>
            <a:endParaRPr lang="en-ZA" dirty="0"/>
          </a:p>
        </p:txBody>
      </p:sp>
      <p:sp>
        <p:nvSpPr>
          <p:cNvPr id="7" name="Shape 9641">
            <a:extLst>
              <a:ext uri="{FF2B5EF4-FFF2-40B4-BE49-F238E27FC236}">
                <a16:creationId xmlns:a16="http://schemas.microsoft.com/office/drawing/2014/main" id="{716C2956-49F2-4322-BA17-5C7086F97E0F}"/>
              </a:ext>
            </a:extLst>
          </p:cNvPr>
          <p:cNvSpPr/>
          <p:nvPr/>
        </p:nvSpPr>
        <p:spPr>
          <a:xfrm>
            <a:off x="1185724" y="2230336"/>
            <a:ext cx="350901" cy="4094493"/>
          </a:xfrm>
          <a:prstGeom prst="round2SameRect">
            <a:avLst>
              <a:gd name="adj1" fmla="val 50000"/>
              <a:gd name="adj2" fmla="val 0"/>
            </a:avLst>
          </a:prstGeom>
          <a:solidFill>
            <a:srgbClr val="B9B9B9"/>
          </a:solidFill>
          <a:ln w="12700" cap="flat">
            <a:noFill/>
            <a:miter lim="400000"/>
          </a:ln>
          <a:effectLst/>
        </p:spPr>
        <p:txBody>
          <a:bodyPr wrap="square" lIns="0" tIns="0" rIns="0" bIns="0" numCol="1" anchor="t">
            <a:noAutofit/>
          </a:bodyPr>
          <a:lstStyle/>
          <a:p>
            <a:endParaRPr sz="2400" dirty="0"/>
          </a:p>
        </p:txBody>
      </p:sp>
      <p:sp>
        <p:nvSpPr>
          <p:cNvPr id="8" name="Shape 9642">
            <a:extLst>
              <a:ext uri="{FF2B5EF4-FFF2-40B4-BE49-F238E27FC236}">
                <a16:creationId xmlns:a16="http://schemas.microsoft.com/office/drawing/2014/main" id="{3E575632-88EB-45B0-8E18-FCA86CB39BBA}"/>
              </a:ext>
            </a:extLst>
          </p:cNvPr>
          <p:cNvSpPr/>
          <p:nvPr/>
        </p:nvSpPr>
        <p:spPr>
          <a:xfrm>
            <a:off x="1536625" y="2516411"/>
            <a:ext cx="3341390" cy="548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1"/>
          </a:solidFill>
          <a:ln w="12700" cap="flat">
            <a:noFill/>
            <a:miter lim="400000"/>
          </a:ln>
          <a:effectLst/>
        </p:spPr>
        <p:txBody>
          <a:bodyPr wrap="square" lIns="0" tIns="0" rIns="0" bIns="0" numCol="1" anchor="t">
            <a:noAutofit/>
          </a:bodyPr>
          <a:lstStyle/>
          <a:p>
            <a:endParaRPr sz="2400" dirty="0"/>
          </a:p>
        </p:txBody>
      </p:sp>
      <p:sp>
        <p:nvSpPr>
          <p:cNvPr id="9" name="Shape 9643">
            <a:extLst>
              <a:ext uri="{FF2B5EF4-FFF2-40B4-BE49-F238E27FC236}">
                <a16:creationId xmlns:a16="http://schemas.microsoft.com/office/drawing/2014/main" id="{D9505877-B6A8-4A8B-BB54-B424A9624EC9}"/>
              </a:ext>
            </a:extLst>
          </p:cNvPr>
          <p:cNvSpPr/>
          <p:nvPr/>
        </p:nvSpPr>
        <p:spPr>
          <a:xfrm>
            <a:off x="1185724" y="2516381"/>
            <a:ext cx="350901" cy="548315"/>
          </a:xfrm>
          <a:prstGeom prst="rect">
            <a:avLst/>
          </a:prstGeom>
          <a:solidFill>
            <a:schemeClr val="accent1">
              <a:lumMod val="75000"/>
            </a:schemeClr>
          </a:solidFill>
          <a:ln w="12700" cap="flat">
            <a:noFill/>
            <a:miter lim="400000"/>
          </a:ln>
          <a:effectLst/>
        </p:spPr>
        <p:txBody>
          <a:bodyPr wrap="square" lIns="0" tIns="0" rIns="0" bIns="0" numCol="1" anchor="t">
            <a:noAutofit/>
          </a:bodyPr>
          <a:lstStyle/>
          <a:p>
            <a:endParaRPr sz="2400" dirty="0"/>
          </a:p>
        </p:txBody>
      </p:sp>
      <p:sp>
        <p:nvSpPr>
          <p:cNvPr id="10" name="Shape 9649">
            <a:extLst>
              <a:ext uri="{FF2B5EF4-FFF2-40B4-BE49-F238E27FC236}">
                <a16:creationId xmlns:a16="http://schemas.microsoft.com/office/drawing/2014/main" id="{51952961-7EA9-4D7E-89B9-13CA5B12279D}"/>
              </a:ext>
            </a:extLst>
          </p:cNvPr>
          <p:cNvSpPr/>
          <p:nvPr/>
        </p:nvSpPr>
        <p:spPr>
          <a:xfrm>
            <a:off x="1536625" y="3346963"/>
            <a:ext cx="3341390" cy="548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11" name="Shape 9650">
            <a:extLst>
              <a:ext uri="{FF2B5EF4-FFF2-40B4-BE49-F238E27FC236}">
                <a16:creationId xmlns:a16="http://schemas.microsoft.com/office/drawing/2014/main" id="{71E429D2-26D3-4080-B611-B0907A82E2E9}"/>
              </a:ext>
            </a:extLst>
          </p:cNvPr>
          <p:cNvSpPr/>
          <p:nvPr/>
        </p:nvSpPr>
        <p:spPr>
          <a:xfrm>
            <a:off x="1185724" y="3346932"/>
            <a:ext cx="350901" cy="548316"/>
          </a:xfrm>
          <a:prstGeom prst="rect">
            <a:avLst/>
          </a:prstGeom>
          <a:solidFill>
            <a:schemeClr val="accent2">
              <a:lumMod val="75000"/>
            </a:schemeClr>
          </a:solidFill>
          <a:ln w="12700" cap="flat">
            <a:noFill/>
            <a:miter lim="400000"/>
          </a:ln>
          <a:effectLst/>
        </p:spPr>
        <p:txBody>
          <a:bodyPr wrap="square" lIns="0" tIns="0" rIns="0" bIns="0" numCol="1" anchor="t">
            <a:noAutofit/>
          </a:bodyPr>
          <a:lstStyle/>
          <a:p>
            <a:endParaRPr sz="2400" dirty="0"/>
          </a:p>
        </p:txBody>
      </p:sp>
      <p:sp>
        <p:nvSpPr>
          <p:cNvPr id="12" name="Shape 9656">
            <a:extLst>
              <a:ext uri="{FF2B5EF4-FFF2-40B4-BE49-F238E27FC236}">
                <a16:creationId xmlns:a16="http://schemas.microsoft.com/office/drawing/2014/main" id="{6E0DD1C7-EE88-4681-960D-4DE817A57734}"/>
              </a:ext>
            </a:extLst>
          </p:cNvPr>
          <p:cNvSpPr/>
          <p:nvPr/>
        </p:nvSpPr>
        <p:spPr>
          <a:xfrm>
            <a:off x="1536625" y="4177515"/>
            <a:ext cx="3341390" cy="548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13" name="Shape 9657">
            <a:extLst>
              <a:ext uri="{FF2B5EF4-FFF2-40B4-BE49-F238E27FC236}">
                <a16:creationId xmlns:a16="http://schemas.microsoft.com/office/drawing/2014/main" id="{BE77D630-1EE5-4817-A77E-1C8EEFA17924}"/>
              </a:ext>
            </a:extLst>
          </p:cNvPr>
          <p:cNvSpPr/>
          <p:nvPr/>
        </p:nvSpPr>
        <p:spPr>
          <a:xfrm>
            <a:off x="1185724" y="4177485"/>
            <a:ext cx="350901" cy="548316"/>
          </a:xfrm>
          <a:prstGeom prst="rect">
            <a:avLst/>
          </a:prstGeom>
          <a:solidFill>
            <a:schemeClr val="accent3">
              <a:lumMod val="75000"/>
            </a:schemeClr>
          </a:solidFill>
          <a:ln w="12700" cap="flat">
            <a:noFill/>
            <a:miter lim="400000"/>
          </a:ln>
          <a:effectLst/>
        </p:spPr>
        <p:txBody>
          <a:bodyPr wrap="square" lIns="0" tIns="0" rIns="0" bIns="0" numCol="1" anchor="t">
            <a:noAutofit/>
          </a:bodyPr>
          <a:lstStyle/>
          <a:p>
            <a:endParaRPr sz="2400" dirty="0"/>
          </a:p>
        </p:txBody>
      </p:sp>
      <p:sp>
        <p:nvSpPr>
          <p:cNvPr id="14" name="Shape 9663">
            <a:extLst>
              <a:ext uri="{FF2B5EF4-FFF2-40B4-BE49-F238E27FC236}">
                <a16:creationId xmlns:a16="http://schemas.microsoft.com/office/drawing/2014/main" id="{41DB92A9-D943-46F5-A4FB-0AC33B5BF711}"/>
              </a:ext>
            </a:extLst>
          </p:cNvPr>
          <p:cNvSpPr/>
          <p:nvPr/>
        </p:nvSpPr>
        <p:spPr>
          <a:xfrm>
            <a:off x="1536625" y="5008068"/>
            <a:ext cx="3341390" cy="548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15" name="Shape 9664">
            <a:extLst>
              <a:ext uri="{FF2B5EF4-FFF2-40B4-BE49-F238E27FC236}">
                <a16:creationId xmlns:a16="http://schemas.microsoft.com/office/drawing/2014/main" id="{94F531F1-8D45-4790-8A2E-83E08C567655}"/>
              </a:ext>
            </a:extLst>
          </p:cNvPr>
          <p:cNvSpPr/>
          <p:nvPr/>
        </p:nvSpPr>
        <p:spPr>
          <a:xfrm>
            <a:off x="1185724" y="5008038"/>
            <a:ext cx="350901" cy="548316"/>
          </a:xfrm>
          <a:prstGeom prst="rect">
            <a:avLst/>
          </a:prstGeom>
          <a:solidFill>
            <a:schemeClr val="accent4">
              <a:lumMod val="75000"/>
            </a:schemeClr>
          </a:solidFill>
          <a:ln w="12700" cap="flat">
            <a:noFill/>
            <a:miter lim="400000"/>
          </a:ln>
          <a:effectLst/>
        </p:spPr>
        <p:txBody>
          <a:bodyPr wrap="square" lIns="0" tIns="0" rIns="0" bIns="0" numCol="1" anchor="t">
            <a:noAutofit/>
          </a:bodyPr>
          <a:lstStyle/>
          <a:p>
            <a:endParaRPr sz="2400" dirty="0"/>
          </a:p>
        </p:txBody>
      </p:sp>
      <p:sp>
        <p:nvSpPr>
          <p:cNvPr id="20" name="TextBox 19">
            <a:extLst>
              <a:ext uri="{FF2B5EF4-FFF2-40B4-BE49-F238E27FC236}">
                <a16:creationId xmlns:a16="http://schemas.microsoft.com/office/drawing/2014/main" id="{0E230DF7-FE17-4F64-A2D7-1C0018F1A3F4}"/>
              </a:ext>
            </a:extLst>
          </p:cNvPr>
          <p:cNvSpPr txBox="1"/>
          <p:nvPr/>
        </p:nvSpPr>
        <p:spPr>
          <a:xfrm>
            <a:off x="2295629" y="2636649"/>
            <a:ext cx="1984699" cy="307777"/>
          </a:xfrm>
          <a:prstGeom prst="rect">
            <a:avLst/>
          </a:prstGeom>
          <a:noFill/>
        </p:spPr>
        <p:txBody>
          <a:bodyPr wrap="square" rtlCol="0" anchor="ctr">
            <a:spAutoFit/>
          </a:bodyPr>
          <a:lstStyle/>
          <a:p>
            <a:r>
              <a:rPr lang="en-US" sz="1400" b="1" dirty="0">
                <a:solidFill>
                  <a:schemeClr val="bg1"/>
                </a:solidFill>
                <a:ea typeface="Lato Light" panose="020F0502020204030203" pitchFamily="34" charset="0"/>
                <a:cs typeface="Poppins" pitchFamily="2" charset="77"/>
              </a:rPr>
              <a:t>EXECUTIVE SUMMARY</a:t>
            </a:r>
          </a:p>
        </p:txBody>
      </p:sp>
      <p:sp>
        <p:nvSpPr>
          <p:cNvPr id="21" name="TextBox 20">
            <a:extLst>
              <a:ext uri="{FF2B5EF4-FFF2-40B4-BE49-F238E27FC236}">
                <a16:creationId xmlns:a16="http://schemas.microsoft.com/office/drawing/2014/main" id="{D28B731C-0B0C-4259-972D-D26969C251E0}"/>
              </a:ext>
            </a:extLst>
          </p:cNvPr>
          <p:cNvSpPr txBox="1"/>
          <p:nvPr/>
        </p:nvSpPr>
        <p:spPr>
          <a:xfrm>
            <a:off x="2295629" y="3467201"/>
            <a:ext cx="1984699" cy="307777"/>
          </a:xfrm>
          <a:prstGeom prst="rect">
            <a:avLst/>
          </a:prstGeom>
          <a:noFill/>
        </p:spPr>
        <p:txBody>
          <a:bodyPr wrap="square" rtlCol="0" anchor="ctr">
            <a:spAutoFit/>
          </a:bodyPr>
          <a:lstStyle/>
          <a:p>
            <a:r>
              <a:rPr lang="en-US" sz="1400" b="1" dirty="0">
                <a:solidFill>
                  <a:schemeClr val="bg1"/>
                </a:solidFill>
                <a:ea typeface="Lato Light" panose="020F0502020204030203" pitchFamily="34" charset="0"/>
                <a:cs typeface="Poppins" pitchFamily="2" charset="77"/>
              </a:rPr>
              <a:t>MARKET ANALYSIS</a:t>
            </a:r>
          </a:p>
        </p:txBody>
      </p:sp>
      <p:sp>
        <p:nvSpPr>
          <p:cNvPr id="22" name="TextBox 21">
            <a:extLst>
              <a:ext uri="{FF2B5EF4-FFF2-40B4-BE49-F238E27FC236}">
                <a16:creationId xmlns:a16="http://schemas.microsoft.com/office/drawing/2014/main" id="{63A79C1F-1F52-4FE9-A92A-834FEF4EAE54}"/>
              </a:ext>
            </a:extLst>
          </p:cNvPr>
          <p:cNvSpPr txBox="1"/>
          <p:nvPr/>
        </p:nvSpPr>
        <p:spPr>
          <a:xfrm>
            <a:off x="2295629" y="4190033"/>
            <a:ext cx="1984699" cy="523220"/>
          </a:xfrm>
          <a:prstGeom prst="rect">
            <a:avLst/>
          </a:prstGeom>
          <a:noFill/>
        </p:spPr>
        <p:txBody>
          <a:bodyPr wrap="square" rtlCol="0" anchor="ctr">
            <a:spAutoFit/>
          </a:bodyPr>
          <a:lstStyle/>
          <a:p>
            <a:r>
              <a:rPr lang="en-US" sz="1400" b="1" dirty="0">
                <a:solidFill>
                  <a:schemeClr val="bg1"/>
                </a:solidFill>
                <a:ea typeface="Lato Light" panose="020F0502020204030203" pitchFamily="34" charset="0"/>
                <a:cs typeface="Poppins" pitchFamily="2" charset="77"/>
              </a:rPr>
              <a:t>PRODUCTS &amp; SERVICES</a:t>
            </a:r>
          </a:p>
        </p:txBody>
      </p:sp>
      <p:sp>
        <p:nvSpPr>
          <p:cNvPr id="23" name="TextBox 22">
            <a:extLst>
              <a:ext uri="{FF2B5EF4-FFF2-40B4-BE49-F238E27FC236}">
                <a16:creationId xmlns:a16="http://schemas.microsoft.com/office/drawing/2014/main" id="{73B5AC5A-2F07-4D44-B290-5EC71903BF12}"/>
              </a:ext>
            </a:extLst>
          </p:cNvPr>
          <p:cNvSpPr txBox="1"/>
          <p:nvPr/>
        </p:nvSpPr>
        <p:spPr>
          <a:xfrm>
            <a:off x="2295629" y="5128307"/>
            <a:ext cx="1984699" cy="307777"/>
          </a:xfrm>
          <a:prstGeom prst="rect">
            <a:avLst/>
          </a:prstGeom>
          <a:noFill/>
        </p:spPr>
        <p:txBody>
          <a:bodyPr wrap="square" rtlCol="0" anchor="ctr">
            <a:spAutoFit/>
          </a:bodyPr>
          <a:lstStyle/>
          <a:p>
            <a:r>
              <a:rPr lang="en-US" sz="1400" b="1" dirty="0">
                <a:solidFill>
                  <a:schemeClr val="bg1"/>
                </a:solidFill>
                <a:ea typeface="Lato Light" panose="020F0502020204030203" pitchFamily="34" charset="0"/>
                <a:cs typeface="Poppins" pitchFamily="2" charset="77"/>
              </a:rPr>
              <a:t>FINANCIAL PLANNING</a:t>
            </a:r>
          </a:p>
        </p:txBody>
      </p:sp>
      <p:sp>
        <p:nvSpPr>
          <p:cNvPr id="24" name="TextBox 23">
            <a:extLst>
              <a:ext uri="{FF2B5EF4-FFF2-40B4-BE49-F238E27FC236}">
                <a16:creationId xmlns:a16="http://schemas.microsoft.com/office/drawing/2014/main" id="{38F6094C-0522-429F-9629-F60598A68AE4}"/>
              </a:ext>
            </a:extLst>
          </p:cNvPr>
          <p:cNvSpPr txBox="1"/>
          <p:nvPr/>
        </p:nvSpPr>
        <p:spPr>
          <a:xfrm>
            <a:off x="5424195" y="2528928"/>
            <a:ext cx="813043" cy="523220"/>
          </a:xfrm>
          <a:prstGeom prst="rect">
            <a:avLst/>
          </a:prstGeom>
          <a:noFill/>
        </p:spPr>
        <p:txBody>
          <a:bodyPr wrap="none" rtlCol="0" anchor="ctr">
            <a:spAutoFit/>
          </a:bodyPr>
          <a:lstStyle/>
          <a:p>
            <a:pPr algn="r"/>
            <a:r>
              <a:rPr lang="en-US" sz="2800" b="1" dirty="0">
                <a:solidFill>
                  <a:schemeClr val="accent1"/>
                </a:solidFill>
                <a:cs typeface="Poppins" pitchFamily="2" charset="77"/>
              </a:rPr>
              <a:t>25%</a:t>
            </a:r>
          </a:p>
        </p:txBody>
      </p:sp>
      <p:sp>
        <p:nvSpPr>
          <p:cNvPr id="25" name="TextBox 24">
            <a:extLst>
              <a:ext uri="{FF2B5EF4-FFF2-40B4-BE49-F238E27FC236}">
                <a16:creationId xmlns:a16="http://schemas.microsoft.com/office/drawing/2014/main" id="{CC6F1C0E-6982-4E20-BC58-57ED6012DBFD}"/>
              </a:ext>
            </a:extLst>
          </p:cNvPr>
          <p:cNvSpPr txBox="1"/>
          <p:nvPr/>
        </p:nvSpPr>
        <p:spPr>
          <a:xfrm>
            <a:off x="5413318" y="3359480"/>
            <a:ext cx="825868" cy="523220"/>
          </a:xfrm>
          <a:prstGeom prst="rect">
            <a:avLst/>
          </a:prstGeom>
          <a:noFill/>
        </p:spPr>
        <p:txBody>
          <a:bodyPr wrap="none" rtlCol="0" anchor="ctr">
            <a:spAutoFit/>
          </a:bodyPr>
          <a:lstStyle/>
          <a:p>
            <a:pPr algn="r"/>
            <a:r>
              <a:rPr lang="en-US" sz="2800" b="1" dirty="0">
                <a:solidFill>
                  <a:schemeClr val="accent2"/>
                </a:solidFill>
                <a:cs typeface="Poppins" pitchFamily="2" charset="77"/>
              </a:rPr>
              <a:t>50%</a:t>
            </a:r>
          </a:p>
        </p:txBody>
      </p:sp>
      <p:sp>
        <p:nvSpPr>
          <p:cNvPr id="26" name="TextBox 25">
            <a:extLst>
              <a:ext uri="{FF2B5EF4-FFF2-40B4-BE49-F238E27FC236}">
                <a16:creationId xmlns:a16="http://schemas.microsoft.com/office/drawing/2014/main" id="{E9F59130-DC31-4A26-9616-56F9EEA03FE4}"/>
              </a:ext>
            </a:extLst>
          </p:cNvPr>
          <p:cNvSpPr txBox="1"/>
          <p:nvPr/>
        </p:nvSpPr>
        <p:spPr>
          <a:xfrm>
            <a:off x="5430951" y="4190033"/>
            <a:ext cx="808235" cy="523220"/>
          </a:xfrm>
          <a:prstGeom prst="rect">
            <a:avLst/>
          </a:prstGeom>
          <a:noFill/>
        </p:spPr>
        <p:txBody>
          <a:bodyPr wrap="none" rtlCol="0" anchor="ctr">
            <a:spAutoFit/>
          </a:bodyPr>
          <a:lstStyle/>
          <a:p>
            <a:pPr algn="r"/>
            <a:r>
              <a:rPr lang="en-US" sz="2800" b="1" dirty="0">
                <a:solidFill>
                  <a:schemeClr val="accent3"/>
                </a:solidFill>
                <a:cs typeface="Poppins" pitchFamily="2" charset="77"/>
              </a:rPr>
              <a:t>75%</a:t>
            </a:r>
          </a:p>
        </p:txBody>
      </p:sp>
      <p:sp>
        <p:nvSpPr>
          <p:cNvPr id="27" name="TextBox 26">
            <a:extLst>
              <a:ext uri="{FF2B5EF4-FFF2-40B4-BE49-F238E27FC236}">
                <a16:creationId xmlns:a16="http://schemas.microsoft.com/office/drawing/2014/main" id="{30AC2B7E-25C0-4741-B6DC-CCD02B6FE211}"/>
              </a:ext>
            </a:extLst>
          </p:cNvPr>
          <p:cNvSpPr txBox="1"/>
          <p:nvPr/>
        </p:nvSpPr>
        <p:spPr>
          <a:xfrm>
            <a:off x="5291490" y="5020586"/>
            <a:ext cx="947696" cy="523220"/>
          </a:xfrm>
          <a:prstGeom prst="rect">
            <a:avLst/>
          </a:prstGeom>
          <a:noFill/>
        </p:spPr>
        <p:txBody>
          <a:bodyPr wrap="none" rtlCol="0" anchor="ctr">
            <a:spAutoFit/>
          </a:bodyPr>
          <a:lstStyle/>
          <a:p>
            <a:pPr algn="r"/>
            <a:r>
              <a:rPr lang="en-US" sz="2800" b="1" dirty="0">
                <a:solidFill>
                  <a:schemeClr val="accent4"/>
                </a:solidFill>
                <a:cs typeface="Poppins" pitchFamily="2" charset="77"/>
              </a:rPr>
              <a:t>100%</a:t>
            </a:r>
          </a:p>
        </p:txBody>
      </p:sp>
      <p:sp>
        <p:nvSpPr>
          <p:cNvPr id="28" name="TextBox 27">
            <a:extLst>
              <a:ext uri="{FF2B5EF4-FFF2-40B4-BE49-F238E27FC236}">
                <a16:creationId xmlns:a16="http://schemas.microsoft.com/office/drawing/2014/main" id="{FFA57F00-4234-46D4-88C1-44203BAA8BE9}"/>
              </a:ext>
            </a:extLst>
          </p:cNvPr>
          <p:cNvSpPr txBox="1"/>
          <p:nvPr/>
        </p:nvSpPr>
        <p:spPr>
          <a:xfrm>
            <a:off x="6442433" y="2584615"/>
            <a:ext cx="4187468" cy="411844"/>
          </a:xfrm>
          <a:prstGeom prst="rect">
            <a:avLst/>
          </a:prstGeom>
          <a:noFill/>
        </p:spPr>
        <p:txBody>
          <a:bodyPr wrap="square" rtlCol="0" anchor="ctr">
            <a:spAutoFit/>
          </a:bodyPr>
          <a:lstStyle/>
          <a:p>
            <a:pPr algn="just">
              <a:lnSpc>
                <a:spcPts val="1286"/>
              </a:lnSpc>
            </a:pPr>
            <a:r>
              <a:rPr lang="en-GB" sz="1050" dirty="0">
                <a:ea typeface="Lato Light" panose="020F0502020204030203" pitchFamily="34" charset="0"/>
                <a:cs typeface="Lato Light" panose="020F0502020204030203" pitchFamily="34" charset="0"/>
              </a:rPr>
              <a:t>Lorem ipsum </a:t>
            </a:r>
            <a:r>
              <a:rPr lang="en-GB" sz="1050" dirty="0" err="1">
                <a:ea typeface="Lato Light" panose="020F0502020204030203" pitchFamily="34" charset="0"/>
                <a:cs typeface="Lato Light" panose="020F0502020204030203" pitchFamily="34" charset="0"/>
              </a:rPr>
              <a:t>dolor</a:t>
            </a:r>
            <a:r>
              <a:rPr lang="en-GB" sz="1050" dirty="0">
                <a:ea typeface="Lato Light" panose="020F0502020204030203" pitchFamily="34" charset="0"/>
                <a:cs typeface="Lato Light" panose="020F0502020204030203" pitchFamily="34" charset="0"/>
              </a:rPr>
              <a:t> sit </a:t>
            </a:r>
            <a:r>
              <a:rPr lang="en-GB" sz="1050" dirty="0" err="1">
                <a:ea typeface="Lato Light" panose="020F0502020204030203" pitchFamily="34" charset="0"/>
                <a:cs typeface="Lato Light" panose="020F0502020204030203" pitchFamily="34" charset="0"/>
              </a:rPr>
              <a:t>amet</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consectetur</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adipiscing</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elit</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sed</a:t>
            </a:r>
            <a:r>
              <a:rPr lang="en-GB" sz="1050" dirty="0">
                <a:ea typeface="Lato Light" panose="020F0502020204030203" pitchFamily="34" charset="0"/>
                <a:cs typeface="Lato Light" panose="020F0502020204030203" pitchFamily="34" charset="0"/>
              </a:rPr>
              <a:t> do </a:t>
            </a:r>
            <a:r>
              <a:rPr lang="en-GB" sz="1050" dirty="0" err="1">
                <a:ea typeface="Lato Light" panose="020F0502020204030203" pitchFamily="34" charset="0"/>
                <a:cs typeface="Lato Light" panose="020F0502020204030203" pitchFamily="34" charset="0"/>
              </a:rPr>
              <a:t>eiusmod</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tempor</a:t>
            </a:r>
            <a:r>
              <a:rPr lang="en-US" sz="1050" dirty="0">
                <a:ea typeface="Lato Light" panose="020F0502020204030203" pitchFamily="34" charset="0"/>
                <a:cs typeface="Lato Light" panose="020F0502020204030203" pitchFamily="34" charset="0"/>
              </a:rPr>
              <a:t>s virtually all of. </a:t>
            </a:r>
          </a:p>
        </p:txBody>
      </p:sp>
      <p:sp>
        <p:nvSpPr>
          <p:cNvPr id="29" name="TextBox 28">
            <a:extLst>
              <a:ext uri="{FF2B5EF4-FFF2-40B4-BE49-F238E27FC236}">
                <a16:creationId xmlns:a16="http://schemas.microsoft.com/office/drawing/2014/main" id="{3F179430-B4C6-4617-B222-3095382EA40F}"/>
              </a:ext>
            </a:extLst>
          </p:cNvPr>
          <p:cNvSpPr txBox="1"/>
          <p:nvPr/>
        </p:nvSpPr>
        <p:spPr>
          <a:xfrm>
            <a:off x="6442433" y="3412877"/>
            <a:ext cx="4187468" cy="411844"/>
          </a:xfrm>
          <a:prstGeom prst="rect">
            <a:avLst/>
          </a:prstGeom>
          <a:noFill/>
        </p:spPr>
        <p:txBody>
          <a:bodyPr wrap="square" rtlCol="0" anchor="ctr">
            <a:spAutoFit/>
          </a:bodyPr>
          <a:lstStyle/>
          <a:p>
            <a:pPr algn="just">
              <a:lnSpc>
                <a:spcPts val="1286"/>
              </a:lnSpc>
            </a:pPr>
            <a:r>
              <a:rPr lang="en-GB" sz="1050" dirty="0">
                <a:ea typeface="Lato Light" panose="020F0502020204030203" pitchFamily="34" charset="0"/>
                <a:cs typeface="Lato Light" panose="020F0502020204030203" pitchFamily="34" charset="0"/>
              </a:rPr>
              <a:t>Lorem ipsum </a:t>
            </a:r>
            <a:r>
              <a:rPr lang="en-GB" sz="1050" dirty="0" err="1">
                <a:ea typeface="Lato Light" panose="020F0502020204030203" pitchFamily="34" charset="0"/>
                <a:cs typeface="Lato Light" panose="020F0502020204030203" pitchFamily="34" charset="0"/>
              </a:rPr>
              <a:t>dolor</a:t>
            </a:r>
            <a:r>
              <a:rPr lang="en-GB" sz="1050" dirty="0">
                <a:ea typeface="Lato Light" panose="020F0502020204030203" pitchFamily="34" charset="0"/>
                <a:cs typeface="Lato Light" panose="020F0502020204030203" pitchFamily="34" charset="0"/>
              </a:rPr>
              <a:t> sit </a:t>
            </a:r>
            <a:r>
              <a:rPr lang="en-GB" sz="1050" dirty="0" err="1">
                <a:ea typeface="Lato Light" panose="020F0502020204030203" pitchFamily="34" charset="0"/>
                <a:cs typeface="Lato Light" panose="020F0502020204030203" pitchFamily="34" charset="0"/>
              </a:rPr>
              <a:t>amet</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consectetur</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adipiscing</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elit</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sed</a:t>
            </a:r>
            <a:r>
              <a:rPr lang="en-GB" sz="1050" dirty="0">
                <a:ea typeface="Lato Light" panose="020F0502020204030203" pitchFamily="34" charset="0"/>
                <a:cs typeface="Lato Light" panose="020F0502020204030203" pitchFamily="34" charset="0"/>
              </a:rPr>
              <a:t> do </a:t>
            </a:r>
            <a:r>
              <a:rPr lang="en-GB" sz="1050" dirty="0" err="1">
                <a:ea typeface="Lato Light" panose="020F0502020204030203" pitchFamily="34" charset="0"/>
                <a:cs typeface="Lato Light" panose="020F0502020204030203" pitchFamily="34" charset="0"/>
              </a:rPr>
              <a:t>eiusmod</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tempor</a:t>
            </a:r>
            <a:r>
              <a:rPr lang="en-US" sz="1050" dirty="0">
                <a:ea typeface="Lato Light" panose="020F0502020204030203" pitchFamily="34" charset="0"/>
                <a:cs typeface="Lato Light" panose="020F0502020204030203" pitchFamily="34" charset="0"/>
              </a:rPr>
              <a:t>s virtually all of. </a:t>
            </a:r>
          </a:p>
        </p:txBody>
      </p:sp>
      <p:sp>
        <p:nvSpPr>
          <p:cNvPr id="30" name="TextBox 29">
            <a:extLst>
              <a:ext uri="{FF2B5EF4-FFF2-40B4-BE49-F238E27FC236}">
                <a16:creationId xmlns:a16="http://schemas.microsoft.com/office/drawing/2014/main" id="{7E44E4A7-014C-41F2-BED5-B881A8319A6F}"/>
              </a:ext>
            </a:extLst>
          </p:cNvPr>
          <p:cNvSpPr txBox="1"/>
          <p:nvPr/>
        </p:nvSpPr>
        <p:spPr>
          <a:xfrm>
            <a:off x="6442433" y="4245719"/>
            <a:ext cx="4187468" cy="411844"/>
          </a:xfrm>
          <a:prstGeom prst="rect">
            <a:avLst/>
          </a:prstGeom>
          <a:noFill/>
        </p:spPr>
        <p:txBody>
          <a:bodyPr wrap="square" rtlCol="0" anchor="ctr">
            <a:spAutoFit/>
          </a:bodyPr>
          <a:lstStyle/>
          <a:p>
            <a:pPr algn="just">
              <a:lnSpc>
                <a:spcPts val="1286"/>
              </a:lnSpc>
            </a:pPr>
            <a:r>
              <a:rPr lang="en-GB" sz="1050" dirty="0">
                <a:ea typeface="Lato Light" panose="020F0502020204030203" pitchFamily="34" charset="0"/>
                <a:cs typeface="Lato Light" panose="020F0502020204030203" pitchFamily="34" charset="0"/>
              </a:rPr>
              <a:t>Lorem ipsum </a:t>
            </a:r>
            <a:r>
              <a:rPr lang="en-GB" sz="1050" dirty="0" err="1">
                <a:ea typeface="Lato Light" panose="020F0502020204030203" pitchFamily="34" charset="0"/>
                <a:cs typeface="Lato Light" panose="020F0502020204030203" pitchFamily="34" charset="0"/>
              </a:rPr>
              <a:t>dolor</a:t>
            </a:r>
            <a:r>
              <a:rPr lang="en-GB" sz="1050" dirty="0">
                <a:ea typeface="Lato Light" panose="020F0502020204030203" pitchFamily="34" charset="0"/>
                <a:cs typeface="Lato Light" panose="020F0502020204030203" pitchFamily="34" charset="0"/>
              </a:rPr>
              <a:t> sit </a:t>
            </a:r>
            <a:r>
              <a:rPr lang="en-GB" sz="1050" dirty="0" err="1">
                <a:ea typeface="Lato Light" panose="020F0502020204030203" pitchFamily="34" charset="0"/>
                <a:cs typeface="Lato Light" panose="020F0502020204030203" pitchFamily="34" charset="0"/>
              </a:rPr>
              <a:t>amet</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consectetur</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adipiscing</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elit</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sed</a:t>
            </a:r>
            <a:r>
              <a:rPr lang="en-GB" sz="1050" dirty="0">
                <a:ea typeface="Lato Light" panose="020F0502020204030203" pitchFamily="34" charset="0"/>
                <a:cs typeface="Lato Light" panose="020F0502020204030203" pitchFamily="34" charset="0"/>
              </a:rPr>
              <a:t> do </a:t>
            </a:r>
            <a:r>
              <a:rPr lang="en-GB" sz="1050" dirty="0" err="1">
                <a:ea typeface="Lato Light" panose="020F0502020204030203" pitchFamily="34" charset="0"/>
                <a:cs typeface="Lato Light" panose="020F0502020204030203" pitchFamily="34" charset="0"/>
              </a:rPr>
              <a:t>eiusmod</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tempor</a:t>
            </a:r>
            <a:r>
              <a:rPr lang="en-US" sz="1050" dirty="0">
                <a:ea typeface="Lato Light" panose="020F0502020204030203" pitchFamily="34" charset="0"/>
                <a:cs typeface="Lato Light" panose="020F0502020204030203" pitchFamily="34" charset="0"/>
              </a:rPr>
              <a:t>s virtually all of. </a:t>
            </a:r>
          </a:p>
        </p:txBody>
      </p:sp>
      <p:sp>
        <p:nvSpPr>
          <p:cNvPr id="31" name="TextBox 30">
            <a:extLst>
              <a:ext uri="{FF2B5EF4-FFF2-40B4-BE49-F238E27FC236}">
                <a16:creationId xmlns:a16="http://schemas.microsoft.com/office/drawing/2014/main" id="{0E962E43-E09B-4F6F-9A05-FCF6D003B2D9}"/>
              </a:ext>
            </a:extLst>
          </p:cNvPr>
          <p:cNvSpPr txBox="1"/>
          <p:nvPr/>
        </p:nvSpPr>
        <p:spPr>
          <a:xfrm>
            <a:off x="6442433" y="5076273"/>
            <a:ext cx="4187468" cy="411844"/>
          </a:xfrm>
          <a:prstGeom prst="rect">
            <a:avLst/>
          </a:prstGeom>
          <a:noFill/>
        </p:spPr>
        <p:txBody>
          <a:bodyPr wrap="square" rtlCol="0" anchor="ctr">
            <a:spAutoFit/>
          </a:bodyPr>
          <a:lstStyle/>
          <a:p>
            <a:pPr algn="just">
              <a:lnSpc>
                <a:spcPts val="1286"/>
              </a:lnSpc>
            </a:pPr>
            <a:r>
              <a:rPr lang="en-GB" sz="1050" dirty="0">
                <a:ea typeface="Lato Light" panose="020F0502020204030203" pitchFamily="34" charset="0"/>
                <a:cs typeface="Lato Light" panose="020F0502020204030203" pitchFamily="34" charset="0"/>
              </a:rPr>
              <a:t>Lorem ipsum </a:t>
            </a:r>
            <a:r>
              <a:rPr lang="en-GB" sz="1050" dirty="0" err="1">
                <a:ea typeface="Lato Light" panose="020F0502020204030203" pitchFamily="34" charset="0"/>
                <a:cs typeface="Lato Light" panose="020F0502020204030203" pitchFamily="34" charset="0"/>
              </a:rPr>
              <a:t>dolor</a:t>
            </a:r>
            <a:r>
              <a:rPr lang="en-GB" sz="1050" dirty="0">
                <a:ea typeface="Lato Light" panose="020F0502020204030203" pitchFamily="34" charset="0"/>
                <a:cs typeface="Lato Light" panose="020F0502020204030203" pitchFamily="34" charset="0"/>
              </a:rPr>
              <a:t> sit </a:t>
            </a:r>
            <a:r>
              <a:rPr lang="en-GB" sz="1050" dirty="0" err="1">
                <a:ea typeface="Lato Light" panose="020F0502020204030203" pitchFamily="34" charset="0"/>
                <a:cs typeface="Lato Light" panose="020F0502020204030203" pitchFamily="34" charset="0"/>
              </a:rPr>
              <a:t>amet</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consectetur</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adipiscing</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elit</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sed</a:t>
            </a:r>
            <a:r>
              <a:rPr lang="en-GB" sz="1050" dirty="0">
                <a:ea typeface="Lato Light" panose="020F0502020204030203" pitchFamily="34" charset="0"/>
                <a:cs typeface="Lato Light" panose="020F0502020204030203" pitchFamily="34" charset="0"/>
              </a:rPr>
              <a:t> do </a:t>
            </a:r>
            <a:r>
              <a:rPr lang="en-GB" sz="1050" dirty="0" err="1">
                <a:ea typeface="Lato Light" panose="020F0502020204030203" pitchFamily="34" charset="0"/>
                <a:cs typeface="Lato Light" panose="020F0502020204030203" pitchFamily="34" charset="0"/>
              </a:rPr>
              <a:t>eiusmod</a:t>
            </a:r>
            <a:r>
              <a:rPr lang="en-GB" sz="1050" dirty="0">
                <a:ea typeface="Lato Light" panose="020F0502020204030203" pitchFamily="34" charset="0"/>
                <a:cs typeface="Lato Light" panose="020F0502020204030203" pitchFamily="34" charset="0"/>
              </a:rPr>
              <a:t> </a:t>
            </a:r>
            <a:r>
              <a:rPr lang="en-GB" sz="1050" dirty="0" err="1">
                <a:ea typeface="Lato Light" panose="020F0502020204030203" pitchFamily="34" charset="0"/>
                <a:cs typeface="Lato Light" panose="020F0502020204030203" pitchFamily="34" charset="0"/>
              </a:rPr>
              <a:t>tempor</a:t>
            </a:r>
            <a:r>
              <a:rPr lang="en-US" sz="1050" dirty="0">
                <a:ea typeface="Lato Light" panose="020F0502020204030203" pitchFamily="34" charset="0"/>
                <a:cs typeface="Lato Light" panose="020F0502020204030203" pitchFamily="34" charset="0"/>
              </a:rPr>
              <a:t>s virtually all of. </a:t>
            </a:r>
          </a:p>
        </p:txBody>
      </p:sp>
      <p:pic>
        <p:nvPicPr>
          <p:cNvPr id="32" name="Graphic 31" descr="Briefcase">
            <a:extLst>
              <a:ext uri="{FF2B5EF4-FFF2-40B4-BE49-F238E27FC236}">
                <a16:creationId xmlns:a16="http://schemas.microsoft.com/office/drawing/2014/main" id="{8A0C057A-80A0-41AC-97D7-744BA71ED977}"/>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5927" y="2560337"/>
            <a:ext cx="460399" cy="460399"/>
          </a:xfrm>
          <a:prstGeom prst="rect">
            <a:avLst/>
          </a:prstGeom>
        </p:spPr>
      </p:pic>
      <p:pic>
        <p:nvPicPr>
          <p:cNvPr id="33" name="Graphic 32" descr="Customer review RTL">
            <a:extLst>
              <a:ext uri="{FF2B5EF4-FFF2-40B4-BE49-F238E27FC236}">
                <a16:creationId xmlns:a16="http://schemas.microsoft.com/office/drawing/2014/main" id="{AD302382-89FF-4F91-B721-6AE743CE45F3}"/>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5926" y="3409039"/>
            <a:ext cx="460399" cy="460399"/>
          </a:xfrm>
          <a:prstGeom prst="rect">
            <a:avLst/>
          </a:prstGeom>
        </p:spPr>
      </p:pic>
      <p:pic>
        <p:nvPicPr>
          <p:cNvPr id="34" name="Graphic 33" descr="Piggy Bank">
            <a:extLst>
              <a:ext uri="{FF2B5EF4-FFF2-40B4-BE49-F238E27FC236}">
                <a16:creationId xmlns:a16="http://schemas.microsoft.com/office/drawing/2014/main" id="{6B2CAAF2-0ED8-4FAF-844A-C480283116E6}"/>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51954" y="5041744"/>
            <a:ext cx="460399" cy="460399"/>
          </a:xfrm>
          <a:prstGeom prst="rect">
            <a:avLst/>
          </a:prstGeom>
        </p:spPr>
      </p:pic>
      <p:pic>
        <p:nvPicPr>
          <p:cNvPr id="35" name="Graphic 34" descr="Tag">
            <a:extLst>
              <a:ext uri="{FF2B5EF4-FFF2-40B4-BE49-F238E27FC236}">
                <a16:creationId xmlns:a16="http://schemas.microsoft.com/office/drawing/2014/main" id="{267FDF61-79F8-4423-8430-B77547BCD474}"/>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57326" y="4221441"/>
            <a:ext cx="460399" cy="460399"/>
          </a:xfrm>
          <a:prstGeom prst="rect">
            <a:avLst/>
          </a:prstGeom>
        </p:spPr>
      </p:pic>
    </p:spTree>
    <p:extLst>
      <p:ext uri="{BB962C8B-B14F-4D97-AF65-F5344CB8AC3E}">
        <p14:creationId xmlns:p14="http://schemas.microsoft.com/office/powerpoint/2010/main" val="48893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09E64-8A58-42F7-8D9C-C5D413F2797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55C6CA3-A54F-4EEC-910F-8D9785E13E6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A4A844A-95FD-480A-AB0F-A3FE980F4E39}"/>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sp>
        <p:nvSpPr>
          <p:cNvPr id="5" name="Title 4">
            <a:extLst>
              <a:ext uri="{FF2B5EF4-FFF2-40B4-BE49-F238E27FC236}">
                <a16:creationId xmlns:a16="http://schemas.microsoft.com/office/drawing/2014/main" id="{BCEA4BAC-6B71-46A1-A5DD-1D5882759F1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603B40E-BAE1-4D9E-A10F-10EDEB5128EE}"/>
              </a:ext>
            </a:extLst>
          </p:cNvPr>
          <p:cNvSpPr>
            <a:spLocks noGrp="1"/>
          </p:cNvSpPr>
          <p:nvPr>
            <p:ph type="body" sz="quarter" idx="13"/>
          </p:nvPr>
        </p:nvSpPr>
        <p:spPr/>
        <p:txBody>
          <a:bodyPr/>
          <a:lstStyle/>
          <a:p>
            <a:endParaRPr lang="en-ZA"/>
          </a:p>
        </p:txBody>
      </p:sp>
      <p:sp>
        <p:nvSpPr>
          <p:cNvPr id="7" name="Shape 19585">
            <a:extLst>
              <a:ext uri="{FF2B5EF4-FFF2-40B4-BE49-F238E27FC236}">
                <a16:creationId xmlns:a16="http://schemas.microsoft.com/office/drawing/2014/main" id="{672C99DD-9FF1-45FF-A4E1-843B37D556C9}"/>
              </a:ext>
            </a:extLst>
          </p:cNvPr>
          <p:cNvSpPr/>
          <p:nvPr/>
        </p:nvSpPr>
        <p:spPr>
          <a:xfrm>
            <a:off x="751975" y="1850675"/>
            <a:ext cx="2612145" cy="2612146"/>
          </a:xfrm>
          <a:prstGeom prst="diamond">
            <a:avLst/>
          </a:prstGeom>
          <a:solidFill>
            <a:schemeClr val="accent1">
              <a:alpha val="89539"/>
            </a:schemeClr>
          </a:solidFill>
          <a:ln w="12700" cap="flat">
            <a:noFill/>
            <a:miter lim="400000"/>
          </a:ln>
          <a:effectLst/>
        </p:spPr>
        <p:txBody>
          <a:bodyPr wrap="square" lIns="0" tIns="0" rIns="0" bIns="0" numCol="1" anchor="t">
            <a:noAutofit/>
          </a:bodyPr>
          <a:lstStyle/>
          <a:p>
            <a:endParaRPr sz="1861" dirty="0"/>
          </a:p>
        </p:txBody>
      </p:sp>
      <p:sp>
        <p:nvSpPr>
          <p:cNvPr id="8" name="Shape 19588">
            <a:extLst>
              <a:ext uri="{FF2B5EF4-FFF2-40B4-BE49-F238E27FC236}">
                <a16:creationId xmlns:a16="http://schemas.microsoft.com/office/drawing/2014/main" id="{BFC98EEC-2A16-457F-AC42-9ADFD11B4CEF}"/>
              </a:ext>
            </a:extLst>
          </p:cNvPr>
          <p:cNvSpPr/>
          <p:nvPr/>
        </p:nvSpPr>
        <p:spPr>
          <a:xfrm>
            <a:off x="2591296" y="1850675"/>
            <a:ext cx="2612145" cy="2612146"/>
          </a:xfrm>
          <a:prstGeom prst="diamond">
            <a:avLst/>
          </a:prstGeom>
          <a:solidFill>
            <a:schemeClr val="accent2">
              <a:alpha val="89838"/>
            </a:schemeClr>
          </a:solidFill>
          <a:ln w="12700" cap="flat">
            <a:noFill/>
            <a:miter lim="400000"/>
          </a:ln>
          <a:effectLst/>
        </p:spPr>
        <p:txBody>
          <a:bodyPr wrap="square" lIns="0" tIns="0" rIns="0" bIns="0" numCol="1" anchor="t">
            <a:noAutofit/>
          </a:bodyPr>
          <a:lstStyle/>
          <a:p>
            <a:endParaRPr sz="1861" dirty="0"/>
          </a:p>
        </p:txBody>
      </p:sp>
      <p:sp>
        <p:nvSpPr>
          <p:cNvPr id="9" name="Shape 19591">
            <a:extLst>
              <a:ext uri="{FF2B5EF4-FFF2-40B4-BE49-F238E27FC236}">
                <a16:creationId xmlns:a16="http://schemas.microsoft.com/office/drawing/2014/main" id="{47B862E5-80C2-4945-9DBD-A08324FEF616}"/>
              </a:ext>
            </a:extLst>
          </p:cNvPr>
          <p:cNvSpPr/>
          <p:nvPr/>
        </p:nvSpPr>
        <p:spPr>
          <a:xfrm>
            <a:off x="4430615" y="1850675"/>
            <a:ext cx="2612145" cy="2612146"/>
          </a:xfrm>
          <a:prstGeom prst="diamond">
            <a:avLst/>
          </a:prstGeom>
          <a:solidFill>
            <a:schemeClr val="accent3">
              <a:alpha val="89539"/>
            </a:schemeClr>
          </a:solidFill>
          <a:ln w="12700" cap="flat">
            <a:noFill/>
            <a:miter lim="400000"/>
          </a:ln>
          <a:effectLst/>
        </p:spPr>
        <p:txBody>
          <a:bodyPr wrap="square" lIns="0" tIns="0" rIns="0" bIns="0" numCol="1" anchor="t">
            <a:noAutofit/>
          </a:bodyPr>
          <a:lstStyle/>
          <a:p>
            <a:endParaRPr sz="1861" dirty="0"/>
          </a:p>
        </p:txBody>
      </p:sp>
      <p:sp>
        <p:nvSpPr>
          <p:cNvPr id="10" name="Shape 19594">
            <a:extLst>
              <a:ext uri="{FF2B5EF4-FFF2-40B4-BE49-F238E27FC236}">
                <a16:creationId xmlns:a16="http://schemas.microsoft.com/office/drawing/2014/main" id="{E012C070-D76B-4E2B-8BA9-C633048889DB}"/>
              </a:ext>
            </a:extLst>
          </p:cNvPr>
          <p:cNvSpPr/>
          <p:nvPr/>
        </p:nvSpPr>
        <p:spPr>
          <a:xfrm>
            <a:off x="6269937" y="1850675"/>
            <a:ext cx="2612145" cy="2612146"/>
          </a:xfrm>
          <a:prstGeom prst="diamond">
            <a:avLst/>
          </a:prstGeom>
          <a:solidFill>
            <a:schemeClr val="accent4">
              <a:alpha val="89539"/>
            </a:schemeClr>
          </a:solidFill>
          <a:ln w="12700" cap="flat">
            <a:noFill/>
            <a:miter lim="400000"/>
          </a:ln>
          <a:effectLst/>
        </p:spPr>
        <p:txBody>
          <a:bodyPr wrap="square" lIns="0" tIns="0" rIns="0" bIns="0" numCol="1" anchor="t">
            <a:noAutofit/>
          </a:bodyPr>
          <a:lstStyle/>
          <a:p>
            <a:endParaRPr sz="1861" dirty="0"/>
          </a:p>
        </p:txBody>
      </p:sp>
      <p:sp>
        <p:nvSpPr>
          <p:cNvPr id="11" name="Shape 19597">
            <a:extLst>
              <a:ext uri="{FF2B5EF4-FFF2-40B4-BE49-F238E27FC236}">
                <a16:creationId xmlns:a16="http://schemas.microsoft.com/office/drawing/2014/main" id="{9F9A261D-0B20-43A2-9D81-A085CE057C58}"/>
              </a:ext>
            </a:extLst>
          </p:cNvPr>
          <p:cNvSpPr/>
          <p:nvPr/>
        </p:nvSpPr>
        <p:spPr>
          <a:xfrm>
            <a:off x="8109256" y="1850675"/>
            <a:ext cx="2612145" cy="2612146"/>
          </a:xfrm>
          <a:prstGeom prst="diamond">
            <a:avLst/>
          </a:prstGeom>
          <a:solidFill>
            <a:schemeClr val="accent6">
              <a:alpha val="89756"/>
            </a:schemeClr>
          </a:solidFill>
          <a:ln w="12700" cap="flat">
            <a:noFill/>
            <a:miter lim="400000"/>
          </a:ln>
          <a:effectLst/>
        </p:spPr>
        <p:txBody>
          <a:bodyPr wrap="square" lIns="0" tIns="0" rIns="0" bIns="0" numCol="1" anchor="t">
            <a:noAutofit/>
          </a:bodyPr>
          <a:lstStyle/>
          <a:p>
            <a:endParaRPr sz="1861" dirty="0"/>
          </a:p>
        </p:txBody>
      </p:sp>
      <p:sp>
        <p:nvSpPr>
          <p:cNvPr id="17" name="Right Arrow 47">
            <a:extLst>
              <a:ext uri="{FF2B5EF4-FFF2-40B4-BE49-F238E27FC236}">
                <a16:creationId xmlns:a16="http://schemas.microsoft.com/office/drawing/2014/main" id="{E28645D9-C796-47DA-82B5-4BAE28946B38}"/>
              </a:ext>
            </a:extLst>
          </p:cNvPr>
          <p:cNvSpPr/>
          <p:nvPr/>
        </p:nvSpPr>
        <p:spPr>
          <a:xfrm>
            <a:off x="2893675" y="3077062"/>
            <a:ext cx="174405" cy="15810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18" name="Right Arrow 48">
            <a:extLst>
              <a:ext uri="{FF2B5EF4-FFF2-40B4-BE49-F238E27FC236}">
                <a16:creationId xmlns:a16="http://schemas.microsoft.com/office/drawing/2014/main" id="{930DBA77-D786-43C4-BBDB-44281D1D7BE6}"/>
              </a:ext>
            </a:extLst>
          </p:cNvPr>
          <p:cNvSpPr/>
          <p:nvPr/>
        </p:nvSpPr>
        <p:spPr>
          <a:xfrm>
            <a:off x="4730672" y="3077062"/>
            <a:ext cx="174405" cy="15810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19" name="Right Arrow 49">
            <a:extLst>
              <a:ext uri="{FF2B5EF4-FFF2-40B4-BE49-F238E27FC236}">
                <a16:creationId xmlns:a16="http://schemas.microsoft.com/office/drawing/2014/main" id="{886B89B8-595B-4A1B-AA58-027B1DD4948E}"/>
              </a:ext>
            </a:extLst>
          </p:cNvPr>
          <p:cNvSpPr/>
          <p:nvPr/>
        </p:nvSpPr>
        <p:spPr>
          <a:xfrm>
            <a:off x="6566954" y="3077062"/>
            <a:ext cx="174405" cy="15810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20" name="Right Arrow 50">
            <a:extLst>
              <a:ext uri="{FF2B5EF4-FFF2-40B4-BE49-F238E27FC236}">
                <a16:creationId xmlns:a16="http://schemas.microsoft.com/office/drawing/2014/main" id="{23812AE5-F712-47B3-8013-1A27CF5FF16E}"/>
              </a:ext>
            </a:extLst>
          </p:cNvPr>
          <p:cNvSpPr/>
          <p:nvPr/>
        </p:nvSpPr>
        <p:spPr>
          <a:xfrm>
            <a:off x="8407218" y="3077062"/>
            <a:ext cx="174405" cy="15810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21" name="TextBox 20">
            <a:extLst>
              <a:ext uri="{FF2B5EF4-FFF2-40B4-BE49-F238E27FC236}">
                <a16:creationId xmlns:a16="http://schemas.microsoft.com/office/drawing/2014/main" id="{6B12245E-051A-4474-8F80-250D654FA508}"/>
              </a:ext>
            </a:extLst>
          </p:cNvPr>
          <p:cNvSpPr txBox="1"/>
          <p:nvPr/>
        </p:nvSpPr>
        <p:spPr>
          <a:xfrm>
            <a:off x="1263990" y="5303764"/>
            <a:ext cx="1588112" cy="574068"/>
          </a:xfrm>
          <a:prstGeom prst="rect">
            <a:avLst/>
          </a:prstGeom>
          <a:noFill/>
        </p:spPr>
        <p:txBody>
          <a:bodyPr wrap="square" rtlCol="0" anchor="t">
            <a:spAutoFit/>
          </a:bodyPr>
          <a:lstStyle/>
          <a:p>
            <a:pPr algn="ct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5C79165C-E0C8-4CE3-8560-F754ED17A2DC}"/>
              </a:ext>
            </a:extLst>
          </p:cNvPr>
          <p:cNvSpPr txBox="1"/>
          <p:nvPr/>
        </p:nvSpPr>
        <p:spPr>
          <a:xfrm>
            <a:off x="1263994" y="4682683"/>
            <a:ext cx="1588109" cy="584775"/>
          </a:xfrm>
          <a:prstGeom prst="rect">
            <a:avLst/>
          </a:prstGeom>
          <a:noFill/>
        </p:spPr>
        <p:txBody>
          <a:bodyPr wrap="square" rtlCol="0" anchor="b">
            <a:spAutoFit/>
          </a:bodyPr>
          <a:lstStyle/>
          <a:p>
            <a:pPr algn="ctr"/>
            <a:r>
              <a:rPr lang="en-US" sz="1600" b="1" dirty="0">
                <a:solidFill>
                  <a:schemeClr val="tx2"/>
                </a:solidFill>
                <a:ea typeface="Lato Light" panose="020F0502020204030203" pitchFamily="34" charset="0"/>
                <a:cs typeface="Poppins" pitchFamily="2" charset="77"/>
              </a:rPr>
              <a:t>EXECUTIVE SUMMARY</a:t>
            </a:r>
          </a:p>
        </p:txBody>
      </p:sp>
      <p:sp>
        <p:nvSpPr>
          <p:cNvPr id="23" name="TextBox 22">
            <a:extLst>
              <a:ext uri="{FF2B5EF4-FFF2-40B4-BE49-F238E27FC236}">
                <a16:creationId xmlns:a16="http://schemas.microsoft.com/office/drawing/2014/main" id="{FE71626C-13F9-47FD-81B4-5F6D76BD9E84}"/>
              </a:ext>
            </a:extLst>
          </p:cNvPr>
          <p:cNvSpPr txBox="1"/>
          <p:nvPr/>
        </p:nvSpPr>
        <p:spPr>
          <a:xfrm>
            <a:off x="3099768" y="5303764"/>
            <a:ext cx="1588112" cy="574068"/>
          </a:xfrm>
          <a:prstGeom prst="rect">
            <a:avLst/>
          </a:prstGeom>
          <a:noFill/>
        </p:spPr>
        <p:txBody>
          <a:bodyPr wrap="square" rtlCol="0" anchor="t">
            <a:spAutoFit/>
          </a:bodyPr>
          <a:lstStyle/>
          <a:p>
            <a:pPr algn="ct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24" name="TextBox 23">
            <a:extLst>
              <a:ext uri="{FF2B5EF4-FFF2-40B4-BE49-F238E27FC236}">
                <a16:creationId xmlns:a16="http://schemas.microsoft.com/office/drawing/2014/main" id="{87A89486-9A87-4625-AE36-B4DAD899723D}"/>
              </a:ext>
            </a:extLst>
          </p:cNvPr>
          <p:cNvSpPr txBox="1"/>
          <p:nvPr/>
        </p:nvSpPr>
        <p:spPr>
          <a:xfrm>
            <a:off x="3109996" y="4682683"/>
            <a:ext cx="1567660" cy="584775"/>
          </a:xfrm>
          <a:prstGeom prst="rect">
            <a:avLst/>
          </a:prstGeom>
          <a:noFill/>
        </p:spPr>
        <p:txBody>
          <a:bodyPr wrap="square" rtlCol="0" anchor="b">
            <a:spAutoFit/>
          </a:bodyPr>
          <a:lstStyle/>
          <a:p>
            <a:pPr algn="ctr"/>
            <a:r>
              <a:rPr lang="en-US" sz="1600" b="1" dirty="0">
                <a:solidFill>
                  <a:schemeClr val="tx2"/>
                </a:solidFill>
                <a:ea typeface="Lato Light" panose="020F0502020204030203" pitchFamily="34" charset="0"/>
                <a:cs typeface="Poppins" pitchFamily="2" charset="77"/>
              </a:rPr>
              <a:t>PRODUCTS &amp; SERVICES</a:t>
            </a:r>
          </a:p>
        </p:txBody>
      </p:sp>
      <p:sp>
        <p:nvSpPr>
          <p:cNvPr id="25" name="TextBox 24">
            <a:extLst>
              <a:ext uri="{FF2B5EF4-FFF2-40B4-BE49-F238E27FC236}">
                <a16:creationId xmlns:a16="http://schemas.microsoft.com/office/drawing/2014/main" id="{C24877E0-8679-4577-864D-562B3EDDC974}"/>
              </a:ext>
            </a:extLst>
          </p:cNvPr>
          <p:cNvSpPr txBox="1"/>
          <p:nvPr/>
        </p:nvSpPr>
        <p:spPr>
          <a:xfrm>
            <a:off x="4945060" y="5303764"/>
            <a:ext cx="1588112" cy="574068"/>
          </a:xfrm>
          <a:prstGeom prst="rect">
            <a:avLst/>
          </a:prstGeom>
          <a:noFill/>
        </p:spPr>
        <p:txBody>
          <a:bodyPr wrap="square" rtlCol="0" anchor="t">
            <a:spAutoFit/>
          </a:bodyPr>
          <a:lstStyle/>
          <a:p>
            <a:pPr algn="ct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5921A65E-D103-414D-99EE-98F7C7FE066E}"/>
              </a:ext>
            </a:extLst>
          </p:cNvPr>
          <p:cNvSpPr txBox="1"/>
          <p:nvPr/>
        </p:nvSpPr>
        <p:spPr>
          <a:xfrm>
            <a:off x="4953461" y="4682682"/>
            <a:ext cx="1571316" cy="584775"/>
          </a:xfrm>
          <a:prstGeom prst="rect">
            <a:avLst/>
          </a:prstGeom>
          <a:noFill/>
        </p:spPr>
        <p:txBody>
          <a:bodyPr wrap="square" rtlCol="0" anchor="b">
            <a:spAutoFit/>
          </a:bodyPr>
          <a:lstStyle/>
          <a:p>
            <a:pPr algn="ctr"/>
            <a:r>
              <a:rPr lang="en-US" sz="1600" b="1" dirty="0">
                <a:solidFill>
                  <a:schemeClr val="tx2"/>
                </a:solidFill>
                <a:ea typeface="Lato Light" panose="020F0502020204030203" pitchFamily="34" charset="0"/>
                <a:cs typeface="Poppins" pitchFamily="2" charset="77"/>
              </a:rPr>
              <a:t>MARKET ANALYSIS</a:t>
            </a:r>
          </a:p>
        </p:txBody>
      </p:sp>
      <p:sp>
        <p:nvSpPr>
          <p:cNvPr id="27" name="TextBox 26">
            <a:extLst>
              <a:ext uri="{FF2B5EF4-FFF2-40B4-BE49-F238E27FC236}">
                <a16:creationId xmlns:a16="http://schemas.microsoft.com/office/drawing/2014/main" id="{09A15FA8-44D1-4209-897D-C3718FF414DB}"/>
              </a:ext>
            </a:extLst>
          </p:cNvPr>
          <p:cNvSpPr txBox="1"/>
          <p:nvPr/>
        </p:nvSpPr>
        <p:spPr>
          <a:xfrm>
            <a:off x="6781951" y="5303764"/>
            <a:ext cx="1588112" cy="574068"/>
          </a:xfrm>
          <a:prstGeom prst="rect">
            <a:avLst/>
          </a:prstGeom>
          <a:noFill/>
        </p:spPr>
        <p:txBody>
          <a:bodyPr wrap="square" rtlCol="0" anchor="t">
            <a:spAutoFit/>
          </a:bodyPr>
          <a:lstStyle/>
          <a:p>
            <a:pPr algn="ct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F3401719-0ACE-4C09-B01B-7E7C7CC6A9DC}"/>
              </a:ext>
            </a:extLst>
          </p:cNvPr>
          <p:cNvSpPr txBox="1"/>
          <p:nvPr/>
        </p:nvSpPr>
        <p:spPr>
          <a:xfrm>
            <a:off x="6781955" y="4682683"/>
            <a:ext cx="1588109" cy="584775"/>
          </a:xfrm>
          <a:prstGeom prst="rect">
            <a:avLst/>
          </a:prstGeom>
          <a:noFill/>
        </p:spPr>
        <p:txBody>
          <a:bodyPr wrap="square" rtlCol="0" anchor="b">
            <a:spAutoFit/>
          </a:bodyPr>
          <a:lstStyle/>
          <a:p>
            <a:pPr algn="ctr"/>
            <a:r>
              <a:rPr lang="en-US" sz="1600" b="1" dirty="0">
                <a:solidFill>
                  <a:schemeClr val="tx2"/>
                </a:solidFill>
                <a:ea typeface="Lato Light" panose="020F0502020204030203" pitchFamily="34" charset="0"/>
                <a:cs typeface="Poppins" pitchFamily="2" charset="77"/>
              </a:rPr>
              <a:t>FINANCIAL PLANNING</a:t>
            </a:r>
          </a:p>
        </p:txBody>
      </p:sp>
      <p:sp>
        <p:nvSpPr>
          <p:cNvPr id="29" name="TextBox 28">
            <a:extLst>
              <a:ext uri="{FF2B5EF4-FFF2-40B4-BE49-F238E27FC236}">
                <a16:creationId xmlns:a16="http://schemas.microsoft.com/office/drawing/2014/main" id="{5AB6A056-3427-49FC-8FA0-6F1A16EC305B}"/>
              </a:ext>
            </a:extLst>
          </p:cNvPr>
          <p:cNvSpPr txBox="1"/>
          <p:nvPr/>
        </p:nvSpPr>
        <p:spPr>
          <a:xfrm>
            <a:off x="8621272" y="5303764"/>
            <a:ext cx="1588112" cy="574068"/>
          </a:xfrm>
          <a:prstGeom prst="rect">
            <a:avLst/>
          </a:prstGeom>
          <a:noFill/>
        </p:spPr>
        <p:txBody>
          <a:bodyPr wrap="square" rtlCol="0" anchor="t">
            <a:spAutoFit/>
          </a:bodyPr>
          <a:lstStyle/>
          <a:p>
            <a:pPr algn="ctr">
              <a:lnSpc>
                <a:spcPts val="1286"/>
              </a:lnSpc>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endParaRPr lang="en-US" sz="882" dirty="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56E5C44F-7426-4A7E-915F-04A1C4863B2C}"/>
              </a:ext>
            </a:extLst>
          </p:cNvPr>
          <p:cNvSpPr txBox="1"/>
          <p:nvPr/>
        </p:nvSpPr>
        <p:spPr>
          <a:xfrm>
            <a:off x="8621276" y="4928903"/>
            <a:ext cx="1588106" cy="338554"/>
          </a:xfrm>
          <a:prstGeom prst="rect">
            <a:avLst/>
          </a:prstGeom>
          <a:noFill/>
        </p:spPr>
        <p:txBody>
          <a:bodyPr wrap="square" rtlCol="0" anchor="b">
            <a:spAutoFit/>
          </a:bodyPr>
          <a:lstStyle/>
          <a:p>
            <a:pPr algn="ctr"/>
            <a:r>
              <a:rPr lang="en-US" sz="1600" b="1" dirty="0">
                <a:solidFill>
                  <a:schemeClr val="tx2"/>
                </a:solidFill>
                <a:ea typeface="Lato Light" panose="020F0502020204030203" pitchFamily="34" charset="0"/>
                <a:cs typeface="Poppins" pitchFamily="2" charset="77"/>
              </a:rPr>
              <a:t>BUDGET</a:t>
            </a:r>
          </a:p>
        </p:txBody>
      </p:sp>
      <p:pic>
        <p:nvPicPr>
          <p:cNvPr id="32" name="Graphic 31" descr="Briefcase">
            <a:extLst>
              <a:ext uri="{FF2B5EF4-FFF2-40B4-BE49-F238E27FC236}">
                <a16:creationId xmlns:a16="http://schemas.microsoft.com/office/drawing/2014/main" id="{AF729BBA-8993-4968-9C48-A93467CEB3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2116" y="2780184"/>
            <a:ext cx="751859" cy="751859"/>
          </a:xfrm>
          <a:prstGeom prst="rect">
            <a:avLst/>
          </a:prstGeom>
        </p:spPr>
      </p:pic>
      <p:pic>
        <p:nvPicPr>
          <p:cNvPr id="33" name="Graphic 32" descr="Customer review RTL">
            <a:extLst>
              <a:ext uri="{FF2B5EF4-FFF2-40B4-BE49-F238E27FC236}">
                <a16:creationId xmlns:a16="http://schemas.microsoft.com/office/drawing/2014/main" id="{F8438088-EA30-4469-8B8E-52F13EFDE2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0722" y="2780183"/>
            <a:ext cx="751859" cy="751859"/>
          </a:xfrm>
          <a:prstGeom prst="rect">
            <a:avLst/>
          </a:prstGeom>
        </p:spPr>
      </p:pic>
      <p:pic>
        <p:nvPicPr>
          <p:cNvPr id="34" name="Graphic 33" descr="Piggy Bank">
            <a:extLst>
              <a:ext uri="{FF2B5EF4-FFF2-40B4-BE49-F238E27FC236}">
                <a16:creationId xmlns:a16="http://schemas.microsoft.com/office/drawing/2014/main" id="{4A8F8188-0651-4D8F-887D-441C33227D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5958" y="2764160"/>
            <a:ext cx="751859" cy="751859"/>
          </a:xfrm>
          <a:prstGeom prst="rect">
            <a:avLst/>
          </a:prstGeom>
        </p:spPr>
      </p:pic>
      <p:pic>
        <p:nvPicPr>
          <p:cNvPr id="35" name="Graphic 34" descr="Tag">
            <a:extLst>
              <a:ext uri="{FF2B5EF4-FFF2-40B4-BE49-F238E27FC236}">
                <a16:creationId xmlns:a16="http://schemas.microsoft.com/office/drawing/2014/main" id="{B21D0392-794C-4BD5-8C3E-71E86FBB3F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11475" y="2780183"/>
            <a:ext cx="751859" cy="751859"/>
          </a:xfrm>
          <a:prstGeom prst="rect">
            <a:avLst/>
          </a:prstGeom>
        </p:spPr>
      </p:pic>
      <p:pic>
        <p:nvPicPr>
          <p:cNvPr id="36" name="Gráfico 3" descr="Money">
            <a:extLst>
              <a:ext uri="{FF2B5EF4-FFF2-40B4-BE49-F238E27FC236}">
                <a16:creationId xmlns:a16="http://schemas.microsoft.com/office/drawing/2014/main" id="{D64CB0A3-718F-4E8F-A480-F2B6A68B84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93521" y="2717287"/>
            <a:ext cx="877649" cy="877649"/>
          </a:xfrm>
          <a:prstGeom prst="rect">
            <a:avLst/>
          </a:prstGeom>
        </p:spPr>
      </p:pic>
    </p:spTree>
    <p:extLst>
      <p:ext uri="{BB962C8B-B14F-4D97-AF65-F5344CB8AC3E}">
        <p14:creationId xmlns:p14="http://schemas.microsoft.com/office/powerpoint/2010/main" val="258574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ABA81-108B-4C25-A8C2-2FCA5AF276E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9CDD988-0DCB-41F7-9C78-B4DB75CEB8C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36585BB-1ABA-408A-9612-4B5D88238839}"/>
              </a:ext>
            </a:extLst>
          </p:cNvPr>
          <p:cNvSpPr>
            <a:spLocks noGrp="1"/>
          </p:cNvSpPr>
          <p:nvPr>
            <p:ph type="sldNum" sz="quarter" idx="12"/>
          </p:nvPr>
        </p:nvSpPr>
        <p:spPr/>
        <p:txBody>
          <a:bodyPr/>
          <a:lstStyle/>
          <a:p>
            <a:r>
              <a:rPr lang="en-US"/>
              <a:t>|   </a:t>
            </a:r>
            <a:fld id="{24AA432E-61BB-4EF9-8610-004BEFB30EB4}" type="slidenum">
              <a:rPr lang="en-US" smtClean="0"/>
              <a:pPr/>
              <a:t>23</a:t>
            </a:fld>
            <a:endParaRPr lang="en-US" dirty="0"/>
          </a:p>
        </p:txBody>
      </p:sp>
      <p:sp>
        <p:nvSpPr>
          <p:cNvPr id="5" name="Title 4">
            <a:extLst>
              <a:ext uri="{FF2B5EF4-FFF2-40B4-BE49-F238E27FC236}">
                <a16:creationId xmlns:a16="http://schemas.microsoft.com/office/drawing/2014/main" id="{3684162F-E433-4FAA-8128-ECF6B49B188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02D0221-EB04-40EC-B3B2-93FA940FC048}"/>
              </a:ext>
            </a:extLst>
          </p:cNvPr>
          <p:cNvSpPr>
            <a:spLocks noGrp="1"/>
          </p:cNvSpPr>
          <p:nvPr>
            <p:ph type="body" sz="quarter" idx="13"/>
          </p:nvPr>
        </p:nvSpPr>
        <p:spPr/>
        <p:txBody>
          <a:bodyPr/>
          <a:lstStyle/>
          <a:p>
            <a:endParaRPr lang="en-ZA"/>
          </a:p>
        </p:txBody>
      </p:sp>
      <p:grpSp>
        <p:nvGrpSpPr>
          <p:cNvPr id="24" name="Group 23">
            <a:extLst>
              <a:ext uri="{FF2B5EF4-FFF2-40B4-BE49-F238E27FC236}">
                <a16:creationId xmlns:a16="http://schemas.microsoft.com/office/drawing/2014/main" id="{0961C10A-E75A-467B-B2C4-1D805AED1741}"/>
              </a:ext>
            </a:extLst>
          </p:cNvPr>
          <p:cNvGrpSpPr/>
          <p:nvPr/>
        </p:nvGrpSpPr>
        <p:grpSpPr>
          <a:xfrm>
            <a:off x="572702" y="2155333"/>
            <a:ext cx="10538464" cy="3429035"/>
            <a:chOff x="1332708" y="1325609"/>
            <a:chExt cx="8134348" cy="2646780"/>
          </a:xfrm>
        </p:grpSpPr>
        <p:sp>
          <p:nvSpPr>
            <p:cNvPr id="7" name="Shape 21291">
              <a:extLst>
                <a:ext uri="{FF2B5EF4-FFF2-40B4-BE49-F238E27FC236}">
                  <a16:creationId xmlns:a16="http://schemas.microsoft.com/office/drawing/2014/main" id="{486969A2-FE25-4B8D-9D44-D2D2F6DA6A4F}"/>
                </a:ext>
              </a:extLst>
            </p:cNvPr>
            <p:cNvSpPr/>
            <p:nvPr/>
          </p:nvSpPr>
          <p:spPr>
            <a:xfrm rot="19800000">
              <a:off x="1332708" y="2322498"/>
              <a:ext cx="1936396" cy="1177563"/>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800" dirty="0"/>
            </a:p>
          </p:txBody>
        </p:sp>
        <p:sp>
          <p:nvSpPr>
            <p:cNvPr id="8" name="Shape 21292">
              <a:extLst>
                <a:ext uri="{FF2B5EF4-FFF2-40B4-BE49-F238E27FC236}">
                  <a16:creationId xmlns:a16="http://schemas.microsoft.com/office/drawing/2014/main" id="{04F7F33A-E901-4B4B-AF84-D99DD22DC817}"/>
                </a:ext>
              </a:extLst>
            </p:cNvPr>
            <p:cNvSpPr/>
            <p:nvPr/>
          </p:nvSpPr>
          <p:spPr>
            <a:xfrm rot="19800000">
              <a:off x="2577461" y="2416012"/>
              <a:ext cx="1936396" cy="1177562"/>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800" dirty="0"/>
            </a:p>
          </p:txBody>
        </p:sp>
        <p:sp>
          <p:nvSpPr>
            <p:cNvPr id="9" name="Shape 21293">
              <a:extLst>
                <a:ext uri="{FF2B5EF4-FFF2-40B4-BE49-F238E27FC236}">
                  <a16:creationId xmlns:a16="http://schemas.microsoft.com/office/drawing/2014/main" id="{2CE7D3BE-42BF-4D25-A2DC-C0A27DC5C24C}"/>
                </a:ext>
              </a:extLst>
            </p:cNvPr>
            <p:cNvSpPr/>
            <p:nvPr/>
          </p:nvSpPr>
          <p:spPr>
            <a:xfrm rot="19800000">
              <a:off x="1440669" y="2720614"/>
              <a:ext cx="2966513" cy="474844"/>
            </a:xfrm>
            <a:prstGeom prst="rect">
              <a:avLst/>
            </a:prstGeom>
            <a:solidFill>
              <a:schemeClr val="accent1"/>
            </a:solidFill>
            <a:ln w="12700" cap="flat">
              <a:noFill/>
              <a:miter lim="400000"/>
            </a:ln>
            <a:effectLst/>
          </p:spPr>
          <p:txBody>
            <a:bodyPr wrap="square" lIns="0" tIns="0" rIns="0" bIns="0" numCol="1" anchor="t">
              <a:noAutofit/>
            </a:bodyPr>
            <a:lstStyle/>
            <a:p>
              <a:endParaRPr sz="2800" dirty="0"/>
            </a:p>
          </p:txBody>
        </p:sp>
        <p:sp>
          <p:nvSpPr>
            <p:cNvPr id="10" name="Shape 21297">
              <a:extLst>
                <a:ext uri="{FF2B5EF4-FFF2-40B4-BE49-F238E27FC236}">
                  <a16:creationId xmlns:a16="http://schemas.microsoft.com/office/drawing/2014/main" id="{13B4BE3C-77C9-4CC3-8351-325E1A355787}"/>
                </a:ext>
              </a:extLst>
            </p:cNvPr>
            <p:cNvSpPr/>
            <p:nvPr/>
          </p:nvSpPr>
          <p:spPr>
            <a:xfrm rot="19800000">
              <a:off x="3818406" y="2507973"/>
              <a:ext cx="1936396" cy="1177563"/>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2800" dirty="0"/>
            </a:p>
          </p:txBody>
        </p:sp>
        <p:sp>
          <p:nvSpPr>
            <p:cNvPr id="11" name="Shape 21298">
              <a:extLst>
                <a:ext uri="{FF2B5EF4-FFF2-40B4-BE49-F238E27FC236}">
                  <a16:creationId xmlns:a16="http://schemas.microsoft.com/office/drawing/2014/main" id="{4CB9825B-C969-498F-92C4-15F2CACBA6DC}"/>
                </a:ext>
              </a:extLst>
            </p:cNvPr>
            <p:cNvSpPr/>
            <p:nvPr/>
          </p:nvSpPr>
          <p:spPr>
            <a:xfrm rot="19800000">
              <a:off x="2681615" y="2812575"/>
              <a:ext cx="2966512" cy="474844"/>
            </a:xfrm>
            <a:prstGeom prst="rect">
              <a:avLst/>
            </a:prstGeom>
            <a:solidFill>
              <a:schemeClr val="accent2"/>
            </a:solidFill>
            <a:ln w="12700" cap="flat">
              <a:noFill/>
              <a:miter lim="400000"/>
            </a:ln>
            <a:effectLst/>
          </p:spPr>
          <p:txBody>
            <a:bodyPr wrap="square" lIns="0" tIns="0" rIns="0" bIns="0" numCol="1" anchor="t">
              <a:noAutofit/>
            </a:bodyPr>
            <a:lstStyle/>
            <a:p>
              <a:endParaRPr sz="2800" dirty="0"/>
            </a:p>
          </p:txBody>
        </p:sp>
        <p:sp>
          <p:nvSpPr>
            <p:cNvPr id="12" name="Shape 21302">
              <a:extLst>
                <a:ext uri="{FF2B5EF4-FFF2-40B4-BE49-F238E27FC236}">
                  <a16:creationId xmlns:a16="http://schemas.microsoft.com/office/drawing/2014/main" id="{40B66FFB-ACD1-4AA1-A151-5FBD98B0ABC5}"/>
                </a:ext>
              </a:extLst>
            </p:cNvPr>
            <p:cNvSpPr/>
            <p:nvPr/>
          </p:nvSpPr>
          <p:spPr>
            <a:xfrm rot="19800000">
              <a:off x="5059350" y="2605418"/>
              <a:ext cx="1936396" cy="1177563"/>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2800" dirty="0"/>
            </a:p>
          </p:txBody>
        </p:sp>
        <p:sp>
          <p:nvSpPr>
            <p:cNvPr id="13" name="Shape 21303">
              <a:extLst>
                <a:ext uri="{FF2B5EF4-FFF2-40B4-BE49-F238E27FC236}">
                  <a16:creationId xmlns:a16="http://schemas.microsoft.com/office/drawing/2014/main" id="{0708781B-1303-484D-B1BF-99EA123BF3E1}"/>
                </a:ext>
              </a:extLst>
            </p:cNvPr>
            <p:cNvSpPr/>
            <p:nvPr/>
          </p:nvSpPr>
          <p:spPr>
            <a:xfrm rot="19800000">
              <a:off x="3922559" y="2910021"/>
              <a:ext cx="2966513" cy="474844"/>
            </a:xfrm>
            <a:prstGeom prst="rect">
              <a:avLst/>
            </a:prstGeom>
            <a:solidFill>
              <a:schemeClr val="accent3"/>
            </a:solidFill>
            <a:ln w="12700" cap="flat">
              <a:noFill/>
              <a:miter lim="400000"/>
            </a:ln>
            <a:effectLst/>
          </p:spPr>
          <p:txBody>
            <a:bodyPr wrap="square" lIns="0" tIns="0" rIns="0" bIns="0" numCol="1" anchor="t">
              <a:noAutofit/>
            </a:bodyPr>
            <a:lstStyle/>
            <a:p>
              <a:endParaRPr sz="2800" dirty="0"/>
            </a:p>
          </p:txBody>
        </p:sp>
        <p:sp>
          <p:nvSpPr>
            <p:cNvPr id="14" name="Shape 21307">
              <a:extLst>
                <a:ext uri="{FF2B5EF4-FFF2-40B4-BE49-F238E27FC236}">
                  <a16:creationId xmlns:a16="http://schemas.microsoft.com/office/drawing/2014/main" id="{D5DC0D54-2178-4262-ACC8-6B65F2E786DC}"/>
                </a:ext>
              </a:extLst>
            </p:cNvPr>
            <p:cNvSpPr/>
            <p:nvPr/>
          </p:nvSpPr>
          <p:spPr>
            <a:xfrm rot="19800000">
              <a:off x="6300295" y="2697380"/>
              <a:ext cx="1936396" cy="1177563"/>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accent4">
                <a:lumMod val="75000"/>
              </a:schemeClr>
            </a:solidFill>
            <a:ln w="12700" cap="flat">
              <a:noFill/>
              <a:miter lim="400000"/>
            </a:ln>
            <a:effectLst/>
          </p:spPr>
          <p:txBody>
            <a:bodyPr wrap="square" lIns="0" tIns="0" rIns="0" bIns="0" numCol="1" anchor="t">
              <a:noAutofit/>
            </a:bodyPr>
            <a:lstStyle/>
            <a:p>
              <a:endParaRPr sz="2800" dirty="0"/>
            </a:p>
          </p:txBody>
        </p:sp>
        <p:sp>
          <p:nvSpPr>
            <p:cNvPr id="15" name="Shape 21308">
              <a:extLst>
                <a:ext uri="{FF2B5EF4-FFF2-40B4-BE49-F238E27FC236}">
                  <a16:creationId xmlns:a16="http://schemas.microsoft.com/office/drawing/2014/main" id="{DEC3E896-A639-41DA-B1B2-AA82E255A97E}"/>
                </a:ext>
              </a:extLst>
            </p:cNvPr>
            <p:cNvSpPr/>
            <p:nvPr/>
          </p:nvSpPr>
          <p:spPr>
            <a:xfrm rot="19800000">
              <a:off x="5163504" y="3001983"/>
              <a:ext cx="2966513" cy="474844"/>
            </a:xfrm>
            <a:prstGeom prst="rect">
              <a:avLst/>
            </a:prstGeom>
            <a:solidFill>
              <a:schemeClr val="accent4"/>
            </a:solidFill>
            <a:ln w="12700" cap="flat">
              <a:noFill/>
              <a:miter lim="400000"/>
            </a:ln>
            <a:effectLst/>
          </p:spPr>
          <p:txBody>
            <a:bodyPr wrap="square" lIns="0" tIns="0" rIns="0" bIns="0" numCol="1" anchor="t">
              <a:noAutofit/>
            </a:bodyPr>
            <a:lstStyle/>
            <a:p>
              <a:endParaRPr sz="2800" dirty="0"/>
            </a:p>
          </p:txBody>
        </p:sp>
        <p:sp>
          <p:nvSpPr>
            <p:cNvPr id="16" name="Shape 21312">
              <a:extLst>
                <a:ext uri="{FF2B5EF4-FFF2-40B4-BE49-F238E27FC236}">
                  <a16:creationId xmlns:a16="http://schemas.microsoft.com/office/drawing/2014/main" id="{E60E5F16-5598-44C5-B45A-DFB945BED7CF}"/>
                </a:ext>
              </a:extLst>
            </p:cNvPr>
            <p:cNvSpPr/>
            <p:nvPr/>
          </p:nvSpPr>
          <p:spPr>
            <a:xfrm rot="19800000">
              <a:off x="7530660" y="2794826"/>
              <a:ext cx="1936396" cy="1177563"/>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accent5"/>
            </a:solidFill>
            <a:ln w="12700" cap="flat">
              <a:noFill/>
              <a:miter lim="400000"/>
            </a:ln>
            <a:effectLst/>
          </p:spPr>
          <p:txBody>
            <a:bodyPr wrap="square" lIns="0" tIns="0" rIns="0" bIns="0" numCol="1" anchor="t">
              <a:noAutofit/>
            </a:bodyPr>
            <a:lstStyle/>
            <a:p>
              <a:endParaRPr sz="2800" dirty="0"/>
            </a:p>
          </p:txBody>
        </p:sp>
        <p:sp>
          <p:nvSpPr>
            <p:cNvPr id="17" name="Shape 21313">
              <a:extLst>
                <a:ext uri="{FF2B5EF4-FFF2-40B4-BE49-F238E27FC236}">
                  <a16:creationId xmlns:a16="http://schemas.microsoft.com/office/drawing/2014/main" id="{937BCA03-580B-463D-A574-E481CAE6CA9B}"/>
                </a:ext>
              </a:extLst>
            </p:cNvPr>
            <p:cNvSpPr/>
            <p:nvPr/>
          </p:nvSpPr>
          <p:spPr>
            <a:xfrm rot="19800000">
              <a:off x="6393869" y="3099429"/>
              <a:ext cx="2966513" cy="474844"/>
            </a:xfrm>
            <a:prstGeom prst="rect">
              <a:avLst/>
            </a:prstGeom>
            <a:solidFill>
              <a:schemeClr val="accent5">
                <a:lumMod val="90000"/>
                <a:lumOff val="10000"/>
              </a:schemeClr>
            </a:solidFill>
            <a:ln w="12700" cap="flat">
              <a:noFill/>
              <a:miter lim="400000"/>
            </a:ln>
            <a:effectLst/>
          </p:spPr>
          <p:txBody>
            <a:bodyPr wrap="square" lIns="0" tIns="0" rIns="0" bIns="0" numCol="1" anchor="t">
              <a:noAutofit/>
            </a:bodyPr>
            <a:lstStyle/>
            <a:p>
              <a:endParaRPr sz="2800" dirty="0"/>
            </a:p>
          </p:txBody>
        </p:sp>
        <p:sp>
          <p:nvSpPr>
            <p:cNvPr id="18" name="TextBox 17">
              <a:extLst>
                <a:ext uri="{FF2B5EF4-FFF2-40B4-BE49-F238E27FC236}">
                  <a16:creationId xmlns:a16="http://schemas.microsoft.com/office/drawing/2014/main" id="{0C959A0D-D3F1-461C-BA00-9F2D1C7B9D9D}"/>
                </a:ext>
              </a:extLst>
            </p:cNvPr>
            <p:cNvSpPr txBox="1"/>
            <p:nvPr/>
          </p:nvSpPr>
          <p:spPr>
            <a:xfrm rot="19800000">
              <a:off x="1647521" y="3072874"/>
              <a:ext cx="1694130" cy="261320"/>
            </a:xfrm>
            <a:prstGeom prst="rect">
              <a:avLst/>
            </a:prstGeom>
            <a:noFill/>
          </p:spPr>
          <p:txBody>
            <a:bodyPr wrap="none" rtlCol="0" anchor="ctr">
              <a:spAutoFit/>
            </a:bodyPr>
            <a:lstStyle/>
            <a:p>
              <a:r>
                <a:rPr lang="en-US" sz="1600" b="1" dirty="0">
                  <a:solidFill>
                    <a:schemeClr val="bg1"/>
                  </a:solidFill>
                  <a:cs typeface="Poppins" pitchFamily="2" charset="77"/>
                </a:rPr>
                <a:t>EXECUTIVE SUMMARY</a:t>
              </a:r>
            </a:p>
          </p:txBody>
        </p:sp>
        <p:sp>
          <p:nvSpPr>
            <p:cNvPr id="19" name="TextBox 18">
              <a:extLst>
                <a:ext uri="{FF2B5EF4-FFF2-40B4-BE49-F238E27FC236}">
                  <a16:creationId xmlns:a16="http://schemas.microsoft.com/office/drawing/2014/main" id="{643C8D91-9F94-4F09-B039-AE884F8FC0E6}"/>
                </a:ext>
              </a:extLst>
            </p:cNvPr>
            <p:cNvSpPr txBox="1"/>
            <p:nvPr/>
          </p:nvSpPr>
          <p:spPr>
            <a:xfrm rot="19800000">
              <a:off x="2868677" y="3155502"/>
              <a:ext cx="1806725" cy="261320"/>
            </a:xfrm>
            <a:prstGeom prst="rect">
              <a:avLst/>
            </a:prstGeom>
            <a:noFill/>
          </p:spPr>
          <p:txBody>
            <a:bodyPr wrap="none" rtlCol="0" anchor="ctr">
              <a:spAutoFit/>
            </a:bodyPr>
            <a:lstStyle/>
            <a:p>
              <a:r>
                <a:rPr lang="en-US" sz="1600" b="1" dirty="0">
                  <a:solidFill>
                    <a:schemeClr val="bg1"/>
                  </a:solidFill>
                  <a:cs typeface="Poppins" pitchFamily="2" charset="77"/>
                </a:rPr>
                <a:t>PRODUCTS &amp; SERVICES</a:t>
              </a:r>
            </a:p>
          </p:txBody>
        </p:sp>
        <p:sp>
          <p:nvSpPr>
            <p:cNvPr id="20" name="TextBox 19">
              <a:extLst>
                <a:ext uri="{FF2B5EF4-FFF2-40B4-BE49-F238E27FC236}">
                  <a16:creationId xmlns:a16="http://schemas.microsoft.com/office/drawing/2014/main" id="{BB2B4A8F-8E70-4857-B74C-D06A05A448DD}"/>
                </a:ext>
              </a:extLst>
            </p:cNvPr>
            <p:cNvSpPr txBox="1"/>
            <p:nvPr/>
          </p:nvSpPr>
          <p:spPr>
            <a:xfrm rot="19800000">
              <a:off x="4161069" y="3311378"/>
              <a:ext cx="1497397" cy="261320"/>
            </a:xfrm>
            <a:prstGeom prst="rect">
              <a:avLst/>
            </a:prstGeom>
            <a:noFill/>
          </p:spPr>
          <p:txBody>
            <a:bodyPr wrap="none" rtlCol="0" anchor="ctr">
              <a:spAutoFit/>
            </a:bodyPr>
            <a:lstStyle/>
            <a:p>
              <a:r>
                <a:rPr lang="en-US" sz="1600" b="1" dirty="0">
                  <a:solidFill>
                    <a:schemeClr val="bg1"/>
                  </a:solidFill>
                  <a:cs typeface="Poppins" pitchFamily="2" charset="77"/>
                </a:rPr>
                <a:t>MARKET ANALYSIS</a:t>
              </a:r>
            </a:p>
          </p:txBody>
        </p:sp>
        <p:sp>
          <p:nvSpPr>
            <p:cNvPr id="21" name="TextBox 20">
              <a:extLst>
                <a:ext uri="{FF2B5EF4-FFF2-40B4-BE49-F238E27FC236}">
                  <a16:creationId xmlns:a16="http://schemas.microsoft.com/office/drawing/2014/main" id="{FD62063C-ADF9-47B0-B9E4-FA16F5C71B23}"/>
                </a:ext>
              </a:extLst>
            </p:cNvPr>
            <p:cNvSpPr txBox="1"/>
            <p:nvPr/>
          </p:nvSpPr>
          <p:spPr>
            <a:xfrm rot="19800000">
              <a:off x="5367445" y="3339413"/>
              <a:ext cx="1763419" cy="261320"/>
            </a:xfrm>
            <a:prstGeom prst="rect">
              <a:avLst/>
            </a:prstGeom>
            <a:noFill/>
          </p:spPr>
          <p:txBody>
            <a:bodyPr wrap="none" rtlCol="0" anchor="ctr">
              <a:spAutoFit/>
            </a:bodyPr>
            <a:lstStyle/>
            <a:p>
              <a:r>
                <a:rPr lang="en-US" sz="1600" b="1" dirty="0">
                  <a:solidFill>
                    <a:schemeClr val="bg1"/>
                  </a:solidFill>
                  <a:cs typeface="Poppins" pitchFamily="2" charset="77"/>
                </a:rPr>
                <a:t>MARKETING STRATEGY</a:t>
              </a:r>
            </a:p>
          </p:txBody>
        </p:sp>
        <p:sp>
          <p:nvSpPr>
            <p:cNvPr id="22" name="TextBox 21">
              <a:extLst>
                <a:ext uri="{FF2B5EF4-FFF2-40B4-BE49-F238E27FC236}">
                  <a16:creationId xmlns:a16="http://schemas.microsoft.com/office/drawing/2014/main" id="{6852238A-97E4-45DC-AFA6-0D06FCBC93B7}"/>
                </a:ext>
              </a:extLst>
            </p:cNvPr>
            <p:cNvSpPr txBox="1"/>
            <p:nvPr/>
          </p:nvSpPr>
          <p:spPr>
            <a:xfrm rot="19800000">
              <a:off x="6574780" y="3460445"/>
              <a:ext cx="1733724" cy="261320"/>
            </a:xfrm>
            <a:prstGeom prst="rect">
              <a:avLst/>
            </a:prstGeom>
            <a:noFill/>
          </p:spPr>
          <p:txBody>
            <a:bodyPr wrap="none" rtlCol="0" anchor="ctr">
              <a:spAutoFit/>
            </a:bodyPr>
            <a:lstStyle/>
            <a:p>
              <a:r>
                <a:rPr lang="en-US" sz="1600" b="1" dirty="0">
                  <a:solidFill>
                    <a:schemeClr val="bg1"/>
                  </a:solidFill>
                  <a:cs typeface="Poppins" pitchFamily="2" charset="77"/>
                </a:rPr>
                <a:t>FINANCIAL PLANNING</a:t>
              </a:r>
            </a:p>
          </p:txBody>
        </p:sp>
        <p:sp>
          <p:nvSpPr>
            <p:cNvPr id="23" name="TextBox 22">
              <a:extLst>
                <a:ext uri="{FF2B5EF4-FFF2-40B4-BE49-F238E27FC236}">
                  <a16:creationId xmlns:a16="http://schemas.microsoft.com/office/drawing/2014/main" id="{C56130CF-E3EC-48C3-989E-58C2F40B590A}"/>
                </a:ext>
              </a:extLst>
            </p:cNvPr>
            <p:cNvSpPr txBox="1"/>
            <p:nvPr/>
          </p:nvSpPr>
          <p:spPr>
            <a:xfrm>
              <a:off x="1479638" y="1325609"/>
              <a:ext cx="7840486" cy="328631"/>
            </a:xfrm>
            <a:prstGeom prst="rect">
              <a:avLst/>
            </a:prstGeom>
            <a:noFill/>
          </p:spPr>
          <p:txBody>
            <a:bodyPr wrap="square" rtlCol="0" anchor="ctr">
              <a:spAutoFit/>
            </a:bodyPr>
            <a:lstStyle/>
            <a:p>
              <a:pPr algn="ctr">
                <a:lnSpc>
                  <a:spcPts val="1286"/>
                </a:lnSpc>
                <a:spcBef>
                  <a:spcPts val="662"/>
                </a:spcBef>
              </a:pPr>
              <a:r>
                <a:rPr lang="en-GB" sz="1100" dirty="0">
                  <a:ea typeface="Lato Light" panose="020F0502020204030203" pitchFamily="34" charset="0"/>
                  <a:cs typeface="Lato Light" panose="020F0502020204030203" pitchFamily="34" charset="0"/>
                </a:rPr>
                <a:t>Lorem ipsum </a:t>
              </a:r>
              <a:r>
                <a:rPr lang="en-GB" sz="1100" dirty="0" err="1">
                  <a:ea typeface="Lato Light" panose="020F0502020204030203" pitchFamily="34" charset="0"/>
                  <a:cs typeface="Lato Light" panose="020F0502020204030203" pitchFamily="34" charset="0"/>
                </a:rPr>
                <a:t>dolor</a:t>
              </a:r>
              <a:r>
                <a:rPr lang="en-GB" sz="1100" dirty="0">
                  <a:ea typeface="Lato Light" panose="020F0502020204030203" pitchFamily="34" charset="0"/>
                  <a:cs typeface="Lato Light" panose="020F0502020204030203" pitchFamily="34" charset="0"/>
                </a:rPr>
                <a:t> sit </a:t>
              </a:r>
              <a:r>
                <a:rPr lang="en-GB" sz="1100" dirty="0" err="1">
                  <a:ea typeface="Lato Light" panose="020F0502020204030203" pitchFamily="34" charset="0"/>
                  <a:cs typeface="Lato Light" panose="020F0502020204030203" pitchFamily="34" charset="0"/>
                </a:rPr>
                <a:t>amet</a:t>
              </a:r>
              <a:r>
                <a:rPr lang="en-GB" sz="1100" dirty="0">
                  <a:ea typeface="Lato Light" panose="020F0502020204030203" pitchFamily="34" charset="0"/>
                  <a:cs typeface="Lato Light" panose="020F0502020204030203" pitchFamily="34" charset="0"/>
                </a:rPr>
                <a:t>, </a:t>
              </a:r>
              <a:r>
                <a:rPr lang="en-GB" sz="1100" dirty="0" err="1">
                  <a:ea typeface="Lato Light" panose="020F0502020204030203" pitchFamily="34" charset="0"/>
                  <a:cs typeface="Lato Light" panose="020F0502020204030203" pitchFamily="34" charset="0"/>
                </a:rPr>
                <a:t>consectetur</a:t>
              </a:r>
              <a:r>
                <a:rPr lang="en-GB" sz="1100" dirty="0">
                  <a:ea typeface="Lato Light" panose="020F0502020204030203" pitchFamily="34" charset="0"/>
                  <a:cs typeface="Lato Light" panose="020F0502020204030203" pitchFamily="34" charset="0"/>
                </a:rPr>
                <a:t> </a:t>
              </a:r>
              <a:r>
                <a:rPr lang="en-GB" sz="1100" dirty="0" err="1">
                  <a:ea typeface="Lato Light" panose="020F0502020204030203" pitchFamily="34" charset="0"/>
                  <a:cs typeface="Lato Light" panose="020F0502020204030203" pitchFamily="34" charset="0"/>
                </a:rPr>
                <a:t>adipiscing</a:t>
              </a:r>
              <a:r>
                <a:rPr lang="en-GB" sz="1100" dirty="0">
                  <a:ea typeface="Lato Light" panose="020F0502020204030203" pitchFamily="34" charset="0"/>
                  <a:cs typeface="Lato Light" panose="020F0502020204030203" pitchFamily="34" charset="0"/>
                </a:rPr>
                <a:t> </a:t>
              </a:r>
              <a:r>
                <a:rPr lang="en-GB" sz="1100" dirty="0" err="1">
                  <a:ea typeface="Lato Light" panose="020F0502020204030203" pitchFamily="34" charset="0"/>
                  <a:cs typeface="Lato Light" panose="020F0502020204030203" pitchFamily="34" charset="0"/>
                </a:rPr>
                <a:t>elit</a:t>
              </a:r>
              <a:r>
                <a:rPr lang="en-GB" sz="1100" dirty="0">
                  <a:ea typeface="Lato Light" panose="020F0502020204030203" pitchFamily="34" charset="0"/>
                  <a:cs typeface="Lato Light" panose="020F0502020204030203" pitchFamily="34" charset="0"/>
                </a:rPr>
                <a:t>, </a:t>
              </a:r>
              <a:r>
                <a:rPr lang="en-GB" sz="1100" dirty="0" err="1">
                  <a:ea typeface="Lato Light" panose="020F0502020204030203" pitchFamily="34" charset="0"/>
                  <a:cs typeface="Lato Light" panose="020F0502020204030203" pitchFamily="34" charset="0"/>
                </a:rPr>
                <a:t>sed</a:t>
              </a:r>
              <a:r>
                <a:rPr lang="en-GB" sz="1100" dirty="0">
                  <a:ea typeface="Lato Light" panose="020F0502020204030203" pitchFamily="34" charset="0"/>
                  <a:cs typeface="Lato Light" panose="020F0502020204030203" pitchFamily="34" charset="0"/>
                </a:rPr>
                <a:t> do </a:t>
              </a:r>
              <a:r>
                <a:rPr lang="en-GB" sz="1100" dirty="0" err="1">
                  <a:ea typeface="Lato Light" panose="020F0502020204030203" pitchFamily="34" charset="0"/>
                  <a:cs typeface="Lato Light" panose="020F0502020204030203" pitchFamily="34" charset="0"/>
                </a:rPr>
                <a:t>eiusmod</a:t>
              </a:r>
              <a:r>
                <a:rPr lang="en-GB" sz="1100" dirty="0">
                  <a:ea typeface="Lato Light" panose="020F0502020204030203" pitchFamily="34" charset="0"/>
                  <a:cs typeface="Lato Light" panose="020F0502020204030203" pitchFamily="34" charset="0"/>
                </a:rPr>
                <a:t> ipsum </a:t>
              </a:r>
              <a:r>
                <a:rPr lang="en-GB" sz="1100" dirty="0" err="1">
                  <a:ea typeface="Lato Light" panose="020F0502020204030203" pitchFamily="34" charset="0"/>
                  <a:cs typeface="Lato Light" panose="020F0502020204030203" pitchFamily="34" charset="0"/>
                </a:rPr>
                <a:t>dolor</a:t>
              </a:r>
              <a:r>
                <a:rPr lang="en-GB" sz="1100" dirty="0">
                  <a:ea typeface="Lato Light" panose="020F0502020204030203" pitchFamily="34" charset="0"/>
                  <a:cs typeface="Lato Light" panose="020F0502020204030203" pitchFamily="34" charset="0"/>
                </a:rPr>
                <a:t> sit </a:t>
              </a:r>
              <a:r>
                <a:rPr lang="en-GB" sz="1100" dirty="0" err="1">
                  <a:ea typeface="Lato Light" panose="020F0502020204030203" pitchFamily="34" charset="0"/>
                  <a:cs typeface="Lato Light" panose="020F0502020204030203" pitchFamily="34" charset="0"/>
                </a:rPr>
                <a:t>amet</a:t>
              </a:r>
              <a:r>
                <a:rPr lang="en-GB" sz="1100" dirty="0">
                  <a:ea typeface="Lato Light" panose="020F0502020204030203" pitchFamily="34" charset="0"/>
                  <a:cs typeface="Lato Light" panose="020F0502020204030203" pitchFamily="34" charset="0"/>
                </a:rPr>
                <a:t>, </a:t>
              </a:r>
              <a:r>
                <a:rPr lang="en-GB" sz="1100" dirty="0" err="1">
                  <a:ea typeface="Lato Light" panose="020F0502020204030203" pitchFamily="34" charset="0"/>
                  <a:cs typeface="Lato Light" panose="020F0502020204030203" pitchFamily="34" charset="0"/>
                </a:rPr>
                <a:t>consectetur</a:t>
              </a:r>
              <a:r>
                <a:rPr lang="en-GB" sz="1100" dirty="0">
                  <a:ea typeface="Lato Light" panose="020F0502020204030203" pitchFamily="34" charset="0"/>
                  <a:cs typeface="Lato Light" panose="020F0502020204030203" pitchFamily="34" charset="0"/>
                </a:rPr>
                <a:t> </a:t>
              </a:r>
              <a:r>
                <a:rPr lang="en-GB" sz="1100" dirty="0" err="1">
                  <a:ea typeface="Lato Light" panose="020F0502020204030203" pitchFamily="34" charset="0"/>
                  <a:cs typeface="Lato Light" panose="020F0502020204030203" pitchFamily="34" charset="0"/>
                </a:rPr>
                <a:t>adipiscing</a:t>
              </a:r>
              <a:r>
                <a:rPr lang="en-GB" sz="1100" dirty="0">
                  <a:ea typeface="Lato Light" panose="020F0502020204030203" pitchFamily="34" charset="0"/>
                  <a:cs typeface="Lato Light" panose="020F0502020204030203" pitchFamily="34" charset="0"/>
                </a:rPr>
                <a:t> </a:t>
              </a:r>
              <a:r>
                <a:rPr lang="en-GB" sz="1100" dirty="0" err="1">
                  <a:ea typeface="Lato Light" panose="020F0502020204030203" pitchFamily="34" charset="0"/>
                  <a:cs typeface="Lato Light" panose="020F0502020204030203" pitchFamily="34" charset="0"/>
                </a:rPr>
                <a:t>elit</a:t>
              </a:r>
              <a:r>
                <a:rPr lang="en-GB" sz="1100" dirty="0">
                  <a:ea typeface="Lato Light" panose="020F0502020204030203" pitchFamily="34" charset="0"/>
                  <a:cs typeface="Lato Light" panose="020F0502020204030203" pitchFamily="34" charset="0"/>
                </a:rPr>
                <a:t>, </a:t>
              </a:r>
              <a:r>
                <a:rPr lang="en-GB" sz="1100" dirty="0" err="1">
                  <a:ea typeface="Lato Light" panose="020F0502020204030203" pitchFamily="34" charset="0"/>
                  <a:cs typeface="Lato Light" panose="020F0502020204030203" pitchFamily="34" charset="0"/>
                </a:rPr>
                <a:t>sed</a:t>
              </a:r>
              <a:r>
                <a:rPr lang="en-GB" sz="1100" dirty="0">
                  <a:ea typeface="Lato Light" panose="020F0502020204030203" pitchFamily="34" charset="0"/>
                  <a:cs typeface="Lato Light" panose="020F0502020204030203" pitchFamily="34" charset="0"/>
                </a:rPr>
                <a:t> do </a:t>
              </a:r>
              <a:r>
                <a:rPr lang="en-GB" sz="1100" dirty="0" err="1">
                  <a:ea typeface="Lato Light" panose="020F0502020204030203" pitchFamily="34" charset="0"/>
                  <a:cs typeface="Lato Light" panose="020F0502020204030203" pitchFamily="34" charset="0"/>
                </a:rPr>
                <a:t>eiusmod</a:t>
              </a:r>
              <a:r>
                <a:rPr lang="en-GB" sz="1100" dirty="0">
                  <a:ea typeface="Lato Light" panose="020F0502020204030203" pitchFamily="34" charset="0"/>
                  <a:cs typeface="Lato Light" panose="020F0502020204030203" pitchFamily="34" charset="0"/>
                </a:rPr>
                <a:t> </a:t>
              </a:r>
              <a:r>
                <a:rPr lang="en-GB" sz="1100" dirty="0" err="1">
                  <a:ea typeface="Lato Light" panose="020F0502020204030203" pitchFamily="34" charset="0"/>
                  <a:cs typeface="Lato Light" panose="020F0502020204030203" pitchFamily="34" charset="0"/>
                </a:rPr>
                <a:t>tempor</a:t>
              </a:r>
              <a:r>
                <a:rPr lang="en-US" sz="1100" dirty="0">
                  <a:ea typeface="Lato Light" panose="020F0502020204030203" pitchFamily="34" charset="0"/>
                  <a:cs typeface="Lato Light" panose="020F0502020204030203" pitchFamily="34" charset="0"/>
                </a:rPr>
                <a:t>However, establishing a sound business succession plan is beneficial for most business owners and can be absolutely necessary for some.</a:t>
              </a:r>
            </a:p>
          </p:txBody>
        </p:sp>
      </p:grpSp>
    </p:spTree>
    <p:extLst>
      <p:ext uri="{BB962C8B-B14F-4D97-AF65-F5344CB8AC3E}">
        <p14:creationId xmlns:p14="http://schemas.microsoft.com/office/powerpoint/2010/main" val="330793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28821-C0F3-410A-B4B6-0448BE0FE68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42621BE-B92D-4B6F-B42E-19BD06DF35F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45FA1BE-207F-49FA-A060-40DD1E0FB708}"/>
              </a:ext>
            </a:extLst>
          </p:cNvPr>
          <p:cNvSpPr>
            <a:spLocks noGrp="1"/>
          </p:cNvSpPr>
          <p:nvPr>
            <p:ph type="sldNum" sz="quarter" idx="12"/>
          </p:nvPr>
        </p:nvSpPr>
        <p:spPr/>
        <p:txBody>
          <a:bodyPr/>
          <a:lstStyle/>
          <a:p>
            <a:r>
              <a:rPr lang="en-US"/>
              <a:t>|   </a:t>
            </a:r>
            <a:fld id="{24AA432E-61BB-4EF9-8610-004BEFB30EB4}" type="slidenum">
              <a:rPr lang="en-US" smtClean="0"/>
              <a:pPr/>
              <a:t>24</a:t>
            </a:fld>
            <a:endParaRPr lang="en-US" dirty="0"/>
          </a:p>
        </p:txBody>
      </p:sp>
      <p:sp>
        <p:nvSpPr>
          <p:cNvPr id="5" name="Title 4">
            <a:extLst>
              <a:ext uri="{FF2B5EF4-FFF2-40B4-BE49-F238E27FC236}">
                <a16:creationId xmlns:a16="http://schemas.microsoft.com/office/drawing/2014/main" id="{3922F8B1-AF38-4438-AD0A-8BC77F69A56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4F59582-39EA-434A-B397-A8622D0DD556}"/>
              </a:ext>
            </a:extLst>
          </p:cNvPr>
          <p:cNvSpPr>
            <a:spLocks noGrp="1"/>
          </p:cNvSpPr>
          <p:nvPr>
            <p:ph type="body" sz="quarter" idx="13"/>
          </p:nvPr>
        </p:nvSpPr>
        <p:spPr/>
        <p:txBody>
          <a:bodyPr/>
          <a:lstStyle/>
          <a:p>
            <a:endParaRPr lang="en-ZA"/>
          </a:p>
        </p:txBody>
      </p:sp>
      <p:grpSp>
        <p:nvGrpSpPr>
          <p:cNvPr id="31" name="Group 30">
            <a:extLst>
              <a:ext uri="{FF2B5EF4-FFF2-40B4-BE49-F238E27FC236}">
                <a16:creationId xmlns:a16="http://schemas.microsoft.com/office/drawing/2014/main" id="{D02AC4CF-7F83-4AAD-8EE2-6A4B76162442}"/>
              </a:ext>
            </a:extLst>
          </p:cNvPr>
          <p:cNvGrpSpPr/>
          <p:nvPr/>
        </p:nvGrpSpPr>
        <p:grpSpPr>
          <a:xfrm>
            <a:off x="1548423" y="1839684"/>
            <a:ext cx="8309625" cy="4106621"/>
            <a:chOff x="2164000" y="1052730"/>
            <a:chExt cx="6471762" cy="3198352"/>
          </a:xfrm>
        </p:grpSpPr>
        <p:sp>
          <p:nvSpPr>
            <p:cNvPr id="7" name="Shape 37458">
              <a:extLst>
                <a:ext uri="{FF2B5EF4-FFF2-40B4-BE49-F238E27FC236}">
                  <a16:creationId xmlns:a16="http://schemas.microsoft.com/office/drawing/2014/main" id="{5ED77A66-9272-4529-A3FE-1A118D056A1A}"/>
                </a:ext>
              </a:extLst>
            </p:cNvPr>
            <p:cNvSpPr/>
            <p:nvPr/>
          </p:nvSpPr>
          <p:spPr>
            <a:xfrm flipH="1">
              <a:off x="2165851" y="2109498"/>
              <a:ext cx="1761282" cy="1400027"/>
            </a:xfrm>
            <a:custGeom>
              <a:avLst/>
              <a:gdLst/>
              <a:ahLst/>
              <a:cxnLst>
                <a:cxn ang="0">
                  <a:pos x="wd2" y="hd2"/>
                </a:cxn>
                <a:cxn ang="5400000">
                  <a:pos x="wd2" y="hd2"/>
                </a:cxn>
                <a:cxn ang="10800000">
                  <a:pos x="wd2" y="hd2"/>
                </a:cxn>
                <a:cxn ang="16200000">
                  <a:pos x="wd2" y="hd2"/>
                </a:cxn>
              </a:cxnLst>
              <a:rect l="0" t="0" r="r" b="b"/>
              <a:pathLst>
                <a:path w="21600" h="21600" extrusionOk="0">
                  <a:moveTo>
                    <a:pt x="15692" y="0"/>
                  </a:moveTo>
                  <a:lnTo>
                    <a:pt x="0" y="21600"/>
                  </a:lnTo>
                  <a:lnTo>
                    <a:pt x="11810" y="21600"/>
                  </a:lnTo>
                  <a:lnTo>
                    <a:pt x="21600" y="8126"/>
                  </a:lnTo>
                  <a:lnTo>
                    <a:pt x="15692" y="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1861" dirty="0"/>
            </a:p>
          </p:txBody>
        </p:sp>
        <p:sp>
          <p:nvSpPr>
            <p:cNvPr id="8" name="Shape 37459">
              <a:extLst>
                <a:ext uri="{FF2B5EF4-FFF2-40B4-BE49-F238E27FC236}">
                  <a16:creationId xmlns:a16="http://schemas.microsoft.com/office/drawing/2014/main" id="{D04305C6-99B9-44C4-B814-9682E255860C}"/>
                </a:ext>
              </a:extLst>
            </p:cNvPr>
            <p:cNvSpPr/>
            <p:nvPr/>
          </p:nvSpPr>
          <p:spPr>
            <a:xfrm>
              <a:off x="2935664" y="1792280"/>
              <a:ext cx="2532225" cy="1717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215" y="0"/>
                  </a:lnTo>
                  <a:lnTo>
                    <a:pt x="21600" y="21600"/>
                  </a:lnTo>
                  <a:lnTo>
                    <a:pt x="13385" y="21600"/>
                  </a:lnTo>
                  <a:lnTo>
                    <a:pt x="0" y="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1861" dirty="0"/>
            </a:p>
          </p:txBody>
        </p:sp>
        <p:sp>
          <p:nvSpPr>
            <p:cNvPr id="9" name="Shape 37460">
              <a:extLst>
                <a:ext uri="{FF2B5EF4-FFF2-40B4-BE49-F238E27FC236}">
                  <a16:creationId xmlns:a16="http://schemas.microsoft.com/office/drawing/2014/main" id="{B6DF2191-D8AC-4CF1-A63F-AF642DEB4964}"/>
                </a:ext>
              </a:extLst>
            </p:cNvPr>
            <p:cNvSpPr/>
            <p:nvPr/>
          </p:nvSpPr>
          <p:spPr>
            <a:xfrm>
              <a:off x="6075006" y="1792280"/>
              <a:ext cx="2532226" cy="1717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215" y="0"/>
                  </a:lnTo>
                  <a:lnTo>
                    <a:pt x="21600" y="21600"/>
                  </a:lnTo>
                  <a:lnTo>
                    <a:pt x="13385" y="21600"/>
                  </a:lnTo>
                  <a:lnTo>
                    <a:pt x="0" y="0"/>
                  </a:lnTo>
                  <a:close/>
                </a:path>
              </a:pathLst>
            </a:custGeom>
            <a:solidFill>
              <a:schemeClr val="accent4">
                <a:lumMod val="75000"/>
              </a:schemeClr>
            </a:solidFill>
            <a:ln w="12700" cap="flat">
              <a:noFill/>
              <a:miter lim="400000"/>
            </a:ln>
            <a:effectLst/>
          </p:spPr>
          <p:txBody>
            <a:bodyPr wrap="square" lIns="0" tIns="0" rIns="0" bIns="0" numCol="1" anchor="t">
              <a:noAutofit/>
            </a:bodyPr>
            <a:lstStyle/>
            <a:p>
              <a:endParaRPr sz="1861" dirty="0"/>
            </a:p>
          </p:txBody>
        </p:sp>
        <p:sp>
          <p:nvSpPr>
            <p:cNvPr id="10" name="Shape 37461">
              <a:extLst>
                <a:ext uri="{FF2B5EF4-FFF2-40B4-BE49-F238E27FC236}">
                  <a16:creationId xmlns:a16="http://schemas.microsoft.com/office/drawing/2014/main" id="{3656347F-0CF6-46B7-A4D4-0B37B7F9A137}"/>
                </a:ext>
              </a:extLst>
            </p:cNvPr>
            <p:cNvSpPr/>
            <p:nvPr/>
          </p:nvSpPr>
          <p:spPr>
            <a:xfrm>
              <a:off x="4534408" y="1792280"/>
              <a:ext cx="2532226" cy="1717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215" y="0"/>
                  </a:lnTo>
                  <a:lnTo>
                    <a:pt x="21600" y="21600"/>
                  </a:lnTo>
                  <a:lnTo>
                    <a:pt x="13385" y="21600"/>
                  </a:lnTo>
                  <a:lnTo>
                    <a:pt x="0" y="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1861" dirty="0"/>
            </a:p>
          </p:txBody>
        </p:sp>
        <p:sp>
          <p:nvSpPr>
            <p:cNvPr id="11" name="Shape 37462">
              <a:extLst>
                <a:ext uri="{FF2B5EF4-FFF2-40B4-BE49-F238E27FC236}">
                  <a16:creationId xmlns:a16="http://schemas.microsoft.com/office/drawing/2014/main" id="{0438B2DF-B2E5-4DD1-9284-3D647D30C4E5}"/>
                </a:ext>
              </a:extLst>
            </p:cNvPr>
            <p:cNvSpPr/>
            <p:nvPr/>
          </p:nvSpPr>
          <p:spPr>
            <a:xfrm flipH="1">
              <a:off x="6103537" y="1792280"/>
              <a:ext cx="2532225" cy="1717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215" y="0"/>
                  </a:lnTo>
                  <a:lnTo>
                    <a:pt x="21600" y="21600"/>
                  </a:lnTo>
                  <a:lnTo>
                    <a:pt x="13385" y="21600"/>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861" dirty="0"/>
            </a:p>
          </p:txBody>
        </p:sp>
        <p:sp>
          <p:nvSpPr>
            <p:cNvPr id="12" name="Shape 37463">
              <a:extLst>
                <a:ext uri="{FF2B5EF4-FFF2-40B4-BE49-F238E27FC236}">
                  <a16:creationId xmlns:a16="http://schemas.microsoft.com/office/drawing/2014/main" id="{18B438FB-03DC-478B-A61A-F58F2A13F402}"/>
                </a:ext>
              </a:extLst>
            </p:cNvPr>
            <p:cNvSpPr/>
            <p:nvPr/>
          </p:nvSpPr>
          <p:spPr>
            <a:xfrm flipH="1">
              <a:off x="4505878" y="1792280"/>
              <a:ext cx="2532226" cy="1717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215" y="0"/>
                  </a:lnTo>
                  <a:lnTo>
                    <a:pt x="21600" y="21600"/>
                  </a:lnTo>
                  <a:lnTo>
                    <a:pt x="13385" y="2160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1861" dirty="0"/>
            </a:p>
          </p:txBody>
        </p:sp>
        <p:sp>
          <p:nvSpPr>
            <p:cNvPr id="13" name="Shape 37464">
              <a:extLst>
                <a:ext uri="{FF2B5EF4-FFF2-40B4-BE49-F238E27FC236}">
                  <a16:creationId xmlns:a16="http://schemas.microsoft.com/office/drawing/2014/main" id="{83EED7E6-92A7-448B-96DB-DE88BD10ED31}"/>
                </a:ext>
              </a:extLst>
            </p:cNvPr>
            <p:cNvSpPr/>
            <p:nvPr/>
          </p:nvSpPr>
          <p:spPr>
            <a:xfrm flipH="1">
              <a:off x="2965280" y="1792280"/>
              <a:ext cx="2532226" cy="1717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215" y="0"/>
                  </a:lnTo>
                  <a:lnTo>
                    <a:pt x="21600" y="21600"/>
                  </a:lnTo>
                  <a:lnTo>
                    <a:pt x="13385" y="2160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1861" dirty="0"/>
            </a:p>
          </p:txBody>
        </p:sp>
        <p:sp>
          <p:nvSpPr>
            <p:cNvPr id="14" name="Shape 37465">
              <a:extLst>
                <a:ext uri="{FF2B5EF4-FFF2-40B4-BE49-F238E27FC236}">
                  <a16:creationId xmlns:a16="http://schemas.microsoft.com/office/drawing/2014/main" id="{2D73DE60-5674-4C6F-B17E-FC0A8F9A8294}"/>
                </a:ext>
              </a:extLst>
            </p:cNvPr>
            <p:cNvSpPr/>
            <p:nvPr/>
          </p:nvSpPr>
          <p:spPr>
            <a:xfrm flipH="1">
              <a:off x="2164000" y="1792467"/>
              <a:ext cx="1734905" cy="1370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602" y="21600"/>
                  </a:lnTo>
                  <a:lnTo>
                    <a:pt x="21600" y="13301"/>
                  </a:lnTo>
                  <a:lnTo>
                    <a:pt x="11990" y="0"/>
                  </a:lnTo>
                  <a:lnTo>
                    <a:pt x="0" y="0"/>
                  </a:lnTo>
                  <a:close/>
                </a:path>
              </a:pathLst>
            </a:custGeom>
            <a:solidFill>
              <a:schemeClr val="accent1"/>
            </a:solidFill>
            <a:ln w="12700" cap="flat">
              <a:noFill/>
              <a:miter lim="400000"/>
            </a:ln>
            <a:effectLst/>
          </p:spPr>
          <p:txBody>
            <a:bodyPr wrap="square" lIns="0" tIns="0" rIns="0" bIns="0" numCol="1" anchor="t">
              <a:noAutofit/>
            </a:bodyPr>
            <a:lstStyle/>
            <a:p>
              <a:endParaRPr sz="1861" dirty="0"/>
            </a:p>
          </p:txBody>
        </p:sp>
        <p:sp>
          <p:nvSpPr>
            <p:cNvPr id="15" name="Shape 37467">
              <a:extLst>
                <a:ext uri="{FF2B5EF4-FFF2-40B4-BE49-F238E27FC236}">
                  <a16:creationId xmlns:a16="http://schemas.microsoft.com/office/drawing/2014/main" id="{64107299-C1F2-49F6-B211-6D7A3BC3AF92}"/>
                </a:ext>
              </a:extLst>
            </p:cNvPr>
            <p:cNvSpPr/>
            <p:nvPr/>
          </p:nvSpPr>
          <p:spPr>
            <a:xfrm>
              <a:off x="3105089" y="1052730"/>
              <a:ext cx="629536" cy="629536"/>
            </a:xfrm>
            <a:prstGeom prst="ellipse">
              <a:avLst/>
            </a:prstGeom>
            <a:solidFill>
              <a:schemeClr val="accent1"/>
            </a:solidFill>
            <a:ln w="38100" cap="flat">
              <a:solidFill>
                <a:schemeClr val="bg1"/>
              </a:solidFill>
              <a:prstDash val="solid"/>
              <a:miter lim="400000"/>
            </a:ln>
            <a:effectLst/>
          </p:spPr>
          <p:txBody>
            <a:bodyPr wrap="square" lIns="0" tIns="0" rIns="0" bIns="0" numCol="1" anchor="t">
              <a:noAutofit/>
            </a:bodyPr>
            <a:lstStyle/>
            <a:p>
              <a:endParaRPr sz="1861" dirty="0"/>
            </a:p>
          </p:txBody>
        </p:sp>
        <p:sp>
          <p:nvSpPr>
            <p:cNvPr id="16" name="Shape 37470">
              <a:extLst>
                <a:ext uri="{FF2B5EF4-FFF2-40B4-BE49-F238E27FC236}">
                  <a16:creationId xmlns:a16="http://schemas.microsoft.com/office/drawing/2014/main" id="{B14C87FD-9661-412B-BBF6-A05EE102865B}"/>
                </a:ext>
              </a:extLst>
            </p:cNvPr>
            <p:cNvSpPr/>
            <p:nvPr/>
          </p:nvSpPr>
          <p:spPr>
            <a:xfrm>
              <a:off x="7833796" y="1052730"/>
              <a:ext cx="629536" cy="629536"/>
            </a:xfrm>
            <a:prstGeom prst="ellipse">
              <a:avLst/>
            </a:prstGeom>
            <a:solidFill>
              <a:schemeClr val="accent4"/>
            </a:solidFill>
            <a:ln w="38100" cap="flat">
              <a:solidFill>
                <a:schemeClr val="bg1"/>
              </a:solidFill>
              <a:prstDash val="solid"/>
              <a:miter lim="400000"/>
            </a:ln>
            <a:effectLst/>
          </p:spPr>
          <p:txBody>
            <a:bodyPr wrap="square" lIns="0" tIns="0" rIns="0" bIns="0" numCol="1" anchor="t">
              <a:noAutofit/>
            </a:bodyPr>
            <a:lstStyle/>
            <a:p>
              <a:endParaRPr sz="1861" dirty="0"/>
            </a:p>
          </p:txBody>
        </p:sp>
        <p:sp>
          <p:nvSpPr>
            <p:cNvPr id="17" name="Shape 37473">
              <a:extLst>
                <a:ext uri="{FF2B5EF4-FFF2-40B4-BE49-F238E27FC236}">
                  <a16:creationId xmlns:a16="http://schemas.microsoft.com/office/drawing/2014/main" id="{6DCB263A-E43E-49AD-8D79-B5A88883F645}"/>
                </a:ext>
              </a:extLst>
            </p:cNvPr>
            <p:cNvSpPr/>
            <p:nvPr/>
          </p:nvSpPr>
          <p:spPr>
            <a:xfrm>
              <a:off x="4681325" y="1052730"/>
              <a:ext cx="629536" cy="629536"/>
            </a:xfrm>
            <a:prstGeom prst="ellipse">
              <a:avLst/>
            </a:prstGeom>
            <a:solidFill>
              <a:schemeClr val="accent2"/>
            </a:solidFill>
            <a:ln w="38100" cap="flat">
              <a:solidFill>
                <a:schemeClr val="bg1"/>
              </a:solidFill>
              <a:prstDash val="solid"/>
              <a:miter lim="400000"/>
            </a:ln>
            <a:effectLst/>
          </p:spPr>
          <p:txBody>
            <a:bodyPr wrap="square" lIns="0" tIns="0" rIns="0" bIns="0" numCol="1" anchor="t">
              <a:noAutofit/>
            </a:bodyPr>
            <a:lstStyle/>
            <a:p>
              <a:endParaRPr sz="1861" dirty="0"/>
            </a:p>
          </p:txBody>
        </p:sp>
        <p:sp>
          <p:nvSpPr>
            <p:cNvPr id="18" name="Shape 37476">
              <a:extLst>
                <a:ext uri="{FF2B5EF4-FFF2-40B4-BE49-F238E27FC236}">
                  <a16:creationId xmlns:a16="http://schemas.microsoft.com/office/drawing/2014/main" id="{339FFF84-E5E5-4FE3-887F-0831A08DD435}"/>
                </a:ext>
              </a:extLst>
            </p:cNvPr>
            <p:cNvSpPr/>
            <p:nvPr/>
          </p:nvSpPr>
          <p:spPr>
            <a:xfrm>
              <a:off x="6257560" y="1052730"/>
              <a:ext cx="629536" cy="629536"/>
            </a:xfrm>
            <a:prstGeom prst="ellipse">
              <a:avLst/>
            </a:prstGeom>
            <a:solidFill>
              <a:schemeClr val="accent3"/>
            </a:solidFill>
            <a:ln w="38100" cap="flat">
              <a:solidFill>
                <a:schemeClr val="bg1"/>
              </a:solidFill>
              <a:prstDash val="solid"/>
              <a:miter lim="400000"/>
            </a:ln>
            <a:effectLst/>
          </p:spPr>
          <p:txBody>
            <a:bodyPr wrap="square" lIns="0" tIns="0" rIns="0" bIns="0" numCol="1" anchor="t">
              <a:noAutofit/>
            </a:bodyPr>
            <a:lstStyle/>
            <a:p>
              <a:endParaRPr sz="1861" dirty="0"/>
            </a:p>
          </p:txBody>
        </p:sp>
        <p:sp>
          <p:nvSpPr>
            <p:cNvPr id="23" name="TextBox 22">
              <a:extLst>
                <a:ext uri="{FF2B5EF4-FFF2-40B4-BE49-F238E27FC236}">
                  <a16:creationId xmlns:a16="http://schemas.microsoft.com/office/drawing/2014/main" id="{B880E17A-5CDD-4C18-A0F0-63724AC00C5D}"/>
                </a:ext>
              </a:extLst>
            </p:cNvPr>
            <p:cNvSpPr txBox="1"/>
            <p:nvPr/>
          </p:nvSpPr>
          <p:spPr>
            <a:xfrm rot="18760402">
              <a:off x="2279737" y="2203959"/>
              <a:ext cx="1190138" cy="407498"/>
            </a:xfrm>
            <a:prstGeom prst="rect">
              <a:avLst/>
            </a:prstGeom>
            <a:noFill/>
          </p:spPr>
          <p:txBody>
            <a:bodyPr wrap="square" rtlCol="0">
              <a:spAutoFit/>
            </a:bodyPr>
            <a:lstStyle/>
            <a:p>
              <a:pPr algn="ctr"/>
              <a:r>
                <a:rPr lang="en-US" sz="1400" b="1" dirty="0">
                  <a:solidFill>
                    <a:schemeClr val="bg1"/>
                  </a:solidFill>
                  <a:cs typeface="Poppins" pitchFamily="2" charset="77"/>
                </a:rPr>
                <a:t>EXECUTIVE SUMMARY</a:t>
              </a:r>
            </a:p>
          </p:txBody>
        </p:sp>
        <p:sp>
          <p:nvSpPr>
            <p:cNvPr id="24" name="TextBox 23">
              <a:extLst>
                <a:ext uri="{FF2B5EF4-FFF2-40B4-BE49-F238E27FC236}">
                  <a16:creationId xmlns:a16="http://schemas.microsoft.com/office/drawing/2014/main" id="{402FDE39-25B9-44BA-A4CA-4130F5AFDEB6}"/>
                </a:ext>
              </a:extLst>
            </p:cNvPr>
            <p:cNvSpPr txBox="1"/>
            <p:nvPr/>
          </p:nvSpPr>
          <p:spPr>
            <a:xfrm rot="18760402">
              <a:off x="3339213" y="2525417"/>
              <a:ext cx="1836363" cy="239705"/>
            </a:xfrm>
            <a:prstGeom prst="rect">
              <a:avLst/>
            </a:prstGeom>
            <a:noFill/>
          </p:spPr>
          <p:txBody>
            <a:bodyPr wrap="square" rtlCol="0">
              <a:spAutoFit/>
            </a:bodyPr>
            <a:lstStyle/>
            <a:p>
              <a:pPr algn="ctr"/>
              <a:r>
                <a:rPr lang="en-US" sz="1400" b="1" dirty="0">
                  <a:solidFill>
                    <a:schemeClr val="bg1"/>
                  </a:solidFill>
                  <a:cs typeface="Poppins" pitchFamily="2" charset="77"/>
                </a:rPr>
                <a:t>PRODUCTS &amp; SERVICES</a:t>
              </a:r>
            </a:p>
          </p:txBody>
        </p:sp>
        <p:sp>
          <p:nvSpPr>
            <p:cNvPr id="25" name="TextBox 24">
              <a:extLst>
                <a:ext uri="{FF2B5EF4-FFF2-40B4-BE49-F238E27FC236}">
                  <a16:creationId xmlns:a16="http://schemas.microsoft.com/office/drawing/2014/main" id="{07C0E873-31EB-409D-844F-7776A048F5DC}"/>
                </a:ext>
              </a:extLst>
            </p:cNvPr>
            <p:cNvSpPr txBox="1"/>
            <p:nvPr/>
          </p:nvSpPr>
          <p:spPr>
            <a:xfrm rot="18760402">
              <a:off x="4853810" y="2525417"/>
              <a:ext cx="1836363" cy="239705"/>
            </a:xfrm>
            <a:prstGeom prst="rect">
              <a:avLst/>
            </a:prstGeom>
            <a:noFill/>
          </p:spPr>
          <p:txBody>
            <a:bodyPr wrap="square" rtlCol="0">
              <a:spAutoFit/>
            </a:bodyPr>
            <a:lstStyle/>
            <a:p>
              <a:pPr algn="ctr"/>
              <a:r>
                <a:rPr lang="en-US" sz="1400" b="1" dirty="0">
                  <a:solidFill>
                    <a:schemeClr val="bg1"/>
                  </a:solidFill>
                  <a:cs typeface="Poppins" pitchFamily="2" charset="77"/>
                </a:rPr>
                <a:t>MARKET STRATEGY</a:t>
              </a:r>
            </a:p>
          </p:txBody>
        </p:sp>
        <p:sp>
          <p:nvSpPr>
            <p:cNvPr id="26" name="TextBox 25">
              <a:extLst>
                <a:ext uri="{FF2B5EF4-FFF2-40B4-BE49-F238E27FC236}">
                  <a16:creationId xmlns:a16="http://schemas.microsoft.com/office/drawing/2014/main" id="{6F1C5605-DB80-4B1D-BC02-2B2E3159FC71}"/>
                </a:ext>
              </a:extLst>
            </p:cNvPr>
            <p:cNvSpPr txBox="1"/>
            <p:nvPr/>
          </p:nvSpPr>
          <p:spPr>
            <a:xfrm rot="18760402">
              <a:off x="6451468" y="2525416"/>
              <a:ext cx="1836363" cy="239705"/>
            </a:xfrm>
            <a:prstGeom prst="rect">
              <a:avLst/>
            </a:prstGeom>
            <a:noFill/>
          </p:spPr>
          <p:txBody>
            <a:bodyPr wrap="square" rtlCol="0">
              <a:spAutoFit/>
            </a:bodyPr>
            <a:lstStyle/>
            <a:p>
              <a:pPr algn="ctr"/>
              <a:r>
                <a:rPr lang="en-US" sz="1400" b="1" dirty="0">
                  <a:solidFill>
                    <a:schemeClr val="bg1"/>
                  </a:solidFill>
                  <a:cs typeface="Poppins" pitchFamily="2" charset="77"/>
                </a:rPr>
                <a:t>FINANCIAL PLANNING</a:t>
              </a:r>
            </a:p>
          </p:txBody>
        </p:sp>
        <p:sp>
          <p:nvSpPr>
            <p:cNvPr id="27" name="TextBox 26">
              <a:extLst>
                <a:ext uri="{FF2B5EF4-FFF2-40B4-BE49-F238E27FC236}">
                  <a16:creationId xmlns:a16="http://schemas.microsoft.com/office/drawing/2014/main" id="{5C029000-E88E-4F0F-A426-69E5E55A40FD}"/>
                </a:ext>
              </a:extLst>
            </p:cNvPr>
            <p:cNvSpPr txBox="1"/>
            <p:nvPr/>
          </p:nvSpPr>
          <p:spPr>
            <a:xfrm>
              <a:off x="2348891" y="3665469"/>
              <a:ext cx="1242000" cy="576940"/>
            </a:xfrm>
            <a:prstGeom prst="rect">
              <a:avLst/>
            </a:prstGeom>
            <a:noFill/>
          </p:spPr>
          <p:txBody>
            <a:bodyPr wrap="square" rtlCol="0" anchor="t">
              <a:spAutoFit/>
            </a:bodyPr>
            <a:lstStyle/>
            <a:p>
              <a:pPr algn="ct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BBCD0F91-7804-40F2-93C5-AA45ECC29110}"/>
                </a:ext>
              </a:extLst>
            </p:cNvPr>
            <p:cNvSpPr txBox="1"/>
            <p:nvPr/>
          </p:nvSpPr>
          <p:spPr>
            <a:xfrm>
              <a:off x="3972992" y="3674142"/>
              <a:ext cx="1242000" cy="576940"/>
            </a:xfrm>
            <a:prstGeom prst="rect">
              <a:avLst/>
            </a:prstGeom>
            <a:noFill/>
          </p:spPr>
          <p:txBody>
            <a:bodyPr wrap="square" rtlCol="0" anchor="t">
              <a:spAutoFit/>
            </a:bodyPr>
            <a:lstStyle/>
            <a:p>
              <a:pPr algn="ct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sp>
          <p:nvSpPr>
            <p:cNvPr id="29" name="TextBox 28">
              <a:extLst>
                <a:ext uri="{FF2B5EF4-FFF2-40B4-BE49-F238E27FC236}">
                  <a16:creationId xmlns:a16="http://schemas.microsoft.com/office/drawing/2014/main" id="{C8A4D94F-E499-42B3-A8EB-9B7787484576}"/>
                </a:ext>
              </a:extLst>
            </p:cNvPr>
            <p:cNvSpPr txBox="1"/>
            <p:nvPr/>
          </p:nvSpPr>
          <p:spPr>
            <a:xfrm>
              <a:off x="5597092" y="3674142"/>
              <a:ext cx="1242000" cy="576940"/>
            </a:xfrm>
            <a:prstGeom prst="rect">
              <a:avLst/>
            </a:prstGeom>
            <a:noFill/>
          </p:spPr>
          <p:txBody>
            <a:bodyPr wrap="square" rtlCol="0" anchor="t">
              <a:spAutoFit/>
            </a:bodyPr>
            <a:lstStyle/>
            <a:p>
              <a:pPr algn="ct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2BD27F6C-B9B8-46DD-9200-6DD392A33CB3}"/>
                </a:ext>
              </a:extLst>
            </p:cNvPr>
            <p:cNvSpPr txBox="1"/>
            <p:nvPr/>
          </p:nvSpPr>
          <p:spPr>
            <a:xfrm>
              <a:off x="7221192" y="3674142"/>
              <a:ext cx="1242000" cy="576940"/>
            </a:xfrm>
            <a:prstGeom prst="rect">
              <a:avLst/>
            </a:prstGeom>
            <a:noFill/>
          </p:spPr>
          <p:txBody>
            <a:bodyPr wrap="square" rtlCol="0" anchor="t">
              <a:spAutoFit/>
            </a:bodyPr>
            <a:lstStyle/>
            <a:p>
              <a:pPr algn="ct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grpSp>
      <p:pic>
        <p:nvPicPr>
          <p:cNvPr id="32" name="Graphic 31" descr="Briefcase">
            <a:extLst>
              <a:ext uri="{FF2B5EF4-FFF2-40B4-BE49-F238E27FC236}">
                <a16:creationId xmlns:a16="http://schemas.microsoft.com/office/drawing/2014/main" id="{FCC2479A-D6A6-4DF1-AB49-B65F3F74D388}"/>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8261" y="1989124"/>
            <a:ext cx="526119" cy="526119"/>
          </a:xfrm>
          <a:prstGeom prst="rect">
            <a:avLst/>
          </a:prstGeom>
        </p:spPr>
      </p:pic>
      <p:pic>
        <p:nvPicPr>
          <p:cNvPr id="33" name="Graphic 32" descr="Customer review RTL">
            <a:extLst>
              <a:ext uri="{FF2B5EF4-FFF2-40B4-BE49-F238E27FC236}">
                <a16:creationId xmlns:a16="http://schemas.microsoft.com/office/drawing/2014/main" id="{177963C9-6909-465B-80C4-1EC059C516EE}"/>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5576" y="1980780"/>
            <a:ext cx="526119" cy="526119"/>
          </a:xfrm>
          <a:prstGeom prst="rect">
            <a:avLst/>
          </a:prstGeom>
        </p:spPr>
      </p:pic>
      <p:pic>
        <p:nvPicPr>
          <p:cNvPr id="34" name="Graphic 33" descr="Piggy Bank">
            <a:extLst>
              <a:ext uri="{FF2B5EF4-FFF2-40B4-BE49-F238E27FC236}">
                <a16:creationId xmlns:a16="http://schemas.microsoft.com/office/drawing/2014/main" id="{3AF2CDA6-6610-4DE7-BC6F-D7F65776C009}"/>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80320" y="2001278"/>
            <a:ext cx="526119" cy="526119"/>
          </a:xfrm>
          <a:prstGeom prst="rect">
            <a:avLst/>
          </a:prstGeom>
        </p:spPr>
      </p:pic>
      <p:pic>
        <p:nvPicPr>
          <p:cNvPr id="35" name="Graphic 34" descr="Tag">
            <a:extLst>
              <a:ext uri="{FF2B5EF4-FFF2-40B4-BE49-F238E27FC236}">
                <a16:creationId xmlns:a16="http://schemas.microsoft.com/office/drawing/2014/main" id="{196BCD49-5E49-4821-B1F8-9EB4873208FF}"/>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21719" y="2014911"/>
            <a:ext cx="526119" cy="526119"/>
          </a:xfrm>
          <a:prstGeom prst="rect">
            <a:avLst/>
          </a:prstGeom>
        </p:spPr>
      </p:pic>
    </p:spTree>
    <p:extLst>
      <p:ext uri="{BB962C8B-B14F-4D97-AF65-F5344CB8AC3E}">
        <p14:creationId xmlns:p14="http://schemas.microsoft.com/office/powerpoint/2010/main" val="270403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ABA81-108B-4C25-A8C2-2FCA5AF276E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9CDD988-0DCB-41F7-9C78-B4DB75CEB8C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36585BB-1ABA-408A-9612-4B5D88238839}"/>
              </a:ext>
            </a:extLst>
          </p:cNvPr>
          <p:cNvSpPr>
            <a:spLocks noGrp="1"/>
          </p:cNvSpPr>
          <p:nvPr>
            <p:ph type="sldNum" sz="quarter" idx="12"/>
          </p:nvPr>
        </p:nvSpPr>
        <p:spPr/>
        <p:txBody>
          <a:bodyPr/>
          <a:lstStyle/>
          <a:p>
            <a:r>
              <a:rPr lang="en-US"/>
              <a:t>|   </a:t>
            </a:r>
            <a:fld id="{24AA432E-61BB-4EF9-8610-004BEFB30EB4}" type="slidenum">
              <a:rPr lang="en-US" smtClean="0"/>
              <a:pPr/>
              <a:t>25</a:t>
            </a:fld>
            <a:endParaRPr lang="en-US" dirty="0"/>
          </a:p>
        </p:txBody>
      </p:sp>
      <p:sp>
        <p:nvSpPr>
          <p:cNvPr id="5" name="Title 4">
            <a:extLst>
              <a:ext uri="{FF2B5EF4-FFF2-40B4-BE49-F238E27FC236}">
                <a16:creationId xmlns:a16="http://schemas.microsoft.com/office/drawing/2014/main" id="{3684162F-E433-4FAA-8128-ECF6B49B188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02D0221-EB04-40EC-B3B2-93FA940FC048}"/>
              </a:ext>
            </a:extLst>
          </p:cNvPr>
          <p:cNvSpPr>
            <a:spLocks noGrp="1"/>
          </p:cNvSpPr>
          <p:nvPr>
            <p:ph type="body" sz="quarter" idx="13"/>
          </p:nvPr>
        </p:nvSpPr>
        <p:spPr/>
        <p:txBody>
          <a:bodyPr/>
          <a:lstStyle/>
          <a:p>
            <a:endParaRPr lang="en-ZA"/>
          </a:p>
        </p:txBody>
      </p:sp>
      <p:sp>
        <p:nvSpPr>
          <p:cNvPr id="7" name="Shape 27047">
            <a:extLst>
              <a:ext uri="{FF2B5EF4-FFF2-40B4-BE49-F238E27FC236}">
                <a16:creationId xmlns:a16="http://schemas.microsoft.com/office/drawing/2014/main" id="{73A8A4CA-E3C6-4505-989D-EC9A21F70EF7}"/>
              </a:ext>
            </a:extLst>
          </p:cNvPr>
          <p:cNvSpPr/>
          <p:nvPr/>
        </p:nvSpPr>
        <p:spPr>
          <a:xfrm>
            <a:off x="5080070" y="3671311"/>
            <a:ext cx="789096" cy="1253988"/>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8"/>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0"/>
                  <a:pt x="2413" y="20519"/>
                  <a:pt x="1903" y="20793"/>
                </a:cubicBezTo>
                <a:cubicBezTo>
                  <a:pt x="1538" y="20989"/>
                  <a:pt x="1157" y="21176"/>
                  <a:pt x="754" y="21341"/>
                </a:cubicBezTo>
                <a:cubicBezTo>
                  <a:pt x="620" y="21395"/>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1"/>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4"/>
          </a:solidFill>
          <a:ln w="12700" cap="flat">
            <a:noFill/>
            <a:miter lim="400000"/>
          </a:ln>
          <a:effectLst/>
        </p:spPr>
        <p:txBody>
          <a:bodyPr wrap="square" lIns="19689" tIns="19689" rIns="19689" bIns="19689" numCol="1" anchor="ctr">
            <a:noAutofit/>
          </a:bodyPr>
          <a:lstStyle/>
          <a:p>
            <a:endParaRPr sz="1861" dirty="0"/>
          </a:p>
        </p:txBody>
      </p:sp>
      <p:sp>
        <p:nvSpPr>
          <p:cNvPr id="8" name="Shape 27048">
            <a:extLst>
              <a:ext uri="{FF2B5EF4-FFF2-40B4-BE49-F238E27FC236}">
                <a16:creationId xmlns:a16="http://schemas.microsoft.com/office/drawing/2014/main" id="{A7DBBF46-7A0B-414E-A18C-3D76D00F2C8E}"/>
              </a:ext>
            </a:extLst>
          </p:cNvPr>
          <p:cNvSpPr/>
          <p:nvPr/>
        </p:nvSpPr>
        <p:spPr>
          <a:xfrm>
            <a:off x="5080070" y="4966797"/>
            <a:ext cx="789096" cy="1253988"/>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9"/>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80"/>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1"/>
                  <a:pt x="2413" y="20519"/>
                  <a:pt x="1903" y="20793"/>
                </a:cubicBezTo>
                <a:cubicBezTo>
                  <a:pt x="1538" y="20989"/>
                  <a:pt x="1157" y="21176"/>
                  <a:pt x="754" y="21341"/>
                </a:cubicBezTo>
                <a:cubicBezTo>
                  <a:pt x="620" y="21396"/>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2"/>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6">
              <a:lumMod val="75000"/>
            </a:schemeClr>
          </a:solidFill>
          <a:ln w="12700" cap="flat">
            <a:noFill/>
            <a:miter lim="400000"/>
          </a:ln>
          <a:effectLst/>
        </p:spPr>
        <p:txBody>
          <a:bodyPr wrap="square" lIns="19689" tIns="19689" rIns="19689" bIns="19689" numCol="1" anchor="ctr">
            <a:noAutofit/>
          </a:bodyPr>
          <a:lstStyle/>
          <a:p>
            <a:endParaRPr sz="1861" dirty="0"/>
          </a:p>
        </p:txBody>
      </p:sp>
      <p:sp>
        <p:nvSpPr>
          <p:cNvPr id="9" name="Shape 27049">
            <a:extLst>
              <a:ext uri="{FF2B5EF4-FFF2-40B4-BE49-F238E27FC236}">
                <a16:creationId xmlns:a16="http://schemas.microsoft.com/office/drawing/2014/main" id="{C31B9B47-B460-4186-9896-3B461B2D0FF0}"/>
              </a:ext>
            </a:extLst>
          </p:cNvPr>
          <p:cNvSpPr/>
          <p:nvPr/>
        </p:nvSpPr>
        <p:spPr>
          <a:xfrm flipH="1">
            <a:off x="5547873" y="1719938"/>
            <a:ext cx="789096" cy="1253981"/>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9"/>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1"/>
                  <a:pt x="2413" y="20519"/>
                  <a:pt x="1903" y="20793"/>
                </a:cubicBezTo>
                <a:cubicBezTo>
                  <a:pt x="1538" y="20989"/>
                  <a:pt x="1157" y="21176"/>
                  <a:pt x="754" y="21341"/>
                </a:cubicBezTo>
                <a:cubicBezTo>
                  <a:pt x="620" y="21396"/>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2"/>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1"/>
          </a:solidFill>
          <a:ln w="12700" cap="flat">
            <a:noFill/>
            <a:miter lim="400000"/>
          </a:ln>
          <a:effectLst/>
        </p:spPr>
        <p:txBody>
          <a:bodyPr wrap="square" lIns="19689" tIns="19689" rIns="19689" bIns="19689" numCol="1" anchor="ctr">
            <a:noAutofit/>
          </a:bodyPr>
          <a:lstStyle/>
          <a:p>
            <a:endParaRPr sz="1861" dirty="0"/>
          </a:p>
        </p:txBody>
      </p:sp>
      <p:sp>
        <p:nvSpPr>
          <p:cNvPr id="10" name="Shape 27050">
            <a:extLst>
              <a:ext uri="{FF2B5EF4-FFF2-40B4-BE49-F238E27FC236}">
                <a16:creationId xmlns:a16="http://schemas.microsoft.com/office/drawing/2014/main" id="{63A365F8-361F-46CC-BA5B-90FF0BB32115}"/>
              </a:ext>
            </a:extLst>
          </p:cNvPr>
          <p:cNvSpPr/>
          <p:nvPr/>
        </p:nvSpPr>
        <p:spPr>
          <a:xfrm flipH="1">
            <a:off x="5547873" y="3015422"/>
            <a:ext cx="789096" cy="1253988"/>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8"/>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0"/>
                  <a:pt x="2413" y="20519"/>
                  <a:pt x="1903" y="20793"/>
                </a:cubicBezTo>
                <a:cubicBezTo>
                  <a:pt x="1538" y="20989"/>
                  <a:pt x="1157" y="21176"/>
                  <a:pt x="754" y="21341"/>
                </a:cubicBezTo>
                <a:cubicBezTo>
                  <a:pt x="620" y="21395"/>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1"/>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3"/>
          </a:solidFill>
          <a:ln w="12700" cap="flat">
            <a:noFill/>
            <a:miter lim="400000"/>
          </a:ln>
          <a:effectLst/>
        </p:spPr>
        <p:txBody>
          <a:bodyPr wrap="square" lIns="19689" tIns="19689" rIns="19689" bIns="19689" numCol="1" anchor="ctr">
            <a:noAutofit/>
          </a:bodyPr>
          <a:lstStyle/>
          <a:p>
            <a:endParaRPr sz="1861" dirty="0"/>
          </a:p>
        </p:txBody>
      </p:sp>
      <p:sp>
        <p:nvSpPr>
          <p:cNvPr id="11" name="Shape 27051">
            <a:extLst>
              <a:ext uri="{FF2B5EF4-FFF2-40B4-BE49-F238E27FC236}">
                <a16:creationId xmlns:a16="http://schemas.microsoft.com/office/drawing/2014/main" id="{BA2E298E-7C8A-4234-B545-2E0E47B8C35C}"/>
              </a:ext>
            </a:extLst>
          </p:cNvPr>
          <p:cNvSpPr/>
          <p:nvPr/>
        </p:nvSpPr>
        <p:spPr>
          <a:xfrm flipH="1">
            <a:off x="5547873" y="4310907"/>
            <a:ext cx="789096" cy="1253988"/>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9"/>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80"/>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1"/>
                  <a:pt x="2413" y="20519"/>
                  <a:pt x="1903" y="20793"/>
                </a:cubicBezTo>
                <a:cubicBezTo>
                  <a:pt x="1538" y="20989"/>
                  <a:pt x="1157" y="21176"/>
                  <a:pt x="754" y="21341"/>
                </a:cubicBezTo>
                <a:cubicBezTo>
                  <a:pt x="620" y="21396"/>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2"/>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5"/>
          </a:solidFill>
          <a:ln w="12700" cap="flat">
            <a:noFill/>
            <a:miter lim="400000"/>
          </a:ln>
          <a:effectLst/>
        </p:spPr>
        <p:txBody>
          <a:bodyPr wrap="square" lIns="19689" tIns="19689" rIns="19689" bIns="19689" numCol="1" anchor="ctr">
            <a:noAutofit/>
          </a:bodyPr>
          <a:lstStyle/>
          <a:p>
            <a:endParaRPr sz="1861" dirty="0"/>
          </a:p>
        </p:txBody>
      </p:sp>
      <p:sp>
        <p:nvSpPr>
          <p:cNvPr id="12" name="Shape 27052">
            <a:extLst>
              <a:ext uri="{FF2B5EF4-FFF2-40B4-BE49-F238E27FC236}">
                <a16:creationId xmlns:a16="http://schemas.microsoft.com/office/drawing/2014/main" id="{89F7EB31-0AA8-458E-B5C0-15D8D7E52504}"/>
              </a:ext>
            </a:extLst>
          </p:cNvPr>
          <p:cNvSpPr/>
          <p:nvPr/>
        </p:nvSpPr>
        <p:spPr>
          <a:xfrm>
            <a:off x="5080070" y="2376147"/>
            <a:ext cx="789096" cy="1253988"/>
          </a:xfrm>
          <a:custGeom>
            <a:avLst/>
            <a:gdLst/>
            <a:ahLst/>
            <a:cxnLst>
              <a:cxn ang="0">
                <a:pos x="wd2" y="hd2"/>
              </a:cxn>
              <a:cxn ang="5400000">
                <a:pos x="wd2" y="hd2"/>
              </a:cxn>
              <a:cxn ang="10800000">
                <a:pos x="wd2" y="hd2"/>
              </a:cxn>
              <a:cxn ang="16200000">
                <a:pos x="wd2" y="hd2"/>
              </a:cxn>
            </a:cxnLst>
            <a:rect l="0" t="0" r="r" b="b"/>
            <a:pathLst>
              <a:path w="21600" h="21600" extrusionOk="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8"/>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0"/>
                  <a:pt x="2413" y="20519"/>
                  <a:pt x="1903" y="20793"/>
                </a:cubicBezTo>
                <a:cubicBezTo>
                  <a:pt x="1538" y="20989"/>
                  <a:pt x="1157" y="21176"/>
                  <a:pt x="754" y="21341"/>
                </a:cubicBezTo>
                <a:cubicBezTo>
                  <a:pt x="620" y="21395"/>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1"/>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2"/>
          </a:solidFill>
          <a:ln w="12700" cap="flat">
            <a:noFill/>
            <a:miter lim="400000"/>
          </a:ln>
          <a:effectLst/>
        </p:spPr>
        <p:txBody>
          <a:bodyPr wrap="square" lIns="19689" tIns="19689" rIns="19689" bIns="19689" numCol="1" anchor="ctr">
            <a:noAutofit/>
          </a:bodyPr>
          <a:lstStyle/>
          <a:p>
            <a:endParaRPr sz="1861" dirty="0"/>
          </a:p>
        </p:txBody>
      </p:sp>
      <p:sp>
        <p:nvSpPr>
          <p:cNvPr id="13" name="Oval 12">
            <a:extLst>
              <a:ext uri="{FF2B5EF4-FFF2-40B4-BE49-F238E27FC236}">
                <a16:creationId xmlns:a16="http://schemas.microsoft.com/office/drawing/2014/main" id="{2C33AC0E-3356-43C1-BD8A-FFB48C5CA29A}"/>
              </a:ext>
            </a:extLst>
          </p:cNvPr>
          <p:cNvSpPr/>
          <p:nvPr/>
        </p:nvSpPr>
        <p:spPr>
          <a:xfrm>
            <a:off x="6637752" y="2005034"/>
            <a:ext cx="683789" cy="683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14" name="Oval 13">
            <a:extLst>
              <a:ext uri="{FF2B5EF4-FFF2-40B4-BE49-F238E27FC236}">
                <a16:creationId xmlns:a16="http://schemas.microsoft.com/office/drawing/2014/main" id="{939EECE7-54CA-43C4-9ECD-8C12B1FD3899}"/>
              </a:ext>
            </a:extLst>
          </p:cNvPr>
          <p:cNvSpPr/>
          <p:nvPr/>
        </p:nvSpPr>
        <p:spPr>
          <a:xfrm>
            <a:off x="6637752" y="3300521"/>
            <a:ext cx="683789" cy="6837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15" name="Oval 14">
            <a:extLst>
              <a:ext uri="{FF2B5EF4-FFF2-40B4-BE49-F238E27FC236}">
                <a16:creationId xmlns:a16="http://schemas.microsoft.com/office/drawing/2014/main" id="{20EF8CFC-2B7B-411E-9463-7E7EC88160A4}"/>
              </a:ext>
            </a:extLst>
          </p:cNvPr>
          <p:cNvSpPr/>
          <p:nvPr/>
        </p:nvSpPr>
        <p:spPr>
          <a:xfrm>
            <a:off x="6637752" y="4596008"/>
            <a:ext cx="683789" cy="6837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16" name="Oval 15">
            <a:extLst>
              <a:ext uri="{FF2B5EF4-FFF2-40B4-BE49-F238E27FC236}">
                <a16:creationId xmlns:a16="http://schemas.microsoft.com/office/drawing/2014/main" id="{27DDD9A7-E1F7-47E5-87C6-258EF0E8DE63}"/>
              </a:ext>
            </a:extLst>
          </p:cNvPr>
          <p:cNvSpPr/>
          <p:nvPr/>
        </p:nvSpPr>
        <p:spPr>
          <a:xfrm>
            <a:off x="1205901" y="2660924"/>
            <a:ext cx="683789" cy="6837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17" name="Oval 16">
            <a:extLst>
              <a:ext uri="{FF2B5EF4-FFF2-40B4-BE49-F238E27FC236}">
                <a16:creationId xmlns:a16="http://schemas.microsoft.com/office/drawing/2014/main" id="{276AC820-6845-41BB-8084-BCA7FE363A97}"/>
              </a:ext>
            </a:extLst>
          </p:cNvPr>
          <p:cNvSpPr/>
          <p:nvPr/>
        </p:nvSpPr>
        <p:spPr>
          <a:xfrm>
            <a:off x="1205901" y="3956410"/>
            <a:ext cx="683789" cy="6837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18" name="Oval 17">
            <a:extLst>
              <a:ext uri="{FF2B5EF4-FFF2-40B4-BE49-F238E27FC236}">
                <a16:creationId xmlns:a16="http://schemas.microsoft.com/office/drawing/2014/main" id="{F5193B0F-4E5C-49DE-A63E-6787A19D5807}"/>
              </a:ext>
            </a:extLst>
          </p:cNvPr>
          <p:cNvSpPr/>
          <p:nvPr/>
        </p:nvSpPr>
        <p:spPr>
          <a:xfrm>
            <a:off x="1205901" y="5251896"/>
            <a:ext cx="683789" cy="68378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25" name="TextBox 24">
            <a:extLst>
              <a:ext uri="{FF2B5EF4-FFF2-40B4-BE49-F238E27FC236}">
                <a16:creationId xmlns:a16="http://schemas.microsoft.com/office/drawing/2014/main" id="{D708CF76-861A-46C5-91BB-C99A1780829C}"/>
              </a:ext>
            </a:extLst>
          </p:cNvPr>
          <p:cNvSpPr txBox="1"/>
          <p:nvPr/>
        </p:nvSpPr>
        <p:spPr>
          <a:xfrm>
            <a:off x="7498757" y="2245747"/>
            <a:ext cx="2701158" cy="407356"/>
          </a:xfrm>
          <a:prstGeom prst="rect">
            <a:avLst/>
          </a:prstGeom>
          <a:noFill/>
        </p:spPr>
        <p:txBody>
          <a:bodyPr wrap="square" rtlCol="0" anchor="t">
            <a:spAutoFit/>
          </a:bodyPr>
          <a:lstStyle/>
          <a:p>
            <a:pPr algn="just">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B66F1FA9-1172-48BA-AC0C-86F63561D802}"/>
              </a:ext>
            </a:extLst>
          </p:cNvPr>
          <p:cNvSpPr txBox="1"/>
          <p:nvPr/>
        </p:nvSpPr>
        <p:spPr>
          <a:xfrm>
            <a:off x="7498758" y="2010241"/>
            <a:ext cx="1939955" cy="307777"/>
          </a:xfrm>
          <a:prstGeom prst="rect">
            <a:avLst/>
          </a:prstGeom>
          <a:noFill/>
        </p:spPr>
        <p:txBody>
          <a:bodyPr wrap="none" rtlCol="0">
            <a:spAutoFit/>
          </a:bodyPr>
          <a:lstStyle/>
          <a:p>
            <a:r>
              <a:rPr lang="en-US" sz="1400" b="1" dirty="0">
                <a:solidFill>
                  <a:schemeClr val="tx2"/>
                </a:solidFill>
                <a:cs typeface="Poppins" pitchFamily="2" charset="77"/>
              </a:rPr>
              <a:t>EXECUTIVE SUMMARY</a:t>
            </a:r>
          </a:p>
        </p:txBody>
      </p:sp>
      <p:sp>
        <p:nvSpPr>
          <p:cNvPr id="27" name="TextBox 26">
            <a:extLst>
              <a:ext uri="{FF2B5EF4-FFF2-40B4-BE49-F238E27FC236}">
                <a16:creationId xmlns:a16="http://schemas.microsoft.com/office/drawing/2014/main" id="{A74954E9-1B4A-48A2-B76A-0C261562AFA8}"/>
              </a:ext>
            </a:extLst>
          </p:cNvPr>
          <p:cNvSpPr txBox="1"/>
          <p:nvPr/>
        </p:nvSpPr>
        <p:spPr>
          <a:xfrm>
            <a:off x="7498757" y="3532306"/>
            <a:ext cx="2701158" cy="407356"/>
          </a:xfrm>
          <a:prstGeom prst="rect">
            <a:avLst/>
          </a:prstGeom>
          <a:noFill/>
        </p:spPr>
        <p:txBody>
          <a:bodyPr wrap="square" rtlCol="0" anchor="t">
            <a:spAutoFit/>
          </a:bodyPr>
          <a:lstStyle/>
          <a:p>
            <a:pPr algn="just">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4DB82D76-BBDB-49E0-8ED2-39D7195D01D8}"/>
              </a:ext>
            </a:extLst>
          </p:cNvPr>
          <p:cNvSpPr txBox="1"/>
          <p:nvPr/>
        </p:nvSpPr>
        <p:spPr>
          <a:xfrm>
            <a:off x="7498757" y="3296802"/>
            <a:ext cx="1720343" cy="307777"/>
          </a:xfrm>
          <a:prstGeom prst="rect">
            <a:avLst/>
          </a:prstGeom>
          <a:noFill/>
        </p:spPr>
        <p:txBody>
          <a:bodyPr wrap="none" rtlCol="0">
            <a:spAutoFit/>
          </a:bodyPr>
          <a:lstStyle/>
          <a:p>
            <a:r>
              <a:rPr lang="en-US" sz="1400" b="1" dirty="0">
                <a:solidFill>
                  <a:schemeClr val="tx2"/>
                </a:solidFill>
                <a:cs typeface="Poppins" pitchFamily="2" charset="77"/>
              </a:rPr>
              <a:t>MARKET ANALYSIS</a:t>
            </a:r>
          </a:p>
        </p:txBody>
      </p:sp>
      <p:sp>
        <p:nvSpPr>
          <p:cNvPr id="29" name="TextBox 28">
            <a:extLst>
              <a:ext uri="{FF2B5EF4-FFF2-40B4-BE49-F238E27FC236}">
                <a16:creationId xmlns:a16="http://schemas.microsoft.com/office/drawing/2014/main" id="{C26914D3-7CCD-4D42-B98B-3C6DF4F45606}"/>
              </a:ext>
            </a:extLst>
          </p:cNvPr>
          <p:cNvSpPr txBox="1"/>
          <p:nvPr/>
        </p:nvSpPr>
        <p:spPr>
          <a:xfrm>
            <a:off x="7498757" y="4817048"/>
            <a:ext cx="2701158" cy="407356"/>
          </a:xfrm>
          <a:prstGeom prst="rect">
            <a:avLst/>
          </a:prstGeom>
          <a:noFill/>
        </p:spPr>
        <p:txBody>
          <a:bodyPr wrap="square" rtlCol="0" anchor="t">
            <a:spAutoFit/>
          </a:bodyPr>
          <a:lstStyle/>
          <a:p>
            <a:pPr algn="just">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EBECB8DC-1D99-4857-8A09-A41D98CFDFB3}"/>
              </a:ext>
            </a:extLst>
          </p:cNvPr>
          <p:cNvSpPr txBox="1"/>
          <p:nvPr/>
        </p:nvSpPr>
        <p:spPr>
          <a:xfrm>
            <a:off x="7498758" y="4581545"/>
            <a:ext cx="1984839" cy="307777"/>
          </a:xfrm>
          <a:prstGeom prst="rect">
            <a:avLst/>
          </a:prstGeom>
          <a:noFill/>
        </p:spPr>
        <p:txBody>
          <a:bodyPr wrap="none" rtlCol="0">
            <a:spAutoFit/>
          </a:bodyPr>
          <a:lstStyle/>
          <a:p>
            <a:r>
              <a:rPr lang="en-US" sz="1400" b="1" dirty="0">
                <a:solidFill>
                  <a:schemeClr val="tx2"/>
                </a:solidFill>
                <a:cs typeface="Poppins" pitchFamily="2" charset="77"/>
              </a:rPr>
              <a:t>FINANCIAL PLANNING</a:t>
            </a:r>
          </a:p>
        </p:txBody>
      </p:sp>
      <p:sp>
        <p:nvSpPr>
          <p:cNvPr id="31" name="TextBox 30">
            <a:extLst>
              <a:ext uri="{FF2B5EF4-FFF2-40B4-BE49-F238E27FC236}">
                <a16:creationId xmlns:a16="http://schemas.microsoft.com/office/drawing/2014/main" id="{493BB3F4-A7A3-4117-B778-F5F0E277436D}"/>
              </a:ext>
            </a:extLst>
          </p:cNvPr>
          <p:cNvSpPr txBox="1"/>
          <p:nvPr/>
        </p:nvSpPr>
        <p:spPr>
          <a:xfrm>
            <a:off x="2066906" y="2894568"/>
            <a:ext cx="2701158" cy="407356"/>
          </a:xfrm>
          <a:prstGeom prst="rect">
            <a:avLst/>
          </a:prstGeom>
          <a:noFill/>
        </p:spPr>
        <p:txBody>
          <a:bodyPr wrap="square" rtlCol="0" anchor="t">
            <a:spAutoFit/>
          </a:bodyPr>
          <a:lstStyle/>
          <a:p>
            <a:pPr algn="just">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32" name="TextBox 31">
            <a:extLst>
              <a:ext uri="{FF2B5EF4-FFF2-40B4-BE49-F238E27FC236}">
                <a16:creationId xmlns:a16="http://schemas.microsoft.com/office/drawing/2014/main" id="{9CF3A2B8-F4B6-4DDF-ADB6-E507E45F9EAA}"/>
              </a:ext>
            </a:extLst>
          </p:cNvPr>
          <p:cNvSpPr txBox="1"/>
          <p:nvPr/>
        </p:nvSpPr>
        <p:spPr>
          <a:xfrm>
            <a:off x="2066906" y="2659064"/>
            <a:ext cx="2069797" cy="307777"/>
          </a:xfrm>
          <a:prstGeom prst="rect">
            <a:avLst/>
          </a:prstGeom>
          <a:noFill/>
        </p:spPr>
        <p:txBody>
          <a:bodyPr wrap="none" rtlCol="0">
            <a:spAutoFit/>
          </a:bodyPr>
          <a:lstStyle/>
          <a:p>
            <a:r>
              <a:rPr lang="en-US" sz="1400" b="1" dirty="0">
                <a:solidFill>
                  <a:schemeClr val="tx2"/>
                </a:solidFill>
                <a:cs typeface="Poppins" pitchFamily="2" charset="77"/>
              </a:rPr>
              <a:t>PRODUCTS &amp; SERVICES</a:t>
            </a:r>
          </a:p>
        </p:txBody>
      </p:sp>
      <p:sp>
        <p:nvSpPr>
          <p:cNvPr id="33" name="TextBox 32">
            <a:extLst>
              <a:ext uri="{FF2B5EF4-FFF2-40B4-BE49-F238E27FC236}">
                <a16:creationId xmlns:a16="http://schemas.microsoft.com/office/drawing/2014/main" id="{850FC2C4-2CFF-4EE6-B591-F7948D1AE0C8}"/>
              </a:ext>
            </a:extLst>
          </p:cNvPr>
          <p:cNvSpPr txBox="1"/>
          <p:nvPr/>
        </p:nvSpPr>
        <p:spPr>
          <a:xfrm>
            <a:off x="2066906" y="4191914"/>
            <a:ext cx="2701158" cy="407356"/>
          </a:xfrm>
          <a:prstGeom prst="rect">
            <a:avLst/>
          </a:prstGeom>
          <a:noFill/>
        </p:spPr>
        <p:txBody>
          <a:bodyPr wrap="square" rtlCol="0" anchor="t">
            <a:spAutoFit/>
          </a:bodyPr>
          <a:lstStyle/>
          <a:p>
            <a:pPr algn="just">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34" name="TextBox 33">
            <a:extLst>
              <a:ext uri="{FF2B5EF4-FFF2-40B4-BE49-F238E27FC236}">
                <a16:creationId xmlns:a16="http://schemas.microsoft.com/office/drawing/2014/main" id="{652B5974-4D70-4C62-A952-FF0447F3EA9F}"/>
              </a:ext>
            </a:extLst>
          </p:cNvPr>
          <p:cNvSpPr txBox="1"/>
          <p:nvPr/>
        </p:nvSpPr>
        <p:spPr>
          <a:xfrm>
            <a:off x="2066906" y="3956410"/>
            <a:ext cx="1728358" cy="307777"/>
          </a:xfrm>
          <a:prstGeom prst="rect">
            <a:avLst/>
          </a:prstGeom>
          <a:noFill/>
        </p:spPr>
        <p:txBody>
          <a:bodyPr wrap="none" rtlCol="0">
            <a:spAutoFit/>
          </a:bodyPr>
          <a:lstStyle/>
          <a:p>
            <a:r>
              <a:rPr lang="en-US" sz="1400" b="1" dirty="0">
                <a:solidFill>
                  <a:schemeClr val="tx2"/>
                </a:solidFill>
                <a:cs typeface="Poppins" pitchFamily="2" charset="77"/>
              </a:rPr>
              <a:t>MARKET STRATEGY</a:t>
            </a:r>
          </a:p>
        </p:txBody>
      </p:sp>
      <p:sp>
        <p:nvSpPr>
          <p:cNvPr id="35" name="TextBox 34">
            <a:extLst>
              <a:ext uri="{FF2B5EF4-FFF2-40B4-BE49-F238E27FC236}">
                <a16:creationId xmlns:a16="http://schemas.microsoft.com/office/drawing/2014/main" id="{57F7D346-598E-4B5D-A036-BC1100BD86DA}"/>
              </a:ext>
            </a:extLst>
          </p:cNvPr>
          <p:cNvSpPr txBox="1"/>
          <p:nvPr/>
        </p:nvSpPr>
        <p:spPr>
          <a:xfrm>
            <a:off x="2066906" y="5485541"/>
            <a:ext cx="2701158" cy="407356"/>
          </a:xfrm>
          <a:prstGeom prst="rect">
            <a:avLst/>
          </a:prstGeom>
          <a:noFill/>
        </p:spPr>
        <p:txBody>
          <a:bodyPr wrap="square" rtlCol="0" anchor="t">
            <a:spAutoFit/>
          </a:bodyPr>
          <a:lstStyle/>
          <a:p>
            <a:pPr algn="just">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36" name="TextBox 35">
            <a:extLst>
              <a:ext uri="{FF2B5EF4-FFF2-40B4-BE49-F238E27FC236}">
                <a16:creationId xmlns:a16="http://schemas.microsoft.com/office/drawing/2014/main" id="{00273BE4-38C3-4E3A-A707-8199E45D6313}"/>
              </a:ext>
            </a:extLst>
          </p:cNvPr>
          <p:cNvSpPr txBox="1"/>
          <p:nvPr/>
        </p:nvSpPr>
        <p:spPr>
          <a:xfrm>
            <a:off x="2066906" y="5250037"/>
            <a:ext cx="845103" cy="307777"/>
          </a:xfrm>
          <a:prstGeom prst="rect">
            <a:avLst/>
          </a:prstGeom>
          <a:noFill/>
        </p:spPr>
        <p:txBody>
          <a:bodyPr wrap="none" rtlCol="0">
            <a:spAutoFit/>
          </a:bodyPr>
          <a:lstStyle/>
          <a:p>
            <a:r>
              <a:rPr lang="en-US" sz="1400" b="1" dirty="0">
                <a:solidFill>
                  <a:schemeClr val="tx2"/>
                </a:solidFill>
                <a:cs typeface="Poppins" pitchFamily="2" charset="77"/>
              </a:rPr>
              <a:t>BUDGET</a:t>
            </a:r>
          </a:p>
        </p:txBody>
      </p:sp>
      <p:pic>
        <p:nvPicPr>
          <p:cNvPr id="38" name="Graphic 37" descr="Briefcase">
            <a:extLst>
              <a:ext uri="{FF2B5EF4-FFF2-40B4-BE49-F238E27FC236}">
                <a16:creationId xmlns:a16="http://schemas.microsoft.com/office/drawing/2014/main" id="{E11CF569-C27A-40EA-9B33-63B2062540C5}"/>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6433" y="2093715"/>
            <a:ext cx="506425" cy="506425"/>
          </a:xfrm>
          <a:prstGeom prst="rect">
            <a:avLst/>
          </a:prstGeom>
        </p:spPr>
      </p:pic>
      <p:pic>
        <p:nvPicPr>
          <p:cNvPr id="39" name="Graphic 38" descr="Customer review RTL">
            <a:extLst>
              <a:ext uri="{FF2B5EF4-FFF2-40B4-BE49-F238E27FC236}">
                <a16:creationId xmlns:a16="http://schemas.microsoft.com/office/drawing/2014/main" id="{E011A626-59C3-443B-A392-6E5EF2AA0551}"/>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6432" y="3387808"/>
            <a:ext cx="506425" cy="506425"/>
          </a:xfrm>
          <a:prstGeom prst="rect">
            <a:avLst/>
          </a:prstGeom>
        </p:spPr>
      </p:pic>
      <p:pic>
        <p:nvPicPr>
          <p:cNvPr id="40" name="Graphic 39" descr="Piggy Bank">
            <a:extLst>
              <a:ext uri="{FF2B5EF4-FFF2-40B4-BE49-F238E27FC236}">
                <a16:creationId xmlns:a16="http://schemas.microsoft.com/office/drawing/2014/main" id="{14C15882-C840-4A51-97F8-E573BC97514C}"/>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6579" y="5340577"/>
            <a:ext cx="506425" cy="506425"/>
          </a:xfrm>
          <a:prstGeom prst="rect">
            <a:avLst/>
          </a:prstGeom>
        </p:spPr>
      </p:pic>
      <p:pic>
        <p:nvPicPr>
          <p:cNvPr id="41" name="Graphic 40" descr="Tag">
            <a:extLst>
              <a:ext uri="{FF2B5EF4-FFF2-40B4-BE49-F238E27FC236}">
                <a16:creationId xmlns:a16="http://schemas.microsoft.com/office/drawing/2014/main" id="{F0DA496F-DF13-495A-AF3C-04EE9389E0B6}"/>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4582" y="2753562"/>
            <a:ext cx="506425" cy="506425"/>
          </a:xfrm>
          <a:prstGeom prst="rect">
            <a:avLst/>
          </a:prstGeom>
        </p:spPr>
      </p:pic>
      <p:pic>
        <p:nvPicPr>
          <p:cNvPr id="42" name="Gráfico 3" descr="Money">
            <a:extLst>
              <a:ext uri="{FF2B5EF4-FFF2-40B4-BE49-F238E27FC236}">
                <a16:creationId xmlns:a16="http://schemas.microsoft.com/office/drawing/2014/main" id="{749FA73B-C17D-49D0-99BF-6A7F1942C498}"/>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44693" y="4690347"/>
            <a:ext cx="469904" cy="469904"/>
          </a:xfrm>
          <a:prstGeom prst="rect">
            <a:avLst/>
          </a:prstGeom>
        </p:spPr>
      </p:pic>
      <p:pic>
        <p:nvPicPr>
          <p:cNvPr id="43" name="Graphic 42" descr="Venn diagram">
            <a:extLst>
              <a:ext uri="{FF2B5EF4-FFF2-40B4-BE49-F238E27FC236}">
                <a16:creationId xmlns:a16="http://schemas.microsoft.com/office/drawing/2014/main" id="{4F2C7AF7-D66A-4A2F-85D3-B336042C4149}"/>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13756" y="4050305"/>
            <a:ext cx="468075" cy="468075"/>
          </a:xfrm>
          <a:prstGeom prst="rect">
            <a:avLst/>
          </a:prstGeom>
        </p:spPr>
      </p:pic>
    </p:spTree>
    <p:extLst>
      <p:ext uri="{BB962C8B-B14F-4D97-AF65-F5344CB8AC3E}">
        <p14:creationId xmlns:p14="http://schemas.microsoft.com/office/powerpoint/2010/main" val="281120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0338B2-B4E6-44F2-9218-6353E9A7A0E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B9CA8CB-A555-4D0D-A399-BC8C52589E4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15A45AC-EE81-4976-B7D7-1C583881D7F4}"/>
              </a:ext>
            </a:extLst>
          </p:cNvPr>
          <p:cNvSpPr>
            <a:spLocks noGrp="1"/>
          </p:cNvSpPr>
          <p:nvPr>
            <p:ph type="sldNum" sz="quarter" idx="12"/>
          </p:nvPr>
        </p:nvSpPr>
        <p:spPr/>
        <p:txBody>
          <a:bodyPr/>
          <a:lstStyle/>
          <a:p>
            <a:r>
              <a:rPr lang="en-US"/>
              <a:t>|   </a:t>
            </a:r>
            <a:fld id="{24AA432E-61BB-4EF9-8610-004BEFB30EB4}" type="slidenum">
              <a:rPr lang="en-US" smtClean="0"/>
              <a:pPr/>
              <a:t>26</a:t>
            </a:fld>
            <a:endParaRPr lang="en-US" dirty="0"/>
          </a:p>
        </p:txBody>
      </p:sp>
      <p:sp>
        <p:nvSpPr>
          <p:cNvPr id="5" name="Title 4">
            <a:extLst>
              <a:ext uri="{FF2B5EF4-FFF2-40B4-BE49-F238E27FC236}">
                <a16:creationId xmlns:a16="http://schemas.microsoft.com/office/drawing/2014/main" id="{F5853A01-8B79-4107-8032-ADF5ABF508C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2CFDDF5-974E-4320-B71E-DD55BEC263AA}"/>
              </a:ext>
            </a:extLst>
          </p:cNvPr>
          <p:cNvSpPr>
            <a:spLocks noGrp="1"/>
          </p:cNvSpPr>
          <p:nvPr>
            <p:ph type="body" sz="quarter" idx="13"/>
          </p:nvPr>
        </p:nvSpPr>
        <p:spPr/>
        <p:txBody>
          <a:bodyPr/>
          <a:lstStyle/>
          <a:p>
            <a:endParaRPr lang="en-ZA"/>
          </a:p>
        </p:txBody>
      </p:sp>
      <p:sp>
        <p:nvSpPr>
          <p:cNvPr id="7" name="Shape 32398">
            <a:extLst>
              <a:ext uri="{FF2B5EF4-FFF2-40B4-BE49-F238E27FC236}">
                <a16:creationId xmlns:a16="http://schemas.microsoft.com/office/drawing/2014/main" id="{AC5C85AA-CEAB-4884-8A16-C26D6DD370B0}"/>
              </a:ext>
            </a:extLst>
          </p:cNvPr>
          <p:cNvSpPr/>
          <p:nvPr/>
        </p:nvSpPr>
        <p:spPr>
          <a:xfrm>
            <a:off x="3459630" y="1814815"/>
            <a:ext cx="1184815" cy="1184816"/>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Shape 32399">
            <a:extLst>
              <a:ext uri="{FF2B5EF4-FFF2-40B4-BE49-F238E27FC236}">
                <a16:creationId xmlns:a16="http://schemas.microsoft.com/office/drawing/2014/main" id="{76807E67-BFAA-4545-A305-44070FA200A6}"/>
              </a:ext>
            </a:extLst>
          </p:cNvPr>
          <p:cNvSpPr/>
          <p:nvPr/>
        </p:nvSpPr>
        <p:spPr>
          <a:xfrm>
            <a:off x="5248702" y="1814815"/>
            <a:ext cx="1184816" cy="1184816"/>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Shape 32400">
            <a:extLst>
              <a:ext uri="{FF2B5EF4-FFF2-40B4-BE49-F238E27FC236}">
                <a16:creationId xmlns:a16="http://schemas.microsoft.com/office/drawing/2014/main" id="{CD001243-277E-44C3-A9B2-A4AF46870378}"/>
              </a:ext>
            </a:extLst>
          </p:cNvPr>
          <p:cNvSpPr/>
          <p:nvPr/>
        </p:nvSpPr>
        <p:spPr>
          <a:xfrm>
            <a:off x="7037775" y="1814815"/>
            <a:ext cx="1184815" cy="1184816"/>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Shape 32401">
            <a:extLst>
              <a:ext uri="{FF2B5EF4-FFF2-40B4-BE49-F238E27FC236}">
                <a16:creationId xmlns:a16="http://schemas.microsoft.com/office/drawing/2014/main" id="{E8C8A7C8-87D8-4AAE-8AF6-029EC3743927}"/>
              </a:ext>
            </a:extLst>
          </p:cNvPr>
          <p:cNvSpPr/>
          <p:nvPr/>
        </p:nvSpPr>
        <p:spPr>
          <a:xfrm>
            <a:off x="8826845" y="1814815"/>
            <a:ext cx="1184816" cy="1184816"/>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Shape 32403">
            <a:extLst>
              <a:ext uri="{FF2B5EF4-FFF2-40B4-BE49-F238E27FC236}">
                <a16:creationId xmlns:a16="http://schemas.microsoft.com/office/drawing/2014/main" id="{285AB7A5-A91F-4862-BCF9-909EFEFB3AC0}"/>
              </a:ext>
            </a:extLst>
          </p:cNvPr>
          <p:cNvSpPr/>
          <p:nvPr/>
        </p:nvSpPr>
        <p:spPr>
          <a:xfrm>
            <a:off x="1581121" y="1725378"/>
            <a:ext cx="1363687" cy="1363688"/>
          </a:xfrm>
          <a:prstGeom prst="ellipse">
            <a:avLst/>
          </a:prstGeom>
          <a:solidFill>
            <a:schemeClr val="accent1"/>
          </a:solidFill>
          <a:ln w="12700" cap="flat">
            <a:noFill/>
            <a:miter lim="400000"/>
          </a:ln>
          <a:effectLst/>
        </p:spPr>
        <p:txBody>
          <a:bodyPr wrap="square" lIns="0" tIns="0" rIns="0" bIns="0" numCol="1" anchor="t">
            <a:noAutofit/>
          </a:bodyPr>
          <a:lstStyle/>
          <a:p>
            <a:endParaRPr sz="2400" dirty="0">
              <a:latin typeface="Lato Light" panose="020F0502020204030203" pitchFamily="34" charset="0"/>
            </a:endParaRPr>
          </a:p>
        </p:txBody>
      </p:sp>
      <p:sp>
        <p:nvSpPr>
          <p:cNvPr id="12" name="Shape 32407">
            <a:extLst>
              <a:ext uri="{FF2B5EF4-FFF2-40B4-BE49-F238E27FC236}">
                <a16:creationId xmlns:a16="http://schemas.microsoft.com/office/drawing/2014/main" id="{981F2B46-BC42-4BE3-B5F6-597B36EB6DD8}"/>
              </a:ext>
            </a:extLst>
          </p:cNvPr>
          <p:cNvSpPr/>
          <p:nvPr/>
        </p:nvSpPr>
        <p:spPr>
          <a:xfrm>
            <a:off x="3459630" y="4937627"/>
            <a:ext cx="1184815" cy="1184815"/>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32408">
            <a:extLst>
              <a:ext uri="{FF2B5EF4-FFF2-40B4-BE49-F238E27FC236}">
                <a16:creationId xmlns:a16="http://schemas.microsoft.com/office/drawing/2014/main" id="{15FCBEF2-1127-47A6-98E1-0114C13E3D65}"/>
              </a:ext>
            </a:extLst>
          </p:cNvPr>
          <p:cNvSpPr/>
          <p:nvPr/>
        </p:nvSpPr>
        <p:spPr>
          <a:xfrm>
            <a:off x="5248702" y="4937627"/>
            <a:ext cx="1184816" cy="1184815"/>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Shape 32409">
            <a:extLst>
              <a:ext uri="{FF2B5EF4-FFF2-40B4-BE49-F238E27FC236}">
                <a16:creationId xmlns:a16="http://schemas.microsoft.com/office/drawing/2014/main" id="{2C614862-90F4-4A20-999B-6F5DE692A431}"/>
              </a:ext>
            </a:extLst>
          </p:cNvPr>
          <p:cNvSpPr/>
          <p:nvPr/>
        </p:nvSpPr>
        <p:spPr>
          <a:xfrm>
            <a:off x="7037775" y="4937627"/>
            <a:ext cx="1184815" cy="1184815"/>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Shape 32410">
            <a:extLst>
              <a:ext uri="{FF2B5EF4-FFF2-40B4-BE49-F238E27FC236}">
                <a16:creationId xmlns:a16="http://schemas.microsoft.com/office/drawing/2014/main" id="{3EEE6E02-6528-42F6-954F-15570332E342}"/>
              </a:ext>
            </a:extLst>
          </p:cNvPr>
          <p:cNvSpPr/>
          <p:nvPr/>
        </p:nvSpPr>
        <p:spPr>
          <a:xfrm>
            <a:off x="8826845" y="4937627"/>
            <a:ext cx="1184816" cy="1184815"/>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 name="Shape 32412">
            <a:extLst>
              <a:ext uri="{FF2B5EF4-FFF2-40B4-BE49-F238E27FC236}">
                <a16:creationId xmlns:a16="http://schemas.microsoft.com/office/drawing/2014/main" id="{F18C98D1-5ABA-4D1D-B0DE-DE057F6E01D0}"/>
              </a:ext>
            </a:extLst>
          </p:cNvPr>
          <p:cNvSpPr/>
          <p:nvPr/>
        </p:nvSpPr>
        <p:spPr>
          <a:xfrm>
            <a:off x="1581121" y="4848191"/>
            <a:ext cx="1363687" cy="1363687"/>
          </a:xfrm>
          <a:prstGeom prst="ellipse">
            <a:avLst/>
          </a:prstGeom>
          <a:solidFill>
            <a:schemeClr val="accent3"/>
          </a:solidFill>
          <a:ln w="12700" cap="flat">
            <a:noFill/>
            <a:miter lim="400000"/>
          </a:ln>
          <a:effectLst/>
        </p:spPr>
        <p:txBody>
          <a:bodyPr wrap="square" lIns="0" tIns="0" rIns="0" bIns="0" numCol="1" anchor="t">
            <a:noAutofit/>
          </a:bodyPr>
          <a:lstStyle/>
          <a:p>
            <a:endParaRPr sz="2400" dirty="0">
              <a:latin typeface="Lato Light" panose="020F0502020204030203" pitchFamily="34" charset="0"/>
            </a:endParaRPr>
          </a:p>
        </p:txBody>
      </p:sp>
      <p:sp>
        <p:nvSpPr>
          <p:cNvPr id="17" name="Shape 32416">
            <a:extLst>
              <a:ext uri="{FF2B5EF4-FFF2-40B4-BE49-F238E27FC236}">
                <a16:creationId xmlns:a16="http://schemas.microsoft.com/office/drawing/2014/main" id="{A9FBD581-27A5-4267-A94E-F51949C6BB03}"/>
              </a:ext>
            </a:extLst>
          </p:cNvPr>
          <p:cNvSpPr/>
          <p:nvPr/>
        </p:nvSpPr>
        <p:spPr>
          <a:xfrm>
            <a:off x="3459630" y="3376221"/>
            <a:ext cx="1184815" cy="1184815"/>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 name="Shape 32417">
            <a:extLst>
              <a:ext uri="{FF2B5EF4-FFF2-40B4-BE49-F238E27FC236}">
                <a16:creationId xmlns:a16="http://schemas.microsoft.com/office/drawing/2014/main" id="{B5EBEFA8-1FC6-45D5-A1A3-26D259755BD9}"/>
              </a:ext>
            </a:extLst>
          </p:cNvPr>
          <p:cNvSpPr/>
          <p:nvPr/>
        </p:nvSpPr>
        <p:spPr>
          <a:xfrm>
            <a:off x="5248702" y="3376221"/>
            <a:ext cx="1184816" cy="1184815"/>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32418">
            <a:extLst>
              <a:ext uri="{FF2B5EF4-FFF2-40B4-BE49-F238E27FC236}">
                <a16:creationId xmlns:a16="http://schemas.microsoft.com/office/drawing/2014/main" id="{BF9529AF-A8CF-4FB2-A93B-B4C0288BAC91}"/>
              </a:ext>
            </a:extLst>
          </p:cNvPr>
          <p:cNvSpPr/>
          <p:nvPr/>
        </p:nvSpPr>
        <p:spPr>
          <a:xfrm>
            <a:off x="7037775" y="3376221"/>
            <a:ext cx="1184815" cy="1184815"/>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Shape 32419">
            <a:extLst>
              <a:ext uri="{FF2B5EF4-FFF2-40B4-BE49-F238E27FC236}">
                <a16:creationId xmlns:a16="http://schemas.microsoft.com/office/drawing/2014/main" id="{817F8C36-D28B-4883-94BC-E4891EEF2AA3}"/>
              </a:ext>
            </a:extLst>
          </p:cNvPr>
          <p:cNvSpPr/>
          <p:nvPr/>
        </p:nvSpPr>
        <p:spPr>
          <a:xfrm>
            <a:off x="8826845" y="3376221"/>
            <a:ext cx="1184816" cy="1184815"/>
          </a:xfrm>
          <a:prstGeom prst="ellipse">
            <a:avLst/>
          </a:prstGeom>
          <a:solidFill>
            <a:schemeClr val="bg1">
              <a:lumMod val="85000"/>
            </a:schemeClr>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Shape 32421">
            <a:extLst>
              <a:ext uri="{FF2B5EF4-FFF2-40B4-BE49-F238E27FC236}">
                <a16:creationId xmlns:a16="http://schemas.microsoft.com/office/drawing/2014/main" id="{E08ACBA0-DB7D-45F6-97DF-9E5F35F98ABE}"/>
              </a:ext>
            </a:extLst>
          </p:cNvPr>
          <p:cNvSpPr/>
          <p:nvPr/>
        </p:nvSpPr>
        <p:spPr>
          <a:xfrm>
            <a:off x="1581121" y="3286786"/>
            <a:ext cx="1363687" cy="1363687"/>
          </a:xfrm>
          <a:prstGeom prst="ellipse">
            <a:avLst/>
          </a:prstGeom>
          <a:solidFill>
            <a:schemeClr val="accent2"/>
          </a:solidFill>
          <a:ln w="12700" cap="flat">
            <a:noFill/>
            <a:miter lim="400000"/>
          </a:ln>
          <a:effectLst/>
        </p:spPr>
        <p:txBody>
          <a:bodyPr wrap="square" lIns="0" tIns="0" rIns="0" bIns="0" numCol="1" anchor="t">
            <a:noAutofit/>
          </a:bodyPr>
          <a:lstStyle/>
          <a:p>
            <a:endParaRPr sz="2400" dirty="0">
              <a:latin typeface="Lato Light" panose="020F0502020204030203" pitchFamily="34" charset="0"/>
            </a:endParaRPr>
          </a:p>
        </p:txBody>
      </p:sp>
      <p:sp>
        <p:nvSpPr>
          <p:cNvPr id="23" name="TextBox 22">
            <a:extLst>
              <a:ext uri="{FF2B5EF4-FFF2-40B4-BE49-F238E27FC236}">
                <a16:creationId xmlns:a16="http://schemas.microsoft.com/office/drawing/2014/main" id="{D919AC9B-DDE2-4081-9617-540E80505B92}"/>
              </a:ext>
            </a:extLst>
          </p:cNvPr>
          <p:cNvSpPr txBox="1"/>
          <p:nvPr/>
        </p:nvSpPr>
        <p:spPr>
          <a:xfrm>
            <a:off x="1670558" y="2364349"/>
            <a:ext cx="1184815" cy="523220"/>
          </a:xfrm>
          <a:prstGeom prst="rect">
            <a:avLst/>
          </a:prstGeom>
          <a:noFill/>
        </p:spPr>
        <p:txBody>
          <a:bodyPr wrap="square" rtlCol="0">
            <a:spAutoFit/>
          </a:bodyPr>
          <a:lstStyle/>
          <a:p>
            <a:pPr algn="ctr"/>
            <a:r>
              <a:rPr lang="en-US" sz="1400" b="1" dirty="0">
                <a:solidFill>
                  <a:schemeClr val="bg1"/>
                </a:solidFill>
                <a:latin typeface="Poppins" pitchFamily="2" charset="77"/>
                <a:cs typeface="Poppins" pitchFamily="2" charset="77"/>
              </a:rPr>
              <a:t>EXECUTIVE SUMMARY</a:t>
            </a:r>
          </a:p>
        </p:txBody>
      </p:sp>
      <p:sp>
        <p:nvSpPr>
          <p:cNvPr id="26" name="TextBox 25">
            <a:extLst>
              <a:ext uri="{FF2B5EF4-FFF2-40B4-BE49-F238E27FC236}">
                <a16:creationId xmlns:a16="http://schemas.microsoft.com/office/drawing/2014/main" id="{08033A64-9EAE-4EC9-BC6B-15250DA0D596}"/>
              </a:ext>
            </a:extLst>
          </p:cNvPr>
          <p:cNvSpPr txBox="1"/>
          <p:nvPr/>
        </p:nvSpPr>
        <p:spPr>
          <a:xfrm>
            <a:off x="1670558" y="3919879"/>
            <a:ext cx="1184815" cy="523220"/>
          </a:xfrm>
          <a:prstGeom prst="rect">
            <a:avLst/>
          </a:prstGeom>
          <a:noFill/>
        </p:spPr>
        <p:txBody>
          <a:bodyPr wrap="square" rtlCol="0">
            <a:spAutoFit/>
          </a:bodyPr>
          <a:lstStyle/>
          <a:p>
            <a:pPr algn="ctr"/>
            <a:r>
              <a:rPr lang="en-US" sz="1400" b="1" dirty="0">
                <a:solidFill>
                  <a:schemeClr val="bg1"/>
                </a:solidFill>
                <a:latin typeface="Poppins" pitchFamily="2" charset="77"/>
                <a:cs typeface="Poppins" pitchFamily="2" charset="77"/>
              </a:rPr>
              <a:t>PRODUCTS &amp; SERVICES</a:t>
            </a:r>
          </a:p>
        </p:txBody>
      </p:sp>
      <p:sp>
        <p:nvSpPr>
          <p:cNvPr id="27" name="TextBox 26">
            <a:extLst>
              <a:ext uri="{FF2B5EF4-FFF2-40B4-BE49-F238E27FC236}">
                <a16:creationId xmlns:a16="http://schemas.microsoft.com/office/drawing/2014/main" id="{A71F6A26-8AF8-4F9E-8537-B46325091DEA}"/>
              </a:ext>
            </a:extLst>
          </p:cNvPr>
          <p:cNvSpPr txBox="1"/>
          <p:nvPr/>
        </p:nvSpPr>
        <p:spPr>
          <a:xfrm>
            <a:off x="1670558" y="5508058"/>
            <a:ext cx="1184815" cy="523220"/>
          </a:xfrm>
          <a:prstGeom prst="rect">
            <a:avLst/>
          </a:prstGeom>
          <a:noFill/>
        </p:spPr>
        <p:txBody>
          <a:bodyPr wrap="square" rtlCol="0">
            <a:spAutoFit/>
          </a:bodyPr>
          <a:lstStyle/>
          <a:p>
            <a:pPr algn="ctr"/>
            <a:r>
              <a:rPr lang="en-US" sz="1400" b="1" dirty="0">
                <a:solidFill>
                  <a:schemeClr val="bg1"/>
                </a:solidFill>
                <a:latin typeface="Poppins" pitchFamily="2" charset="77"/>
                <a:cs typeface="Poppins" pitchFamily="2" charset="77"/>
              </a:rPr>
              <a:t>MARKET ANALYSIS</a:t>
            </a:r>
          </a:p>
        </p:txBody>
      </p:sp>
      <p:sp>
        <p:nvSpPr>
          <p:cNvPr id="28" name="TextBox 27">
            <a:extLst>
              <a:ext uri="{FF2B5EF4-FFF2-40B4-BE49-F238E27FC236}">
                <a16:creationId xmlns:a16="http://schemas.microsoft.com/office/drawing/2014/main" id="{55616378-8679-4D06-9EAF-7024AD7DFFF2}"/>
              </a:ext>
            </a:extLst>
          </p:cNvPr>
          <p:cNvSpPr txBox="1"/>
          <p:nvPr/>
        </p:nvSpPr>
        <p:spPr>
          <a:xfrm>
            <a:off x="3573340" y="2118681"/>
            <a:ext cx="957395" cy="577081"/>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Company description summary</a:t>
            </a:r>
          </a:p>
        </p:txBody>
      </p:sp>
      <p:sp>
        <p:nvSpPr>
          <p:cNvPr id="29" name="TextBox 28">
            <a:extLst>
              <a:ext uri="{FF2B5EF4-FFF2-40B4-BE49-F238E27FC236}">
                <a16:creationId xmlns:a16="http://schemas.microsoft.com/office/drawing/2014/main" id="{5DF04F34-F137-4AE1-A0BE-1FC5B422621F}"/>
              </a:ext>
            </a:extLst>
          </p:cNvPr>
          <p:cNvSpPr txBox="1"/>
          <p:nvPr/>
        </p:nvSpPr>
        <p:spPr>
          <a:xfrm>
            <a:off x="5362411" y="2280263"/>
            <a:ext cx="957395" cy="253916"/>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The problem</a:t>
            </a:r>
          </a:p>
        </p:txBody>
      </p:sp>
      <p:sp>
        <p:nvSpPr>
          <p:cNvPr id="30" name="TextBox 29">
            <a:extLst>
              <a:ext uri="{FF2B5EF4-FFF2-40B4-BE49-F238E27FC236}">
                <a16:creationId xmlns:a16="http://schemas.microsoft.com/office/drawing/2014/main" id="{312D1AFE-F5A5-42E3-9EB2-18C491B866F1}"/>
              </a:ext>
            </a:extLst>
          </p:cNvPr>
          <p:cNvSpPr txBox="1"/>
          <p:nvPr/>
        </p:nvSpPr>
        <p:spPr>
          <a:xfrm>
            <a:off x="7151483" y="2280263"/>
            <a:ext cx="957395" cy="253916"/>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Your solution</a:t>
            </a:r>
          </a:p>
        </p:txBody>
      </p:sp>
      <p:sp>
        <p:nvSpPr>
          <p:cNvPr id="31" name="TextBox 30">
            <a:extLst>
              <a:ext uri="{FF2B5EF4-FFF2-40B4-BE49-F238E27FC236}">
                <a16:creationId xmlns:a16="http://schemas.microsoft.com/office/drawing/2014/main" id="{5A537BDD-3A33-4E1C-8F31-AA1A6F92B647}"/>
              </a:ext>
            </a:extLst>
          </p:cNvPr>
          <p:cNvSpPr txBox="1"/>
          <p:nvPr/>
        </p:nvSpPr>
        <p:spPr>
          <a:xfrm>
            <a:off x="8940556" y="2280263"/>
            <a:ext cx="957395" cy="253916"/>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Why not?</a:t>
            </a:r>
          </a:p>
        </p:txBody>
      </p:sp>
      <p:sp>
        <p:nvSpPr>
          <p:cNvPr id="32" name="TextBox 31">
            <a:extLst>
              <a:ext uri="{FF2B5EF4-FFF2-40B4-BE49-F238E27FC236}">
                <a16:creationId xmlns:a16="http://schemas.microsoft.com/office/drawing/2014/main" id="{21A09BFC-6603-4004-988B-A02222552E65}"/>
              </a:ext>
            </a:extLst>
          </p:cNvPr>
          <p:cNvSpPr txBox="1"/>
          <p:nvPr/>
        </p:nvSpPr>
        <p:spPr>
          <a:xfrm>
            <a:off x="3459630" y="3680816"/>
            <a:ext cx="1184815" cy="577081"/>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Description and comparison with competition</a:t>
            </a:r>
          </a:p>
        </p:txBody>
      </p:sp>
      <p:sp>
        <p:nvSpPr>
          <p:cNvPr id="33" name="TextBox 32">
            <a:extLst>
              <a:ext uri="{FF2B5EF4-FFF2-40B4-BE49-F238E27FC236}">
                <a16:creationId xmlns:a16="http://schemas.microsoft.com/office/drawing/2014/main" id="{B6BDA42D-F23E-4889-B8A8-DE0A0A59395A}"/>
              </a:ext>
            </a:extLst>
          </p:cNvPr>
          <p:cNvSpPr txBox="1"/>
          <p:nvPr/>
        </p:nvSpPr>
        <p:spPr>
          <a:xfrm>
            <a:off x="5362411" y="3761608"/>
            <a:ext cx="957395" cy="415498"/>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Lifecyle &amp; pricing</a:t>
            </a:r>
          </a:p>
        </p:txBody>
      </p:sp>
      <p:sp>
        <p:nvSpPr>
          <p:cNvPr id="34" name="TextBox 33">
            <a:extLst>
              <a:ext uri="{FF2B5EF4-FFF2-40B4-BE49-F238E27FC236}">
                <a16:creationId xmlns:a16="http://schemas.microsoft.com/office/drawing/2014/main" id="{D1C49DA4-EDE5-4601-8F01-E8A6A146B48E}"/>
              </a:ext>
            </a:extLst>
          </p:cNvPr>
          <p:cNvSpPr txBox="1"/>
          <p:nvPr/>
        </p:nvSpPr>
        <p:spPr>
          <a:xfrm>
            <a:off x="7151483" y="3680817"/>
            <a:ext cx="957395" cy="577081"/>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Fulfillment &amp; requirements</a:t>
            </a:r>
          </a:p>
        </p:txBody>
      </p:sp>
      <p:sp>
        <p:nvSpPr>
          <p:cNvPr id="35" name="TextBox 34">
            <a:extLst>
              <a:ext uri="{FF2B5EF4-FFF2-40B4-BE49-F238E27FC236}">
                <a16:creationId xmlns:a16="http://schemas.microsoft.com/office/drawing/2014/main" id="{37FCB63C-AB51-4DBE-A676-B869EFF2B810}"/>
              </a:ext>
            </a:extLst>
          </p:cNvPr>
          <p:cNvSpPr txBox="1"/>
          <p:nvPr/>
        </p:nvSpPr>
        <p:spPr>
          <a:xfrm>
            <a:off x="8940556" y="3761608"/>
            <a:ext cx="957395" cy="415498"/>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How do you stand out?</a:t>
            </a:r>
          </a:p>
        </p:txBody>
      </p:sp>
      <p:sp>
        <p:nvSpPr>
          <p:cNvPr id="36" name="TextBox 35">
            <a:extLst>
              <a:ext uri="{FF2B5EF4-FFF2-40B4-BE49-F238E27FC236}">
                <a16:creationId xmlns:a16="http://schemas.microsoft.com/office/drawing/2014/main" id="{E3F4B62C-1E44-4EB5-9F56-DADF77B3D7F4}"/>
              </a:ext>
            </a:extLst>
          </p:cNvPr>
          <p:cNvSpPr txBox="1"/>
          <p:nvPr/>
        </p:nvSpPr>
        <p:spPr>
          <a:xfrm>
            <a:off x="3573340" y="5155231"/>
            <a:ext cx="957395" cy="738664"/>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Demographics &amp; segmentation</a:t>
            </a:r>
          </a:p>
        </p:txBody>
      </p:sp>
      <p:sp>
        <p:nvSpPr>
          <p:cNvPr id="37" name="TextBox 36">
            <a:extLst>
              <a:ext uri="{FF2B5EF4-FFF2-40B4-BE49-F238E27FC236}">
                <a16:creationId xmlns:a16="http://schemas.microsoft.com/office/drawing/2014/main" id="{0977C993-A3BD-47DC-9048-1A0FD19DD53C}"/>
              </a:ext>
            </a:extLst>
          </p:cNvPr>
          <p:cNvSpPr txBox="1"/>
          <p:nvPr/>
        </p:nvSpPr>
        <p:spPr>
          <a:xfrm>
            <a:off x="5362411" y="5316819"/>
            <a:ext cx="957395" cy="415498"/>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Target market</a:t>
            </a:r>
          </a:p>
        </p:txBody>
      </p:sp>
      <p:sp>
        <p:nvSpPr>
          <p:cNvPr id="38" name="TextBox 37">
            <a:extLst>
              <a:ext uri="{FF2B5EF4-FFF2-40B4-BE49-F238E27FC236}">
                <a16:creationId xmlns:a16="http://schemas.microsoft.com/office/drawing/2014/main" id="{E787CFA8-ACA0-412D-A987-58E840CB9AD3}"/>
              </a:ext>
            </a:extLst>
          </p:cNvPr>
          <p:cNvSpPr txBox="1"/>
          <p:nvPr/>
        </p:nvSpPr>
        <p:spPr>
          <a:xfrm>
            <a:off x="7151483" y="5236024"/>
            <a:ext cx="957395" cy="577081"/>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Market needs &amp; Competition</a:t>
            </a:r>
          </a:p>
        </p:txBody>
      </p:sp>
      <p:sp>
        <p:nvSpPr>
          <p:cNvPr id="39" name="TextBox 38">
            <a:extLst>
              <a:ext uri="{FF2B5EF4-FFF2-40B4-BE49-F238E27FC236}">
                <a16:creationId xmlns:a16="http://schemas.microsoft.com/office/drawing/2014/main" id="{B5364C95-6A7B-49F7-BF36-1B09B7472770}"/>
              </a:ext>
            </a:extLst>
          </p:cNvPr>
          <p:cNvSpPr txBox="1"/>
          <p:nvPr/>
        </p:nvSpPr>
        <p:spPr>
          <a:xfrm>
            <a:off x="8940556" y="5236024"/>
            <a:ext cx="957395" cy="577081"/>
          </a:xfrm>
          <a:prstGeom prst="rect">
            <a:avLst/>
          </a:prstGeom>
          <a:noFill/>
        </p:spPr>
        <p:txBody>
          <a:bodyPr wrap="square" rtlCol="0" anchor="ctr">
            <a:spAutoFit/>
          </a:bodyPr>
          <a:lstStyle/>
          <a:p>
            <a:pPr algn="ctr"/>
            <a:r>
              <a:rPr lang="en-US" sz="1050" dirty="0">
                <a:ea typeface="Lato Light" panose="020F0502020204030203" pitchFamily="34" charset="0"/>
                <a:cs typeface="Lato Light" panose="020F0502020204030203" pitchFamily="34" charset="0"/>
              </a:rPr>
              <a:t>Barriers to entry &amp; regulation</a:t>
            </a:r>
          </a:p>
        </p:txBody>
      </p:sp>
      <p:cxnSp>
        <p:nvCxnSpPr>
          <p:cNvPr id="40" name="Straight Arrow Connector 39">
            <a:extLst>
              <a:ext uri="{FF2B5EF4-FFF2-40B4-BE49-F238E27FC236}">
                <a16:creationId xmlns:a16="http://schemas.microsoft.com/office/drawing/2014/main" id="{842F18CA-0B7E-4489-97E6-92D84F551C24}"/>
              </a:ext>
            </a:extLst>
          </p:cNvPr>
          <p:cNvCxnSpPr>
            <a:stCxn id="7" idx="6"/>
            <a:endCxn id="8" idx="2"/>
          </p:cNvCxnSpPr>
          <p:nvPr/>
        </p:nvCxnSpPr>
        <p:spPr>
          <a:xfrm>
            <a:off x="4644444" y="2407222"/>
            <a:ext cx="604257" cy="0"/>
          </a:xfrm>
          <a:prstGeom prst="straightConnector1">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26124CE-58D0-4EFC-839B-19273F1FCCE5}"/>
              </a:ext>
            </a:extLst>
          </p:cNvPr>
          <p:cNvCxnSpPr/>
          <p:nvPr/>
        </p:nvCxnSpPr>
        <p:spPr>
          <a:xfrm>
            <a:off x="6433516" y="2407222"/>
            <a:ext cx="604257" cy="0"/>
          </a:xfrm>
          <a:prstGeom prst="straightConnector1">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2E7967C-A0BC-40E5-9386-28D2FB46D349}"/>
              </a:ext>
            </a:extLst>
          </p:cNvPr>
          <p:cNvCxnSpPr/>
          <p:nvPr/>
        </p:nvCxnSpPr>
        <p:spPr>
          <a:xfrm>
            <a:off x="8222588" y="2407222"/>
            <a:ext cx="604257" cy="0"/>
          </a:xfrm>
          <a:prstGeom prst="straightConnector1">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6DBA93A-0ADE-4235-856D-4FD87F54131D}"/>
              </a:ext>
            </a:extLst>
          </p:cNvPr>
          <p:cNvCxnSpPr>
            <a:cxnSpLocks/>
          </p:cNvCxnSpPr>
          <p:nvPr/>
        </p:nvCxnSpPr>
        <p:spPr>
          <a:xfrm>
            <a:off x="2944809" y="2407222"/>
            <a:ext cx="514821" cy="0"/>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48662DC-C0AE-45F0-B31E-26963DF8612E}"/>
              </a:ext>
            </a:extLst>
          </p:cNvPr>
          <p:cNvCxnSpPr/>
          <p:nvPr/>
        </p:nvCxnSpPr>
        <p:spPr>
          <a:xfrm>
            <a:off x="4644444" y="3966904"/>
            <a:ext cx="604257" cy="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153597F-5141-4247-A14F-36DFF51A7D01}"/>
              </a:ext>
            </a:extLst>
          </p:cNvPr>
          <p:cNvCxnSpPr/>
          <p:nvPr/>
        </p:nvCxnSpPr>
        <p:spPr>
          <a:xfrm>
            <a:off x="6433516" y="3966904"/>
            <a:ext cx="604257" cy="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2B8ECFA-9B78-4CFE-8EEC-9755D382DCF7}"/>
              </a:ext>
            </a:extLst>
          </p:cNvPr>
          <p:cNvCxnSpPr/>
          <p:nvPr/>
        </p:nvCxnSpPr>
        <p:spPr>
          <a:xfrm>
            <a:off x="8222588" y="3966904"/>
            <a:ext cx="604257" cy="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FACAEF5-DBC4-432A-847B-1007BCA2B55C}"/>
              </a:ext>
            </a:extLst>
          </p:cNvPr>
          <p:cNvCxnSpPr>
            <a:cxnSpLocks/>
          </p:cNvCxnSpPr>
          <p:nvPr/>
        </p:nvCxnSpPr>
        <p:spPr>
          <a:xfrm>
            <a:off x="2944809" y="3966904"/>
            <a:ext cx="514821" cy="0"/>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E30495B-7FB9-4DB4-9F7A-D79DA360CD31}"/>
              </a:ext>
            </a:extLst>
          </p:cNvPr>
          <p:cNvCxnSpPr/>
          <p:nvPr/>
        </p:nvCxnSpPr>
        <p:spPr>
          <a:xfrm>
            <a:off x="4644444" y="5521862"/>
            <a:ext cx="604257" cy="0"/>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650ABF0-84FE-45AE-AAEC-73F7DDE83B5E}"/>
              </a:ext>
            </a:extLst>
          </p:cNvPr>
          <p:cNvCxnSpPr/>
          <p:nvPr/>
        </p:nvCxnSpPr>
        <p:spPr>
          <a:xfrm>
            <a:off x="6433516" y="5521862"/>
            <a:ext cx="604257" cy="0"/>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F37A5B6-3748-4B2C-A3D7-F0D91C088EAE}"/>
              </a:ext>
            </a:extLst>
          </p:cNvPr>
          <p:cNvCxnSpPr/>
          <p:nvPr/>
        </p:nvCxnSpPr>
        <p:spPr>
          <a:xfrm>
            <a:off x="8222588" y="5521862"/>
            <a:ext cx="604257" cy="0"/>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9E18B6C-648C-484B-9AF7-19ABE8623DAA}"/>
              </a:ext>
            </a:extLst>
          </p:cNvPr>
          <p:cNvCxnSpPr>
            <a:cxnSpLocks/>
          </p:cNvCxnSpPr>
          <p:nvPr/>
        </p:nvCxnSpPr>
        <p:spPr>
          <a:xfrm>
            <a:off x="2944809" y="5521862"/>
            <a:ext cx="514821" cy="0"/>
          </a:xfrm>
          <a:prstGeom prst="straightConnector1">
            <a:avLst/>
          </a:prstGeom>
          <a:ln w="381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53" name="Graphic 52" descr="Briefcase">
            <a:extLst>
              <a:ext uri="{FF2B5EF4-FFF2-40B4-BE49-F238E27FC236}">
                <a16:creationId xmlns:a16="http://schemas.microsoft.com/office/drawing/2014/main" id="{B4665C3C-EF42-4FCF-B4B4-F7B437719C2B}"/>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9751" y="1849761"/>
            <a:ext cx="506425" cy="506425"/>
          </a:xfrm>
          <a:prstGeom prst="rect">
            <a:avLst/>
          </a:prstGeom>
        </p:spPr>
      </p:pic>
      <p:pic>
        <p:nvPicPr>
          <p:cNvPr id="54" name="Graphic 53" descr="Customer review RTL">
            <a:extLst>
              <a:ext uri="{FF2B5EF4-FFF2-40B4-BE49-F238E27FC236}">
                <a16:creationId xmlns:a16="http://schemas.microsoft.com/office/drawing/2014/main" id="{016F3734-4676-41E6-B5A7-E6518C8AF838}"/>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8697" y="4998842"/>
            <a:ext cx="506425" cy="506425"/>
          </a:xfrm>
          <a:prstGeom prst="rect">
            <a:avLst/>
          </a:prstGeom>
        </p:spPr>
      </p:pic>
      <p:pic>
        <p:nvPicPr>
          <p:cNvPr id="55" name="Graphic 54" descr="Tag">
            <a:extLst>
              <a:ext uri="{FF2B5EF4-FFF2-40B4-BE49-F238E27FC236}">
                <a16:creationId xmlns:a16="http://schemas.microsoft.com/office/drawing/2014/main" id="{55334B75-0ACE-4814-92D4-83365D5433E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09751" y="3459292"/>
            <a:ext cx="506425" cy="506425"/>
          </a:xfrm>
          <a:prstGeom prst="rect">
            <a:avLst/>
          </a:prstGeom>
        </p:spPr>
      </p:pic>
    </p:spTree>
    <p:extLst>
      <p:ext uri="{BB962C8B-B14F-4D97-AF65-F5344CB8AC3E}">
        <p14:creationId xmlns:p14="http://schemas.microsoft.com/office/powerpoint/2010/main" val="361108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5C20D-E2C8-4761-873C-4B7DDE6BB0B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216B9F0-C039-4E7F-84DD-3050FAE5068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485E596-4AE6-4762-BDF7-68328010E945}"/>
              </a:ext>
            </a:extLst>
          </p:cNvPr>
          <p:cNvSpPr>
            <a:spLocks noGrp="1"/>
          </p:cNvSpPr>
          <p:nvPr>
            <p:ph type="sldNum" sz="quarter" idx="12"/>
          </p:nvPr>
        </p:nvSpPr>
        <p:spPr/>
        <p:txBody>
          <a:bodyPr/>
          <a:lstStyle/>
          <a:p>
            <a:r>
              <a:rPr lang="en-US"/>
              <a:t>|   </a:t>
            </a:r>
            <a:fld id="{24AA432E-61BB-4EF9-8610-004BEFB30EB4}" type="slidenum">
              <a:rPr lang="en-US" smtClean="0"/>
              <a:pPr/>
              <a:t>27</a:t>
            </a:fld>
            <a:endParaRPr lang="en-US" dirty="0"/>
          </a:p>
        </p:txBody>
      </p:sp>
      <p:sp>
        <p:nvSpPr>
          <p:cNvPr id="5" name="Title 4">
            <a:extLst>
              <a:ext uri="{FF2B5EF4-FFF2-40B4-BE49-F238E27FC236}">
                <a16:creationId xmlns:a16="http://schemas.microsoft.com/office/drawing/2014/main" id="{70DD941D-6A7B-4BC9-A15D-9DBE703FD5B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D7EBB02-057E-4020-AEA5-CA0482A2A0CD}"/>
              </a:ext>
            </a:extLst>
          </p:cNvPr>
          <p:cNvSpPr>
            <a:spLocks noGrp="1"/>
          </p:cNvSpPr>
          <p:nvPr>
            <p:ph type="body" sz="quarter" idx="13"/>
          </p:nvPr>
        </p:nvSpPr>
        <p:spPr/>
        <p:txBody>
          <a:bodyPr/>
          <a:lstStyle/>
          <a:p>
            <a:endParaRPr lang="en-ZA"/>
          </a:p>
        </p:txBody>
      </p:sp>
      <p:sp>
        <p:nvSpPr>
          <p:cNvPr id="7" name="Shape 16173">
            <a:extLst>
              <a:ext uri="{FF2B5EF4-FFF2-40B4-BE49-F238E27FC236}">
                <a16:creationId xmlns:a16="http://schemas.microsoft.com/office/drawing/2014/main" id="{D8D53AE0-24E4-4C6E-8B70-78DA247510D3}"/>
              </a:ext>
            </a:extLst>
          </p:cNvPr>
          <p:cNvSpPr/>
          <p:nvPr/>
        </p:nvSpPr>
        <p:spPr>
          <a:xfrm>
            <a:off x="3881757" y="2985391"/>
            <a:ext cx="1961225" cy="1961287"/>
          </a:xfrm>
          <a:custGeom>
            <a:avLst/>
            <a:gdLst/>
            <a:ahLst/>
            <a:cxnLst>
              <a:cxn ang="0">
                <a:pos x="wd2" y="hd2"/>
              </a:cxn>
              <a:cxn ang="5400000">
                <a:pos x="wd2" y="hd2"/>
              </a:cxn>
              <a:cxn ang="10800000">
                <a:pos x="wd2" y="hd2"/>
              </a:cxn>
              <a:cxn ang="16200000">
                <a:pos x="wd2" y="hd2"/>
              </a:cxn>
            </a:cxnLst>
            <a:rect l="0" t="0" r="r" b="b"/>
            <a:pathLst>
              <a:path w="20595" h="21600" extrusionOk="0">
                <a:moveTo>
                  <a:pt x="10297" y="0"/>
                </a:moveTo>
                <a:cubicBezTo>
                  <a:pt x="7662" y="0"/>
                  <a:pt x="5027" y="1055"/>
                  <a:pt x="3016" y="3164"/>
                </a:cubicBezTo>
                <a:cubicBezTo>
                  <a:pt x="-1005" y="7382"/>
                  <a:pt x="-1005" y="14218"/>
                  <a:pt x="3016" y="18436"/>
                </a:cubicBezTo>
                <a:cubicBezTo>
                  <a:pt x="5027" y="20544"/>
                  <a:pt x="7660" y="21599"/>
                  <a:pt x="10295" y="21600"/>
                </a:cubicBezTo>
                <a:cubicBezTo>
                  <a:pt x="10290" y="18829"/>
                  <a:pt x="11296" y="16056"/>
                  <a:pt x="13312" y="13942"/>
                </a:cubicBezTo>
                <a:cubicBezTo>
                  <a:pt x="15322" y="11833"/>
                  <a:pt x="17960" y="10778"/>
                  <a:pt x="20595" y="10778"/>
                </a:cubicBezTo>
                <a:cubicBezTo>
                  <a:pt x="20590" y="8021"/>
                  <a:pt x="19584" y="5267"/>
                  <a:pt x="17578" y="3164"/>
                </a:cubicBezTo>
                <a:cubicBezTo>
                  <a:pt x="15568" y="1055"/>
                  <a:pt x="12933" y="0"/>
                  <a:pt x="10297" y="0"/>
                </a:cubicBezTo>
                <a:close/>
              </a:path>
            </a:pathLst>
          </a:custGeom>
          <a:solidFill>
            <a:schemeClr val="accent4"/>
          </a:solidFill>
          <a:ln w="63500" cap="flat">
            <a:noFill/>
            <a:prstDash val="solid"/>
            <a:miter lim="400000"/>
          </a:ln>
          <a:effectLst/>
        </p:spPr>
        <p:txBody>
          <a:bodyPr wrap="square" lIns="0" tIns="0" rIns="0" bIns="0" numCol="1" anchor="t">
            <a:noAutofit/>
          </a:bodyPr>
          <a:lstStyle/>
          <a:p>
            <a:endParaRPr sz="2000" dirty="0"/>
          </a:p>
        </p:txBody>
      </p:sp>
      <p:sp>
        <p:nvSpPr>
          <p:cNvPr id="8" name="Shape 16177">
            <a:extLst>
              <a:ext uri="{FF2B5EF4-FFF2-40B4-BE49-F238E27FC236}">
                <a16:creationId xmlns:a16="http://schemas.microsoft.com/office/drawing/2014/main" id="{D53AEE8A-C347-438A-A3BB-09A8A123076E}"/>
              </a:ext>
            </a:extLst>
          </p:cNvPr>
          <p:cNvSpPr/>
          <p:nvPr/>
        </p:nvSpPr>
        <p:spPr>
          <a:xfrm>
            <a:off x="4862449" y="2006668"/>
            <a:ext cx="1961149" cy="1961224"/>
          </a:xfrm>
          <a:custGeom>
            <a:avLst/>
            <a:gdLst/>
            <a:ahLst/>
            <a:cxnLst>
              <a:cxn ang="0">
                <a:pos x="wd2" y="hd2"/>
              </a:cxn>
              <a:cxn ang="5400000">
                <a:pos x="wd2" y="hd2"/>
              </a:cxn>
              <a:cxn ang="10800000">
                <a:pos x="wd2" y="hd2"/>
              </a:cxn>
              <a:cxn ang="16200000">
                <a:pos x="wd2" y="hd2"/>
              </a:cxn>
            </a:cxnLst>
            <a:rect l="0" t="0" r="r" b="b"/>
            <a:pathLst>
              <a:path w="20595" h="21600" extrusionOk="0">
                <a:moveTo>
                  <a:pt x="10296" y="0"/>
                </a:moveTo>
                <a:cubicBezTo>
                  <a:pt x="7661" y="0"/>
                  <a:pt x="5025" y="1055"/>
                  <a:pt x="3014" y="3164"/>
                </a:cubicBezTo>
                <a:cubicBezTo>
                  <a:pt x="1009" y="5268"/>
                  <a:pt x="5" y="8023"/>
                  <a:pt x="0" y="10780"/>
                </a:cubicBezTo>
                <a:cubicBezTo>
                  <a:pt x="2635" y="10780"/>
                  <a:pt x="5271" y="11835"/>
                  <a:pt x="7282" y="13944"/>
                </a:cubicBezTo>
                <a:cubicBezTo>
                  <a:pt x="9298" y="16058"/>
                  <a:pt x="10302" y="18829"/>
                  <a:pt x="10296" y="21600"/>
                </a:cubicBezTo>
                <a:cubicBezTo>
                  <a:pt x="12932" y="21600"/>
                  <a:pt x="15568" y="20547"/>
                  <a:pt x="17578" y="18439"/>
                </a:cubicBezTo>
                <a:cubicBezTo>
                  <a:pt x="21600" y="14221"/>
                  <a:pt x="21600" y="7382"/>
                  <a:pt x="17578" y="3164"/>
                </a:cubicBezTo>
                <a:cubicBezTo>
                  <a:pt x="15568" y="1055"/>
                  <a:pt x="12932" y="0"/>
                  <a:pt x="10296" y="0"/>
                </a:cubicBezTo>
                <a:close/>
              </a:path>
            </a:pathLst>
          </a:custGeom>
          <a:solidFill>
            <a:schemeClr val="accent1"/>
          </a:solidFill>
          <a:ln w="63500" cap="flat">
            <a:noFill/>
            <a:prstDash val="solid"/>
            <a:miter lim="400000"/>
          </a:ln>
          <a:effectLst/>
        </p:spPr>
        <p:txBody>
          <a:bodyPr wrap="square" lIns="0" tIns="0" rIns="0" bIns="0" numCol="1" anchor="t">
            <a:noAutofit/>
          </a:bodyPr>
          <a:lstStyle/>
          <a:p>
            <a:endParaRPr sz="2000" dirty="0"/>
          </a:p>
        </p:txBody>
      </p:sp>
      <p:sp>
        <p:nvSpPr>
          <p:cNvPr id="9" name="Shape 16181">
            <a:extLst>
              <a:ext uri="{FF2B5EF4-FFF2-40B4-BE49-F238E27FC236}">
                <a16:creationId xmlns:a16="http://schemas.microsoft.com/office/drawing/2014/main" id="{FCEB91F1-AFA3-478F-8FD1-555EC0979AB3}"/>
              </a:ext>
            </a:extLst>
          </p:cNvPr>
          <p:cNvSpPr/>
          <p:nvPr/>
        </p:nvSpPr>
        <p:spPr>
          <a:xfrm>
            <a:off x="5842937" y="2985438"/>
            <a:ext cx="1961394" cy="1961149"/>
          </a:xfrm>
          <a:custGeom>
            <a:avLst/>
            <a:gdLst/>
            <a:ahLst/>
            <a:cxnLst>
              <a:cxn ang="0">
                <a:pos x="wd2" y="hd2"/>
              </a:cxn>
              <a:cxn ang="5400000">
                <a:pos x="wd2" y="hd2"/>
              </a:cxn>
              <a:cxn ang="10800000">
                <a:pos x="wd2" y="hd2"/>
              </a:cxn>
              <a:cxn ang="16200000">
                <a:pos x="wd2" y="hd2"/>
              </a:cxn>
            </a:cxnLst>
            <a:rect l="0" t="0" r="r" b="b"/>
            <a:pathLst>
              <a:path w="20595" h="20595" extrusionOk="0">
                <a:moveTo>
                  <a:pt x="10298" y="0"/>
                </a:moveTo>
                <a:cubicBezTo>
                  <a:pt x="10303" y="2642"/>
                  <a:pt x="9297" y="5287"/>
                  <a:pt x="7281" y="7303"/>
                </a:cubicBezTo>
                <a:cubicBezTo>
                  <a:pt x="5271" y="9313"/>
                  <a:pt x="2635" y="10317"/>
                  <a:pt x="0" y="10317"/>
                </a:cubicBezTo>
                <a:cubicBezTo>
                  <a:pt x="5" y="12946"/>
                  <a:pt x="1011" y="15573"/>
                  <a:pt x="3017" y="17578"/>
                </a:cubicBezTo>
                <a:cubicBezTo>
                  <a:pt x="7038" y="21600"/>
                  <a:pt x="13558" y="21600"/>
                  <a:pt x="17579" y="17578"/>
                </a:cubicBezTo>
                <a:cubicBezTo>
                  <a:pt x="21600" y="13557"/>
                  <a:pt x="21600" y="7039"/>
                  <a:pt x="17579" y="3017"/>
                </a:cubicBezTo>
                <a:cubicBezTo>
                  <a:pt x="15568" y="1006"/>
                  <a:pt x="12933" y="0"/>
                  <a:pt x="10298" y="0"/>
                </a:cubicBezTo>
                <a:close/>
              </a:path>
            </a:pathLst>
          </a:custGeom>
          <a:solidFill>
            <a:schemeClr val="accent2"/>
          </a:solidFill>
          <a:ln w="63500" cap="flat">
            <a:noFill/>
            <a:prstDash val="solid"/>
            <a:miter lim="400000"/>
          </a:ln>
          <a:effectLst/>
        </p:spPr>
        <p:txBody>
          <a:bodyPr wrap="square" lIns="0" tIns="0" rIns="0" bIns="0" numCol="1" anchor="t">
            <a:noAutofit/>
          </a:bodyPr>
          <a:lstStyle/>
          <a:p>
            <a:endParaRPr sz="2000" dirty="0"/>
          </a:p>
        </p:txBody>
      </p:sp>
      <p:sp>
        <p:nvSpPr>
          <p:cNvPr id="10" name="Shape 16185">
            <a:extLst>
              <a:ext uri="{FF2B5EF4-FFF2-40B4-BE49-F238E27FC236}">
                <a16:creationId xmlns:a16="http://schemas.microsoft.com/office/drawing/2014/main" id="{FE6EC1F9-04A8-49F3-B1F8-E29AB8310923}"/>
              </a:ext>
            </a:extLst>
          </p:cNvPr>
          <p:cNvSpPr/>
          <p:nvPr/>
        </p:nvSpPr>
        <p:spPr>
          <a:xfrm>
            <a:off x="4862277" y="3969415"/>
            <a:ext cx="1961396" cy="1961394"/>
          </a:xfrm>
          <a:custGeom>
            <a:avLst/>
            <a:gdLst/>
            <a:ahLst/>
            <a:cxnLst>
              <a:cxn ang="0">
                <a:pos x="wd2" y="hd2"/>
              </a:cxn>
              <a:cxn ang="5400000">
                <a:pos x="wd2" y="hd2"/>
              </a:cxn>
              <a:cxn ang="10800000">
                <a:pos x="wd2" y="hd2"/>
              </a:cxn>
              <a:cxn ang="16200000">
                <a:pos x="wd2" y="hd2"/>
              </a:cxn>
            </a:cxnLst>
            <a:rect l="0" t="0" r="r" b="b"/>
            <a:pathLst>
              <a:path w="20595" h="20595" extrusionOk="0">
                <a:moveTo>
                  <a:pt x="10297" y="0"/>
                </a:moveTo>
                <a:cubicBezTo>
                  <a:pt x="7662" y="0"/>
                  <a:pt x="5027" y="1006"/>
                  <a:pt x="3016" y="3017"/>
                </a:cubicBezTo>
                <a:cubicBezTo>
                  <a:pt x="-1005" y="7038"/>
                  <a:pt x="-1005" y="13558"/>
                  <a:pt x="3016" y="17579"/>
                </a:cubicBezTo>
                <a:cubicBezTo>
                  <a:pt x="7037" y="21600"/>
                  <a:pt x="13557" y="21600"/>
                  <a:pt x="17578" y="17579"/>
                </a:cubicBezTo>
                <a:cubicBezTo>
                  <a:pt x="19584" y="15574"/>
                  <a:pt x="20590" y="12947"/>
                  <a:pt x="20595" y="10318"/>
                </a:cubicBezTo>
                <a:cubicBezTo>
                  <a:pt x="17960" y="10318"/>
                  <a:pt x="15324" y="9312"/>
                  <a:pt x="13314" y="7302"/>
                </a:cubicBezTo>
                <a:cubicBezTo>
                  <a:pt x="11298" y="5286"/>
                  <a:pt x="10292" y="2642"/>
                  <a:pt x="10297" y="0"/>
                </a:cubicBezTo>
                <a:close/>
              </a:path>
            </a:pathLst>
          </a:custGeom>
          <a:solidFill>
            <a:schemeClr val="accent3"/>
          </a:solidFill>
          <a:ln w="63500" cap="flat">
            <a:noFill/>
            <a:prstDash val="solid"/>
            <a:miter lim="400000"/>
          </a:ln>
          <a:effectLst/>
        </p:spPr>
        <p:txBody>
          <a:bodyPr wrap="square" lIns="0" tIns="0" rIns="0" bIns="0" numCol="1" anchor="t">
            <a:noAutofit/>
          </a:bodyPr>
          <a:lstStyle/>
          <a:p>
            <a:endParaRPr sz="2000" dirty="0"/>
          </a:p>
        </p:txBody>
      </p:sp>
      <p:sp>
        <p:nvSpPr>
          <p:cNvPr id="15" name="TextBox 14">
            <a:extLst>
              <a:ext uri="{FF2B5EF4-FFF2-40B4-BE49-F238E27FC236}">
                <a16:creationId xmlns:a16="http://schemas.microsoft.com/office/drawing/2014/main" id="{4B610602-267F-46CD-B609-ED2D0979ED6E}"/>
              </a:ext>
            </a:extLst>
          </p:cNvPr>
          <p:cNvSpPr txBox="1"/>
          <p:nvPr/>
        </p:nvSpPr>
        <p:spPr>
          <a:xfrm>
            <a:off x="5546221" y="2607121"/>
            <a:ext cx="593432" cy="646331"/>
          </a:xfrm>
          <a:prstGeom prst="rect">
            <a:avLst/>
          </a:prstGeom>
          <a:noFill/>
        </p:spPr>
        <p:txBody>
          <a:bodyPr wrap="none" rtlCol="0" anchor="ctr">
            <a:spAutoFit/>
          </a:bodyPr>
          <a:lstStyle/>
          <a:p>
            <a:r>
              <a:rPr lang="en-US" sz="3600" b="1" dirty="0">
                <a:solidFill>
                  <a:schemeClr val="bg1"/>
                </a:solidFill>
                <a:cs typeface="Poppins" pitchFamily="2" charset="77"/>
              </a:rPr>
              <a:t>01</a:t>
            </a:r>
          </a:p>
        </p:txBody>
      </p:sp>
      <p:sp>
        <p:nvSpPr>
          <p:cNvPr id="16" name="TextBox 15">
            <a:extLst>
              <a:ext uri="{FF2B5EF4-FFF2-40B4-BE49-F238E27FC236}">
                <a16:creationId xmlns:a16="http://schemas.microsoft.com/office/drawing/2014/main" id="{C45DD396-4E1B-479F-9B68-5A14EEA2D578}"/>
              </a:ext>
            </a:extLst>
          </p:cNvPr>
          <p:cNvSpPr txBox="1"/>
          <p:nvPr/>
        </p:nvSpPr>
        <p:spPr>
          <a:xfrm>
            <a:off x="5503386" y="4660531"/>
            <a:ext cx="683200" cy="646331"/>
          </a:xfrm>
          <a:prstGeom prst="rect">
            <a:avLst/>
          </a:prstGeom>
          <a:noFill/>
        </p:spPr>
        <p:txBody>
          <a:bodyPr wrap="none" rtlCol="0" anchor="ctr">
            <a:spAutoFit/>
          </a:bodyPr>
          <a:lstStyle/>
          <a:p>
            <a:r>
              <a:rPr lang="en-US" sz="3600" b="1" dirty="0">
                <a:solidFill>
                  <a:schemeClr val="bg1"/>
                </a:solidFill>
                <a:cs typeface="Poppins" pitchFamily="2" charset="77"/>
              </a:rPr>
              <a:t>03</a:t>
            </a:r>
          </a:p>
        </p:txBody>
      </p:sp>
      <p:sp>
        <p:nvSpPr>
          <p:cNvPr id="17" name="TextBox 16">
            <a:extLst>
              <a:ext uri="{FF2B5EF4-FFF2-40B4-BE49-F238E27FC236}">
                <a16:creationId xmlns:a16="http://schemas.microsoft.com/office/drawing/2014/main" id="{F7B10EF1-7EF8-408A-86B4-67D6BB791B63}"/>
              </a:ext>
            </a:extLst>
          </p:cNvPr>
          <p:cNvSpPr txBox="1"/>
          <p:nvPr/>
        </p:nvSpPr>
        <p:spPr>
          <a:xfrm>
            <a:off x="6523139" y="3596261"/>
            <a:ext cx="678391" cy="646331"/>
          </a:xfrm>
          <a:prstGeom prst="rect">
            <a:avLst/>
          </a:prstGeom>
          <a:noFill/>
        </p:spPr>
        <p:txBody>
          <a:bodyPr wrap="none" rtlCol="0" anchor="ctr">
            <a:spAutoFit/>
          </a:bodyPr>
          <a:lstStyle/>
          <a:p>
            <a:r>
              <a:rPr lang="en-US" sz="3600" b="1" dirty="0">
                <a:solidFill>
                  <a:schemeClr val="bg1"/>
                </a:solidFill>
                <a:cs typeface="Poppins" pitchFamily="2" charset="77"/>
              </a:rPr>
              <a:t>02</a:t>
            </a:r>
          </a:p>
        </p:txBody>
      </p:sp>
      <p:sp>
        <p:nvSpPr>
          <p:cNvPr id="18" name="TextBox 17">
            <a:extLst>
              <a:ext uri="{FF2B5EF4-FFF2-40B4-BE49-F238E27FC236}">
                <a16:creationId xmlns:a16="http://schemas.microsoft.com/office/drawing/2014/main" id="{593EF1C5-35D9-4DD6-BE7A-5D86A23EAA5A}"/>
              </a:ext>
            </a:extLst>
          </p:cNvPr>
          <p:cNvSpPr txBox="1"/>
          <p:nvPr/>
        </p:nvSpPr>
        <p:spPr>
          <a:xfrm>
            <a:off x="4507215" y="3592604"/>
            <a:ext cx="702436" cy="646331"/>
          </a:xfrm>
          <a:prstGeom prst="rect">
            <a:avLst/>
          </a:prstGeom>
          <a:noFill/>
        </p:spPr>
        <p:txBody>
          <a:bodyPr wrap="none" rtlCol="0" anchor="ctr">
            <a:spAutoFit/>
          </a:bodyPr>
          <a:lstStyle/>
          <a:p>
            <a:r>
              <a:rPr lang="en-US" sz="3600" b="1" dirty="0">
                <a:solidFill>
                  <a:schemeClr val="bg1"/>
                </a:solidFill>
                <a:cs typeface="Poppins" pitchFamily="2" charset="77"/>
              </a:rPr>
              <a:t>04</a:t>
            </a:r>
          </a:p>
        </p:txBody>
      </p:sp>
      <p:sp>
        <p:nvSpPr>
          <p:cNvPr id="19" name="TextBox 18">
            <a:extLst>
              <a:ext uri="{FF2B5EF4-FFF2-40B4-BE49-F238E27FC236}">
                <a16:creationId xmlns:a16="http://schemas.microsoft.com/office/drawing/2014/main" id="{CA72FA70-4F1B-4AB5-A95A-068686A8AB0F}"/>
              </a:ext>
            </a:extLst>
          </p:cNvPr>
          <p:cNvSpPr txBox="1"/>
          <p:nvPr/>
        </p:nvSpPr>
        <p:spPr>
          <a:xfrm>
            <a:off x="7541197" y="5248604"/>
            <a:ext cx="2615063" cy="410497"/>
          </a:xfrm>
          <a:prstGeom prst="rect">
            <a:avLst/>
          </a:prstGeom>
          <a:noFill/>
        </p:spPr>
        <p:txBody>
          <a:bodyPr wrap="square" rtlCol="0" anchor="t">
            <a:spAutoFit/>
          </a:bodyPr>
          <a:lstStyle/>
          <a:p>
            <a:pPr>
              <a:lnSpc>
                <a:spcPts val="1286"/>
              </a:lnSpc>
              <a:spcBef>
                <a:spcPts val="662"/>
              </a:spcBef>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r>
              <a:rPr lang="en-US" sz="1000" dirty="0">
                <a:ea typeface="Lato Light" panose="020F0502020204030203" pitchFamily="34" charset="0"/>
                <a:cs typeface="Lato Light" panose="020F0502020204030203" pitchFamily="34" charset="0"/>
              </a:rPr>
              <a:t>s</a:t>
            </a:r>
          </a:p>
        </p:txBody>
      </p:sp>
      <p:sp>
        <p:nvSpPr>
          <p:cNvPr id="20" name="TextBox 19">
            <a:extLst>
              <a:ext uri="{FF2B5EF4-FFF2-40B4-BE49-F238E27FC236}">
                <a16:creationId xmlns:a16="http://schemas.microsoft.com/office/drawing/2014/main" id="{AF38B150-13E1-4E9B-8176-FF9851DF269F}"/>
              </a:ext>
            </a:extLst>
          </p:cNvPr>
          <p:cNvSpPr txBox="1"/>
          <p:nvPr/>
        </p:nvSpPr>
        <p:spPr>
          <a:xfrm>
            <a:off x="7541198" y="4966737"/>
            <a:ext cx="2018501" cy="307777"/>
          </a:xfrm>
          <a:prstGeom prst="rect">
            <a:avLst/>
          </a:prstGeom>
          <a:noFill/>
        </p:spPr>
        <p:txBody>
          <a:bodyPr wrap="none" rtlCol="0" anchor="ctr">
            <a:spAutoFit/>
          </a:bodyPr>
          <a:lstStyle/>
          <a:p>
            <a:r>
              <a:rPr lang="en-US" sz="1400" b="1" dirty="0">
                <a:solidFill>
                  <a:schemeClr val="accent3"/>
                </a:solidFill>
                <a:cs typeface="Poppins" pitchFamily="2" charset="77"/>
              </a:rPr>
              <a:t>MARKETING STRATEGY</a:t>
            </a:r>
          </a:p>
        </p:txBody>
      </p:sp>
      <p:sp>
        <p:nvSpPr>
          <p:cNvPr id="21" name="TextBox 20">
            <a:extLst>
              <a:ext uri="{FF2B5EF4-FFF2-40B4-BE49-F238E27FC236}">
                <a16:creationId xmlns:a16="http://schemas.microsoft.com/office/drawing/2014/main" id="{F09111B3-ACDE-41E8-8BF1-CE40732B66AD}"/>
              </a:ext>
            </a:extLst>
          </p:cNvPr>
          <p:cNvSpPr txBox="1"/>
          <p:nvPr/>
        </p:nvSpPr>
        <p:spPr>
          <a:xfrm>
            <a:off x="1922799" y="5248604"/>
            <a:ext cx="2615063" cy="410497"/>
          </a:xfrm>
          <a:prstGeom prst="rect">
            <a:avLst/>
          </a:prstGeom>
          <a:noFill/>
        </p:spPr>
        <p:txBody>
          <a:bodyPr wrap="square" rtlCol="0" anchor="t">
            <a:spAutoFit/>
          </a:bodyPr>
          <a:lstStyle/>
          <a:p>
            <a:pPr>
              <a:lnSpc>
                <a:spcPts val="1286"/>
              </a:lnSpc>
              <a:spcBef>
                <a:spcPts val="662"/>
              </a:spcBef>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r>
              <a:rPr lang="en-US" sz="1000" dirty="0">
                <a:ea typeface="Lato Light" panose="020F0502020204030203" pitchFamily="34" charset="0"/>
                <a:cs typeface="Lato Light" panose="020F0502020204030203" pitchFamily="34" charset="0"/>
              </a:rPr>
              <a:t>s</a:t>
            </a:r>
          </a:p>
        </p:txBody>
      </p:sp>
      <p:sp>
        <p:nvSpPr>
          <p:cNvPr id="22" name="TextBox 21">
            <a:extLst>
              <a:ext uri="{FF2B5EF4-FFF2-40B4-BE49-F238E27FC236}">
                <a16:creationId xmlns:a16="http://schemas.microsoft.com/office/drawing/2014/main" id="{E4A1F5F9-95C7-4659-9AE2-A75EF9079B2F}"/>
              </a:ext>
            </a:extLst>
          </p:cNvPr>
          <p:cNvSpPr txBox="1"/>
          <p:nvPr/>
        </p:nvSpPr>
        <p:spPr>
          <a:xfrm>
            <a:off x="1922800" y="4966737"/>
            <a:ext cx="1984839" cy="307777"/>
          </a:xfrm>
          <a:prstGeom prst="rect">
            <a:avLst/>
          </a:prstGeom>
          <a:noFill/>
        </p:spPr>
        <p:txBody>
          <a:bodyPr wrap="none" rtlCol="0" anchor="ctr">
            <a:spAutoFit/>
          </a:bodyPr>
          <a:lstStyle/>
          <a:p>
            <a:r>
              <a:rPr lang="en-US" sz="1400" b="1" dirty="0">
                <a:solidFill>
                  <a:schemeClr val="accent4"/>
                </a:solidFill>
                <a:cs typeface="Poppins" pitchFamily="2" charset="77"/>
              </a:rPr>
              <a:t>FINANCIAL PLANNING</a:t>
            </a:r>
          </a:p>
        </p:txBody>
      </p:sp>
      <p:sp>
        <p:nvSpPr>
          <p:cNvPr id="23" name="TextBox 22">
            <a:extLst>
              <a:ext uri="{FF2B5EF4-FFF2-40B4-BE49-F238E27FC236}">
                <a16:creationId xmlns:a16="http://schemas.microsoft.com/office/drawing/2014/main" id="{51F56369-F95D-4F87-8386-18D75501F899}"/>
              </a:ext>
            </a:extLst>
          </p:cNvPr>
          <p:cNvSpPr txBox="1"/>
          <p:nvPr/>
        </p:nvSpPr>
        <p:spPr>
          <a:xfrm>
            <a:off x="7541197" y="2405156"/>
            <a:ext cx="2615063" cy="410497"/>
          </a:xfrm>
          <a:prstGeom prst="rect">
            <a:avLst/>
          </a:prstGeom>
          <a:noFill/>
        </p:spPr>
        <p:txBody>
          <a:bodyPr wrap="square" rtlCol="0" anchor="t">
            <a:spAutoFit/>
          </a:bodyPr>
          <a:lstStyle/>
          <a:p>
            <a:pPr>
              <a:lnSpc>
                <a:spcPts val="1286"/>
              </a:lnSpc>
              <a:spcBef>
                <a:spcPts val="662"/>
              </a:spcBef>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r>
              <a:rPr lang="en-US" sz="1000" dirty="0">
                <a:ea typeface="Lato Light" panose="020F0502020204030203" pitchFamily="34" charset="0"/>
                <a:cs typeface="Lato Light" panose="020F0502020204030203" pitchFamily="34" charset="0"/>
              </a:rPr>
              <a:t>s</a:t>
            </a:r>
          </a:p>
        </p:txBody>
      </p:sp>
      <p:sp>
        <p:nvSpPr>
          <p:cNvPr id="24" name="TextBox 23">
            <a:extLst>
              <a:ext uri="{FF2B5EF4-FFF2-40B4-BE49-F238E27FC236}">
                <a16:creationId xmlns:a16="http://schemas.microsoft.com/office/drawing/2014/main" id="{81C14618-3AC8-4DF7-A443-4F163425F413}"/>
              </a:ext>
            </a:extLst>
          </p:cNvPr>
          <p:cNvSpPr txBox="1"/>
          <p:nvPr/>
        </p:nvSpPr>
        <p:spPr>
          <a:xfrm>
            <a:off x="7541198" y="2123290"/>
            <a:ext cx="2069797" cy="307777"/>
          </a:xfrm>
          <a:prstGeom prst="rect">
            <a:avLst/>
          </a:prstGeom>
          <a:noFill/>
        </p:spPr>
        <p:txBody>
          <a:bodyPr wrap="none" rtlCol="0" anchor="ctr">
            <a:spAutoFit/>
          </a:bodyPr>
          <a:lstStyle/>
          <a:p>
            <a:r>
              <a:rPr lang="en-US" sz="1400" b="1" dirty="0">
                <a:solidFill>
                  <a:schemeClr val="accent2"/>
                </a:solidFill>
                <a:cs typeface="Poppins" pitchFamily="2" charset="77"/>
              </a:rPr>
              <a:t>PRODUCTS &amp; SERVICES</a:t>
            </a:r>
          </a:p>
        </p:txBody>
      </p:sp>
      <p:sp>
        <p:nvSpPr>
          <p:cNvPr id="25" name="TextBox 24">
            <a:extLst>
              <a:ext uri="{FF2B5EF4-FFF2-40B4-BE49-F238E27FC236}">
                <a16:creationId xmlns:a16="http://schemas.microsoft.com/office/drawing/2014/main" id="{83045F1F-BBCA-4DB7-8C5C-6A270FDD7E7F}"/>
              </a:ext>
            </a:extLst>
          </p:cNvPr>
          <p:cNvSpPr txBox="1"/>
          <p:nvPr/>
        </p:nvSpPr>
        <p:spPr>
          <a:xfrm>
            <a:off x="1922799" y="2405156"/>
            <a:ext cx="2615063" cy="410497"/>
          </a:xfrm>
          <a:prstGeom prst="rect">
            <a:avLst/>
          </a:prstGeom>
          <a:noFill/>
        </p:spPr>
        <p:txBody>
          <a:bodyPr wrap="square" rtlCol="0" anchor="t">
            <a:spAutoFit/>
          </a:bodyPr>
          <a:lstStyle/>
          <a:p>
            <a:pPr>
              <a:lnSpc>
                <a:spcPts val="1286"/>
              </a:lnSpc>
              <a:spcBef>
                <a:spcPts val="662"/>
              </a:spcBef>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r>
              <a:rPr lang="en-US" sz="1000" dirty="0">
                <a:ea typeface="Lato Light" panose="020F0502020204030203" pitchFamily="34" charset="0"/>
                <a:cs typeface="Lato Light" panose="020F0502020204030203" pitchFamily="34" charset="0"/>
              </a:rPr>
              <a:t>s</a:t>
            </a:r>
          </a:p>
        </p:txBody>
      </p:sp>
      <p:sp>
        <p:nvSpPr>
          <p:cNvPr id="26" name="TextBox 25">
            <a:extLst>
              <a:ext uri="{FF2B5EF4-FFF2-40B4-BE49-F238E27FC236}">
                <a16:creationId xmlns:a16="http://schemas.microsoft.com/office/drawing/2014/main" id="{65E670DE-167E-4E4B-9B9E-E3327C4D94E1}"/>
              </a:ext>
            </a:extLst>
          </p:cNvPr>
          <p:cNvSpPr txBox="1"/>
          <p:nvPr/>
        </p:nvSpPr>
        <p:spPr>
          <a:xfrm>
            <a:off x="1922800" y="2123290"/>
            <a:ext cx="1939955" cy="307777"/>
          </a:xfrm>
          <a:prstGeom prst="rect">
            <a:avLst/>
          </a:prstGeom>
          <a:noFill/>
        </p:spPr>
        <p:txBody>
          <a:bodyPr wrap="none" rtlCol="0" anchor="ctr">
            <a:spAutoFit/>
          </a:bodyPr>
          <a:lstStyle/>
          <a:p>
            <a:r>
              <a:rPr lang="en-US" sz="1400" b="1" dirty="0">
                <a:solidFill>
                  <a:schemeClr val="accent1"/>
                </a:solidFill>
                <a:cs typeface="Poppins" pitchFamily="2" charset="77"/>
              </a:rPr>
              <a:t>EXECUTIVE SUMMARY</a:t>
            </a:r>
          </a:p>
        </p:txBody>
      </p:sp>
    </p:spTree>
    <p:extLst>
      <p:ext uri="{BB962C8B-B14F-4D97-AF65-F5344CB8AC3E}">
        <p14:creationId xmlns:p14="http://schemas.microsoft.com/office/powerpoint/2010/main" val="403305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26743-E9B3-4B67-8FFA-D69679F5A64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CB954EF-C44E-437A-80D2-2461D67C13D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EDFDE5F-CA05-488B-9BBE-8997931B4D13}"/>
              </a:ext>
            </a:extLst>
          </p:cNvPr>
          <p:cNvSpPr>
            <a:spLocks noGrp="1"/>
          </p:cNvSpPr>
          <p:nvPr>
            <p:ph type="sldNum" sz="quarter" idx="12"/>
          </p:nvPr>
        </p:nvSpPr>
        <p:spPr/>
        <p:txBody>
          <a:bodyPr/>
          <a:lstStyle/>
          <a:p>
            <a:r>
              <a:rPr lang="en-US"/>
              <a:t>|   </a:t>
            </a:r>
            <a:fld id="{24AA432E-61BB-4EF9-8610-004BEFB30EB4}" type="slidenum">
              <a:rPr lang="en-US" smtClean="0"/>
              <a:pPr/>
              <a:t>28</a:t>
            </a:fld>
            <a:endParaRPr lang="en-US" dirty="0"/>
          </a:p>
        </p:txBody>
      </p:sp>
      <p:sp>
        <p:nvSpPr>
          <p:cNvPr id="5" name="Title 4">
            <a:extLst>
              <a:ext uri="{FF2B5EF4-FFF2-40B4-BE49-F238E27FC236}">
                <a16:creationId xmlns:a16="http://schemas.microsoft.com/office/drawing/2014/main" id="{5825C480-1FA5-496E-9DFB-645FA8FACBA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7B785D3-BC74-48D8-8CBB-C016CD369DA8}"/>
              </a:ext>
            </a:extLst>
          </p:cNvPr>
          <p:cNvSpPr>
            <a:spLocks noGrp="1"/>
          </p:cNvSpPr>
          <p:nvPr>
            <p:ph type="body" sz="quarter" idx="13"/>
          </p:nvPr>
        </p:nvSpPr>
        <p:spPr/>
        <p:txBody>
          <a:bodyPr/>
          <a:lstStyle/>
          <a:p>
            <a:endParaRPr lang="en-ZA"/>
          </a:p>
        </p:txBody>
      </p:sp>
      <p:grpSp>
        <p:nvGrpSpPr>
          <p:cNvPr id="31" name="Group 30">
            <a:extLst>
              <a:ext uri="{FF2B5EF4-FFF2-40B4-BE49-F238E27FC236}">
                <a16:creationId xmlns:a16="http://schemas.microsoft.com/office/drawing/2014/main" id="{0B1832F0-E12A-45ED-BF4A-33016ABBA713}"/>
              </a:ext>
            </a:extLst>
          </p:cNvPr>
          <p:cNvGrpSpPr/>
          <p:nvPr/>
        </p:nvGrpSpPr>
        <p:grpSpPr>
          <a:xfrm>
            <a:off x="1008972" y="1908171"/>
            <a:ext cx="9620929" cy="4121048"/>
            <a:chOff x="1229266" y="1908767"/>
            <a:chExt cx="7840486" cy="3358409"/>
          </a:xfrm>
        </p:grpSpPr>
        <p:sp>
          <p:nvSpPr>
            <p:cNvPr id="7" name="Shape 48020">
              <a:extLst>
                <a:ext uri="{FF2B5EF4-FFF2-40B4-BE49-F238E27FC236}">
                  <a16:creationId xmlns:a16="http://schemas.microsoft.com/office/drawing/2014/main" id="{FCD3ABD4-238A-41B4-B64D-0916833B7E6A}"/>
                </a:ext>
              </a:extLst>
            </p:cNvPr>
            <p:cNvSpPr/>
            <p:nvPr/>
          </p:nvSpPr>
          <p:spPr>
            <a:xfrm>
              <a:off x="3810267" y="4252224"/>
              <a:ext cx="1338950" cy="5519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911"/>
                  </a:lnTo>
                  <a:lnTo>
                    <a:pt x="21600" y="21600"/>
                  </a:lnTo>
                  <a:lnTo>
                    <a:pt x="0" y="10689"/>
                  </a:lnTo>
                  <a:lnTo>
                    <a:pt x="0" y="0"/>
                  </a:lnTo>
                  <a:close/>
                </a:path>
              </a:pathLst>
            </a:custGeom>
            <a:solidFill>
              <a:schemeClr val="accent4">
                <a:lumMod val="75000"/>
              </a:schemeClr>
            </a:solidFill>
            <a:ln w="12700" cap="flat">
              <a:noFill/>
              <a:miter lim="400000"/>
            </a:ln>
            <a:effectLst/>
          </p:spPr>
          <p:txBody>
            <a:bodyPr wrap="square" lIns="0" tIns="0" rIns="0" bIns="0" numCol="1" anchor="ctr">
              <a:noAutofit/>
            </a:bodyPr>
            <a:lstStyle/>
            <a:p>
              <a:endParaRPr sz="2800" dirty="0"/>
            </a:p>
          </p:txBody>
        </p:sp>
        <p:sp>
          <p:nvSpPr>
            <p:cNvPr id="8" name="Shape 48021">
              <a:extLst>
                <a:ext uri="{FF2B5EF4-FFF2-40B4-BE49-F238E27FC236}">
                  <a16:creationId xmlns:a16="http://schemas.microsoft.com/office/drawing/2014/main" id="{BD18B5FD-DB2A-4415-A45F-54450EAED1B6}"/>
                </a:ext>
              </a:extLst>
            </p:cNvPr>
            <p:cNvSpPr/>
            <p:nvPr/>
          </p:nvSpPr>
          <p:spPr>
            <a:xfrm>
              <a:off x="5147442" y="4252224"/>
              <a:ext cx="1338950" cy="5519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911"/>
                  </a:lnTo>
                  <a:lnTo>
                    <a:pt x="0" y="21600"/>
                  </a:lnTo>
                  <a:lnTo>
                    <a:pt x="21600" y="10689"/>
                  </a:lnTo>
                  <a:lnTo>
                    <a:pt x="21600" y="0"/>
                  </a:lnTo>
                  <a:close/>
                </a:path>
              </a:pathLst>
            </a:custGeom>
            <a:solidFill>
              <a:schemeClr val="accent4">
                <a:lumMod val="50000"/>
              </a:schemeClr>
            </a:solidFill>
            <a:ln w="12700" cap="flat">
              <a:noFill/>
              <a:miter lim="400000"/>
            </a:ln>
            <a:effectLst/>
          </p:spPr>
          <p:txBody>
            <a:bodyPr wrap="square" lIns="0" tIns="0" rIns="0" bIns="0" numCol="1" anchor="ctr">
              <a:noAutofit/>
            </a:bodyPr>
            <a:lstStyle/>
            <a:p>
              <a:endParaRPr sz="2800" dirty="0"/>
            </a:p>
          </p:txBody>
        </p:sp>
        <p:sp>
          <p:nvSpPr>
            <p:cNvPr id="9" name="Shape 48022">
              <a:extLst>
                <a:ext uri="{FF2B5EF4-FFF2-40B4-BE49-F238E27FC236}">
                  <a16:creationId xmlns:a16="http://schemas.microsoft.com/office/drawing/2014/main" id="{6F34F4FD-4FF5-45D0-8DF9-B46DE3CBBBE8}"/>
                </a:ext>
              </a:extLst>
            </p:cNvPr>
            <p:cNvSpPr/>
            <p:nvPr/>
          </p:nvSpPr>
          <p:spPr>
            <a:xfrm>
              <a:off x="3818760" y="4066193"/>
              <a:ext cx="2663951" cy="470458"/>
            </a:xfrm>
            <a:custGeom>
              <a:avLst/>
              <a:gdLst/>
              <a:ahLst/>
              <a:cxnLst>
                <a:cxn ang="0">
                  <a:pos x="wd2" y="hd2"/>
                </a:cxn>
                <a:cxn ang="5400000">
                  <a:pos x="wd2" y="hd2"/>
                </a:cxn>
                <a:cxn ang="10800000">
                  <a:pos x="wd2" y="hd2"/>
                </a:cxn>
                <a:cxn ang="16200000">
                  <a:pos x="wd2" y="hd2"/>
                </a:cxn>
              </a:cxnLst>
              <a:rect l="0" t="0" r="r" b="b"/>
              <a:pathLst>
                <a:path w="21600" h="21600" extrusionOk="0">
                  <a:moveTo>
                    <a:pt x="0" y="8683"/>
                  </a:moveTo>
                  <a:lnTo>
                    <a:pt x="10773" y="0"/>
                  </a:lnTo>
                  <a:lnTo>
                    <a:pt x="21600" y="8683"/>
                  </a:lnTo>
                  <a:lnTo>
                    <a:pt x="10773" y="21600"/>
                  </a:lnTo>
                  <a:lnTo>
                    <a:pt x="0" y="8683"/>
                  </a:lnTo>
                  <a:close/>
                </a:path>
              </a:pathLst>
            </a:custGeom>
            <a:solidFill>
              <a:schemeClr val="accent4"/>
            </a:solidFill>
            <a:ln w="12700" cap="flat">
              <a:noFill/>
              <a:miter lim="400000"/>
            </a:ln>
            <a:effectLst/>
          </p:spPr>
          <p:txBody>
            <a:bodyPr wrap="square" lIns="0" tIns="0" rIns="0" bIns="0" numCol="1" anchor="ctr">
              <a:noAutofit/>
            </a:bodyPr>
            <a:lstStyle/>
            <a:p>
              <a:endParaRPr sz="2800" dirty="0"/>
            </a:p>
          </p:txBody>
        </p:sp>
        <p:sp>
          <p:nvSpPr>
            <p:cNvPr id="10" name="Shape 48023">
              <a:extLst>
                <a:ext uri="{FF2B5EF4-FFF2-40B4-BE49-F238E27FC236}">
                  <a16:creationId xmlns:a16="http://schemas.microsoft.com/office/drawing/2014/main" id="{5D11E551-E1B0-4E6A-ACF2-20ED97C57FD4}"/>
                </a:ext>
              </a:extLst>
            </p:cNvPr>
            <p:cNvSpPr/>
            <p:nvPr/>
          </p:nvSpPr>
          <p:spPr>
            <a:xfrm>
              <a:off x="3810267" y="3695044"/>
              <a:ext cx="1338950" cy="5519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911"/>
                  </a:lnTo>
                  <a:lnTo>
                    <a:pt x="21600" y="21600"/>
                  </a:lnTo>
                  <a:lnTo>
                    <a:pt x="0" y="10689"/>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endParaRPr sz="2800" dirty="0"/>
            </a:p>
          </p:txBody>
        </p:sp>
        <p:sp>
          <p:nvSpPr>
            <p:cNvPr id="11" name="Shape 48024">
              <a:extLst>
                <a:ext uri="{FF2B5EF4-FFF2-40B4-BE49-F238E27FC236}">
                  <a16:creationId xmlns:a16="http://schemas.microsoft.com/office/drawing/2014/main" id="{8857052D-6515-492C-A25B-5F0D5F10D26D}"/>
                </a:ext>
              </a:extLst>
            </p:cNvPr>
            <p:cNvSpPr/>
            <p:nvPr/>
          </p:nvSpPr>
          <p:spPr>
            <a:xfrm>
              <a:off x="5147442" y="3695044"/>
              <a:ext cx="1338950" cy="5519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911"/>
                  </a:lnTo>
                  <a:lnTo>
                    <a:pt x="0" y="21600"/>
                  </a:lnTo>
                  <a:lnTo>
                    <a:pt x="21600" y="10689"/>
                  </a:lnTo>
                  <a:lnTo>
                    <a:pt x="21600" y="0"/>
                  </a:lnTo>
                  <a:close/>
                </a:path>
              </a:pathLst>
            </a:custGeom>
            <a:solidFill>
              <a:schemeClr val="accent3">
                <a:lumMod val="50000"/>
              </a:schemeClr>
            </a:solidFill>
            <a:ln w="12700" cap="flat">
              <a:noFill/>
              <a:miter lim="400000"/>
            </a:ln>
            <a:effectLst/>
          </p:spPr>
          <p:txBody>
            <a:bodyPr wrap="square" lIns="0" tIns="0" rIns="0" bIns="0" numCol="1" anchor="ctr">
              <a:noAutofit/>
            </a:bodyPr>
            <a:lstStyle/>
            <a:p>
              <a:endParaRPr sz="2800" dirty="0"/>
            </a:p>
          </p:txBody>
        </p:sp>
        <p:sp>
          <p:nvSpPr>
            <p:cNvPr id="12" name="Shape 48025">
              <a:extLst>
                <a:ext uri="{FF2B5EF4-FFF2-40B4-BE49-F238E27FC236}">
                  <a16:creationId xmlns:a16="http://schemas.microsoft.com/office/drawing/2014/main" id="{D4FE2AAF-BCD0-4326-8B98-EF7AFD8E3D17}"/>
                </a:ext>
              </a:extLst>
            </p:cNvPr>
            <p:cNvSpPr/>
            <p:nvPr/>
          </p:nvSpPr>
          <p:spPr>
            <a:xfrm>
              <a:off x="3818760" y="3509012"/>
              <a:ext cx="2663951" cy="470458"/>
            </a:xfrm>
            <a:custGeom>
              <a:avLst/>
              <a:gdLst/>
              <a:ahLst/>
              <a:cxnLst>
                <a:cxn ang="0">
                  <a:pos x="wd2" y="hd2"/>
                </a:cxn>
                <a:cxn ang="5400000">
                  <a:pos x="wd2" y="hd2"/>
                </a:cxn>
                <a:cxn ang="10800000">
                  <a:pos x="wd2" y="hd2"/>
                </a:cxn>
                <a:cxn ang="16200000">
                  <a:pos x="wd2" y="hd2"/>
                </a:cxn>
              </a:cxnLst>
              <a:rect l="0" t="0" r="r" b="b"/>
              <a:pathLst>
                <a:path w="21600" h="21600" extrusionOk="0">
                  <a:moveTo>
                    <a:pt x="0" y="8683"/>
                  </a:moveTo>
                  <a:lnTo>
                    <a:pt x="10773" y="0"/>
                  </a:lnTo>
                  <a:lnTo>
                    <a:pt x="21600" y="8683"/>
                  </a:lnTo>
                  <a:lnTo>
                    <a:pt x="10773" y="21600"/>
                  </a:lnTo>
                  <a:lnTo>
                    <a:pt x="0" y="8683"/>
                  </a:ln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sp>
          <p:nvSpPr>
            <p:cNvPr id="13" name="Shape 48026">
              <a:extLst>
                <a:ext uri="{FF2B5EF4-FFF2-40B4-BE49-F238E27FC236}">
                  <a16:creationId xmlns:a16="http://schemas.microsoft.com/office/drawing/2014/main" id="{B54397FC-6FFE-4B56-BE59-54C2DED83AC8}"/>
                </a:ext>
              </a:extLst>
            </p:cNvPr>
            <p:cNvSpPr/>
            <p:nvPr/>
          </p:nvSpPr>
          <p:spPr>
            <a:xfrm>
              <a:off x="3810267" y="3140980"/>
              <a:ext cx="1338950" cy="5519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911"/>
                  </a:lnTo>
                  <a:lnTo>
                    <a:pt x="21600" y="21600"/>
                  </a:lnTo>
                  <a:lnTo>
                    <a:pt x="0" y="10689"/>
                  </a:lnTo>
                  <a:lnTo>
                    <a:pt x="0"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endParaRPr sz="2800" dirty="0"/>
            </a:p>
          </p:txBody>
        </p:sp>
        <p:sp>
          <p:nvSpPr>
            <p:cNvPr id="14" name="Shape 48027">
              <a:extLst>
                <a:ext uri="{FF2B5EF4-FFF2-40B4-BE49-F238E27FC236}">
                  <a16:creationId xmlns:a16="http://schemas.microsoft.com/office/drawing/2014/main" id="{25F0E3D5-6667-48DF-B6E4-CC9829A8B75E}"/>
                </a:ext>
              </a:extLst>
            </p:cNvPr>
            <p:cNvSpPr/>
            <p:nvPr/>
          </p:nvSpPr>
          <p:spPr>
            <a:xfrm>
              <a:off x="5147442" y="3140980"/>
              <a:ext cx="1338950" cy="5519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911"/>
                  </a:lnTo>
                  <a:lnTo>
                    <a:pt x="0" y="21600"/>
                  </a:lnTo>
                  <a:lnTo>
                    <a:pt x="21600" y="10689"/>
                  </a:lnTo>
                  <a:lnTo>
                    <a:pt x="21600" y="0"/>
                  </a:lnTo>
                  <a:close/>
                </a:path>
              </a:pathLst>
            </a:custGeom>
            <a:solidFill>
              <a:schemeClr val="accent2">
                <a:lumMod val="50000"/>
              </a:schemeClr>
            </a:solidFill>
            <a:ln w="12700" cap="flat">
              <a:noFill/>
              <a:miter lim="400000"/>
            </a:ln>
            <a:effectLst/>
          </p:spPr>
          <p:txBody>
            <a:bodyPr wrap="square" lIns="0" tIns="0" rIns="0" bIns="0" numCol="1" anchor="ctr">
              <a:noAutofit/>
            </a:bodyPr>
            <a:lstStyle/>
            <a:p>
              <a:endParaRPr sz="2800" dirty="0"/>
            </a:p>
          </p:txBody>
        </p:sp>
        <p:sp>
          <p:nvSpPr>
            <p:cNvPr id="15" name="Shape 48028">
              <a:extLst>
                <a:ext uri="{FF2B5EF4-FFF2-40B4-BE49-F238E27FC236}">
                  <a16:creationId xmlns:a16="http://schemas.microsoft.com/office/drawing/2014/main" id="{7821D958-7D00-4CD0-88AA-848472A122C5}"/>
                </a:ext>
              </a:extLst>
            </p:cNvPr>
            <p:cNvSpPr/>
            <p:nvPr/>
          </p:nvSpPr>
          <p:spPr>
            <a:xfrm>
              <a:off x="3818760" y="2954949"/>
              <a:ext cx="2663951" cy="470457"/>
            </a:xfrm>
            <a:custGeom>
              <a:avLst/>
              <a:gdLst/>
              <a:ahLst/>
              <a:cxnLst>
                <a:cxn ang="0">
                  <a:pos x="wd2" y="hd2"/>
                </a:cxn>
                <a:cxn ang="5400000">
                  <a:pos x="wd2" y="hd2"/>
                </a:cxn>
                <a:cxn ang="10800000">
                  <a:pos x="wd2" y="hd2"/>
                </a:cxn>
                <a:cxn ang="16200000">
                  <a:pos x="wd2" y="hd2"/>
                </a:cxn>
              </a:cxnLst>
              <a:rect l="0" t="0" r="r" b="b"/>
              <a:pathLst>
                <a:path w="21600" h="21600" extrusionOk="0">
                  <a:moveTo>
                    <a:pt x="0" y="8683"/>
                  </a:moveTo>
                  <a:lnTo>
                    <a:pt x="10773" y="0"/>
                  </a:lnTo>
                  <a:lnTo>
                    <a:pt x="21600" y="8683"/>
                  </a:lnTo>
                  <a:lnTo>
                    <a:pt x="10773" y="21600"/>
                  </a:lnTo>
                  <a:lnTo>
                    <a:pt x="0" y="8683"/>
                  </a:lnTo>
                  <a:close/>
                </a:path>
              </a:pathLst>
            </a:custGeom>
            <a:solidFill>
              <a:schemeClr val="accent2"/>
            </a:solidFill>
            <a:ln w="12700" cap="flat">
              <a:noFill/>
              <a:miter lim="400000"/>
            </a:ln>
            <a:effectLst/>
          </p:spPr>
          <p:txBody>
            <a:bodyPr wrap="square" lIns="0" tIns="0" rIns="0" bIns="0" numCol="1" anchor="ctr">
              <a:noAutofit/>
            </a:bodyPr>
            <a:lstStyle/>
            <a:p>
              <a:pPr defTabSz="301923">
                <a:defRPr sz="4200">
                  <a:solidFill>
                    <a:srgbClr val="000000"/>
                  </a:solidFill>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16" name="Shape 48029">
              <a:extLst>
                <a:ext uri="{FF2B5EF4-FFF2-40B4-BE49-F238E27FC236}">
                  <a16:creationId xmlns:a16="http://schemas.microsoft.com/office/drawing/2014/main" id="{7EDE7420-50D5-4CB5-AA50-F2F2D52FA255}"/>
                </a:ext>
              </a:extLst>
            </p:cNvPr>
            <p:cNvSpPr/>
            <p:nvPr/>
          </p:nvSpPr>
          <p:spPr>
            <a:xfrm>
              <a:off x="3810267" y="2597993"/>
              <a:ext cx="1338950" cy="5519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911"/>
                  </a:lnTo>
                  <a:lnTo>
                    <a:pt x="21600" y="21600"/>
                  </a:lnTo>
                  <a:lnTo>
                    <a:pt x="0" y="10689"/>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endParaRPr sz="2800" dirty="0"/>
            </a:p>
          </p:txBody>
        </p:sp>
        <p:sp>
          <p:nvSpPr>
            <p:cNvPr id="17" name="Shape 48030">
              <a:extLst>
                <a:ext uri="{FF2B5EF4-FFF2-40B4-BE49-F238E27FC236}">
                  <a16:creationId xmlns:a16="http://schemas.microsoft.com/office/drawing/2014/main" id="{6F197C5C-AD38-4DCE-8F27-14F21DC61668}"/>
                </a:ext>
              </a:extLst>
            </p:cNvPr>
            <p:cNvSpPr/>
            <p:nvPr/>
          </p:nvSpPr>
          <p:spPr>
            <a:xfrm>
              <a:off x="5147442" y="2597993"/>
              <a:ext cx="1338950" cy="5519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911"/>
                  </a:lnTo>
                  <a:lnTo>
                    <a:pt x="0" y="21600"/>
                  </a:lnTo>
                  <a:lnTo>
                    <a:pt x="21600" y="10689"/>
                  </a:lnTo>
                  <a:lnTo>
                    <a:pt x="21600" y="0"/>
                  </a:lnTo>
                  <a:close/>
                </a:path>
              </a:pathLst>
            </a:custGeom>
            <a:solidFill>
              <a:schemeClr val="accent1">
                <a:lumMod val="50000"/>
              </a:schemeClr>
            </a:solidFill>
            <a:ln w="12700" cap="flat">
              <a:noFill/>
              <a:miter lim="400000"/>
            </a:ln>
            <a:effectLst/>
          </p:spPr>
          <p:txBody>
            <a:bodyPr wrap="square" lIns="0" tIns="0" rIns="0" bIns="0"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18" name="Shape 48031">
              <a:extLst>
                <a:ext uri="{FF2B5EF4-FFF2-40B4-BE49-F238E27FC236}">
                  <a16:creationId xmlns:a16="http://schemas.microsoft.com/office/drawing/2014/main" id="{E2FECE15-88FD-4BDE-BC77-D9D5384131DE}"/>
                </a:ext>
              </a:extLst>
            </p:cNvPr>
            <p:cNvSpPr/>
            <p:nvPr/>
          </p:nvSpPr>
          <p:spPr>
            <a:xfrm>
              <a:off x="3818760" y="2411962"/>
              <a:ext cx="2663951" cy="470458"/>
            </a:xfrm>
            <a:custGeom>
              <a:avLst/>
              <a:gdLst/>
              <a:ahLst/>
              <a:cxnLst>
                <a:cxn ang="0">
                  <a:pos x="wd2" y="hd2"/>
                </a:cxn>
                <a:cxn ang="5400000">
                  <a:pos x="wd2" y="hd2"/>
                </a:cxn>
                <a:cxn ang="10800000">
                  <a:pos x="wd2" y="hd2"/>
                </a:cxn>
                <a:cxn ang="16200000">
                  <a:pos x="wd2" y="hd2"/>
                </a:cxn>
              </a:cxnLst>
              <a:rect l="0" t="0" r="r" b="b"/>
              <a:pathLst>
                <a:path w="21600" h="21600" extrusionOk="0">
                  <a:moveTo>
                    <a:pt x="0" y="8683"/>
                  </a:moveTo>
                  <a:lnTo>
                    <a:pt x="10773" y="0"/>
                  </a:lnTo>
                  <a:lnTo>
                    <a:pt x="21600" y="8683"/>
                  </a:lnTo>
                  <a:lnTo>
                    <a:pt x="10773" y="21600"/>
                  </a:lnTo>
                  <a:lnTo>
                    <a:pt x="0" y="8683"/>
                  </a:lnTo>
                  <a:close/>
                </a:path>
              </a:pathLst>
            </a:custGeom>
            <a:solidFill>
              <a:schemeClr val="accent1"/>
            </a:solidFill>
            <a:ln w="12700" cap="flat">
              <a:noFill/>
              <a:miter lim="400000"/>
            </a:ln>
            <a:effectLst/>
          </p:spPr>
          <p:txBody>
            <a:bodyPr wrap="square" lIns="0" tIns="0" rIns="0" bIns="0" numCol="1" anchor="ctr">
              <a:noAutofit/>
            </a:bodyPr>
            <a:lstStyle/>
            <a:p>
              <a:pPr defTabSz="301923">
                <a:defRPr sz="4200">
                  <a:solidFill>
                    <a:srgbClr val="000000"/>
                  </a:solidFill>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19" name="Shape 48033">
              <a:extLst>
                <a:ext uri="{FF2B5EF4-FFF2-40B4-BE49-F238E27FC236}">
                  <a16:creationId xmlns:a16="http://schemas.microsoft.com/office/drawing/2014/main" id="{C516ED4F-D60F-4338-BE96-6C27D8C672E6}"/>
                </a:ext>
              </a:extLst>
            </p:cNvPr>
            <p:cNvSpPr/>
            <p:nvPr/>
          </p:nvSpPr>
          <p:spPr>
            <a:xfrm>
              <a:off x="3417003" y="2196562"/>
              <a:ext cx="1111513" cy="4356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12" y="0"/>
                  </a:lnTo>
                  <a:lnTo>
                    <a:pt x="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pPr defTabSz="301923">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20" name="Shape 48034">
              <a:extLst>
                <a:ext uri="{FF2B5EF4-FFF2-40B4-BE49-F238E27FC236}">
                  <a16:creationId xmlns:a16="http://schemas.microsoft.com/office/drawing/2014/main" id="{36315221-D74F-4F31-90E3-4863C948BA9F}"/>
                </a:ext>
              </a:extLst>
            </p:cNvPr>
            <p:cNvSpPr/>
            <p:nvPr/>
          </p:nvSpPr>
          <p:spPr>
            <a:xfrm flipH="1">
              <a:off x="5428058" y="2296926"/>
              <a:ext cx="1444036" cy="9445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617" y="0"/>
                  </a:lnTo>
                  <a:lnTo>
                    <a:pt x="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pPr defTabSz="301923">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21" name="Shape 48035">
              <a:extLst>
                <a:ext uri="{FF2B5EF4-FFF2-40B4-BE49-F238E27FC236}">
                  <a16:creationId xmlns:a16="http://schemas.microsoft.com/office/drawing/2014/main" id="{FECDD6A6-6FC3-44CF-936D-0F292475B54C}"/>
                </a:ext>
              </a:extLst>
            </p:cNvPr>
            <p:cNvSpPr/>
            <p:nvPr/>
          </p:nvSpPr>
          <p:spPr>
            <a:xfrm rot="10800000">
              <a:off x="5976585" y="4252224"/>
              <a:ext cx="895509" cy="6363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470" y="0"/>
                  </a:lnTo>
                  <a:lnTo>
                    <a:pt x="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pPr defTabSz="301923">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22" name="Shape 48036">
              <a:extLst>
                <a:ext uri="{FF2B5EF4-FFF2-40B4-BE49-F238E27FC236}">
                  <a16:creationId xmlns:a16="http://schemas.microsoft.com/office/drawing/2014/main" id="{A1989141-8257-4687-83B8-EDB49100760D}"/>
                </a:ext>
              </a:extLst>
            </p:cNvPr>
            <p:cNvSpPr/>
            <p:nvPr/>
          </p:nvSpPr>
          <p:spPr>
            <a:xfrm rot="10800000" flipH="1">
              <a:off x="3417004" y="3825523"/>
              <a:ext cx="1577106" cy="94553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966" y="0"/>
                  </a:lnTo>
                  <a:lnTo>
                    <a:pt x="0" y="0"/>
                  </a:lnTo>
                </a:path>
              </a:pathLst>
            </a:custGeom>
            <a:noFill/>
            <a:ln w="38100" cap="flat">
              <a:solidFill>
                <a:schemeClr val="bg1">
                  <a:lumMod val="85000"/>
                </a:schemeClr>
              </a:solidFill>
              <a:prstDash val="solid"/>
              <a:miter lim="400000"/>
            </a:ln>
            <a:effectLst/>
          </p:spPr>
          <p:txBody>
            <a:bodyPr wrap="square" lIns="26252" tIns="26252" rIns="26252" bIns="26252" numCol="1" anchor="ctr">
              <a:noAutofit/>
            </a:bodyPr>
            <a:lstStyle/>
            <a:p>
              <a:pPr defTabSz="301923">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46AC30FE-D2C0-435C-911A-026393171FE7}"/>
                </a:ext>
              </a:extLst>
            </p:cNvPr>
            <p:cNvSpPr txBox="1"/>
            <p:nvPr/>
          </p:nvSpPr>
          <p:spPr>
            <a:xfrm>
              <a:off x="7027202" y="2192586"/>
              <a:ext cx="2042550" cy="607350"/>
            </a:xfrm>
            <a:prstGeom prst="rect">
              <a:avLst/>
            </a:prstGeom>
            <a:noFill/>
          </p:spPr>
          <p:txBody>
            <a:bodyPr wrap="square" rtlCol="0" anchor="t">
              <a:spAutoFit/>
            </a:bodyPr>
            <a:lstStyle/>
            <a:p>
              <a:pPr>
                <a:lnSpc>
                  <a:spcPts val="1286"/>
                </a:lnSpc>
              </a:pPr>
              <a:r>
                <a:rPr lang="en-US" sz="1050" dirty="0">
                  <a:ea typeface="Lato Light" panose="020F0502020204030203" pitchFamily="34" charset="0"/>
                  <a:cs typeface="Lato Light" panose="020F0502020204030203" pitchFamily="34" charset="0"/>
                </a:rPr>
                <a:t>For many small business owners, cause maintaining positive cash flow and a stable balance sheet can be grateful. </a:t>
              </a:r>
            </a:p>
          </p:txBody>
        </p:sp>
        <p:sp>
          <p:nvSpPr>
            <p:cNvPr id="24" name="TextBox 23">
              <a:extLst>
                <a:ext uri="{FF2B5EF4-FFF2-40B4-BE49-F238E27FC236}">
                  <a16:creationId xmlns:a16="http://schemas.microsoft.com/office/drawing/2014/main" id="{A89ACD7D-385C-400E-95B1-F2C08D53A9BA}"/>
                </a:ext>
              </a:extLst>
            </p:cNvPr>
            <p:cNvSpPr txBox="1"/>
            <p:nvPr/>
          </p:nvSpPr>
          <p:spPr>
            <a:xfrm>
              <a:off x="7027202" y="1908768"/>
              <a:ext cx="2042550" cy="275901"/>
            </a:xfrm>
            <a:prstGeom prst="rect">
              <a:avLst/>
            </a:prstGeom>
            <a:noFill/>
          </p:spPr>
          <p:txBody>
            <a:bodyPr wrap="square" rtlCol="0" anchor="b">
              <a:spAutoFit/>
            </a:bodyPr>
            <a:lstStyle/>
            <a:p>
              <a:r>
                <a:rPr lang="en-US" sz="1600" b="1" dirty="0">
                  <a:solidFill>
                    <a:schemeClr val="accent2"/>
                  </a:solidFill>
                  <a:cs typeface="Poppins" pitchFamily="2" charset="77"/>
                </a:rPr>
                <a:t>PRODUCTS &amp; SERVICES</a:t>
              </a:r>
            </a:p>
          </p:txBody>
        </p:sp>
        <p:sp>
          <p:nvSpPr>
            <p:cNvPr id="25" name="TextBox 24">
              <a:extLst>
                <a:ext uri="{FF2B5EF4-FFF2-40B4-BE49-F238E27FC236}">
                  <a16:creationId xmlns:a16="http://schemas.microsoft.com/office/drawing/2014/main" id="{F7254C0C-E93B-4038-84C1-8873D1815EEB}"/>
                </a:ext>
              </a:extLst>
            </p:cNvPr>
            <p:cNvSpPr txBox="1"/>
            <p:nvPr/>
          </p:nvSpPr>
          <p:spPr>
            <a:xfrm>
              <a:off x="7027202" y="4659826"/>
              <a:ext cx="2042550" cy="607350"/>
            </a:xfrm>
            <a:prstGeom prst="rect">
              <a:avLst/>
            </a:prstGeom>
            <a:noFill/>
          </p:spPr>
          <p:txBody>
            <a:bodyPr wrap="square" rtlCol="0" anchor="t">
              <a:spAutoFit/>
            </a:bodyPr>
            <a:lstStyle/>
            <a:p>
              <a:pPr>
                <a:lnSpc>
                  <a:spcPts val="1286"/>
                </a:lnSpc>
              </a:pPr>
              <a:r>
                <a:rPr lang="en-US" sz="1050" dirty="0">
                  <a:ea typeface="Lato Light" panose="020F0502020204030203" pitchFamily="34" charset="0"/>
                  <a:cs typeface="Lato Light" panose="020F0502020204030203" pitchFamily="34" charset="0"/>
                </a:rPr>
                <a:t>For many small business owners, cause maintaining positive cash flow and a stable balance sheet can be grateful. </a:t>
              </a:r>
            </a:p>
          </p:txBody>
        </p:sp>
        <p:sp>
          <p:nvSpPr>
            <p:cNvPr id="26" name="TextBox 25">
              <a:extLst>
                <a:ext uri="{FF2B5EF4-FFF2-40B4-BE49-F238E27FC236}">
                  <a16:creationId xmlns:a16="http://schemas.microsoft.com/office/drawing/2014/main" id="{6A05506C-4B19-401A-A161-2202487AE170}"/>
                </a:ext>
              </a:extLst>
            </p:cNvPr>
            <p:cNvSpPr txBox="1"/>
            <p:nvPr/>
          </p:nvSpPr>
          <p:spPr>
            <a:xfrm>
              <a:off x="7027202" y="4376008"/>
              <a:ext cx="2042550" cy="275901"/>
            </a:xfrm>
            <a:prstGeom prst="rect">
              <a:avLst/>
            </a:prstGeom>
            <a:noFill/>
          </p:spPr>
          <p:txBody>
            <a:bodyPr wrap="square" rtlCol="0" anchor="b">
              <a:spAutoFit/>
            </a:bodyPr>
            <a:lstStyle/>
            <a:p>
              <a:r>
                <a:rPr lang="en-US" sz="1600" b="1" dirty="0">
                  <a:solidFill>
                    <a:schemeClr val="accent4"/>
                  </a:solidFill>
                  <a:cs typeface="Poppins" pitchFamily="2" charset="77"/>
                </a:rPr>
                <a:t>FINANCIAL PLANNING</a:t>
              </a:r>
            </a:p>
          </p:txBody>
        </p:sp>
        <p:sp>
          <p:nvSpPr>
            <p:cNvPr id="27" name="TextBox 26">
              <a:extLst>
                <a:ext uri="{FF2B5EF4-FFF2-40B4-BE49-F238E27FC236}">
                  <a16:creationId xmlns:a16="http://schemas.microsoft.com/office/drawing/2014/main" id="{97EFD1AB-A3A1-457F-B804-BE9C570C653B}"/>
                </a:ext>
              </a:extLst>
            </p:cNvPr>
            <p:cNvSpPr txBox="1"/>
            <p:nvPr/>
          </p:nvSpPr>
          <p:spPr>
            <a:xfrm>
              <a:off x="1229266" y="2192586"/>
              <a:ext cx="2042550" cy="607350"/>
            </a:xfrm>
            <a:prstGeom prst="rect">
              <a:avLst/>
            </a:prstGeom>
            <a:noFill/>
          </p:spPr>
          <p:txBody>
            <a:bodyPr wrap="square" rtlCol="0" anchor="t">
              <a:spAutoFit/>
            </a:bodyPr>
            <a:lstStyle/>
            <a:p>
              <a:pPr algn="r">
                <a:lnSpc>
                  <a:spcPts val="1286"/>
                </a:lnSpc>
              </a:pPr>
              <a:r>
                <a:rPr lang="en-US" sz="1050" dirty="0">
                  <a:ea typeface="Lato Light" panose="020F0502020204030203" pitchFamily="34" charset="0"/>
                  <a:cs typeface="Lato Light" panose="020F0502020204030203" pitchFamily="34" charset="0"/>
                </a:rPr>
                <a:t>For many small business owners, cause maintaining positive cash flow and a stable balance sheet can be grateful. </a:t>
              </a:r>
            </a:p>
          </p:txBody>
        </p:sp>
        <p:sp>
          <p:nvSpPr>
            <p:cNvPr id="28" name="TextBox 27">
              <a:extLst>
                <a:ext uri="{FF2B5EF4-FFF2-40B4-BE49-F238E27FC236}">
                  <a16:creationId xmlns:a16="http://schemas.microsoft.com/office/drawing/2014/main" id="{2A966BBB-8E44-4F65-AFE7-DE540F328F56}"/>
                </a:ext>
              </a:extLst>
            </p:cNvPr>
            <p:cNvSpPr txBox="1"/>
            <p:nvPr/>
          </p:nvSpPr>
          <p:spPr>
            <a:xfrm>
              <a:off x="1229266" y="1908767"/>
              <a:ext cx="2042550" cy="275901"/>
            </a:xfrm>
            <a:prstGeom prst="rect">
              <a:avLst/>
            </a:prstGeom>
            <a:noFill/>
          </p:spPr>
          <p:txBody>
            <a:bodyPr wrap="square" rtlCol="0" anchor="b">
              <a:spAutoFit/>
            </a:bodyPr>
            <a:lstStyle/>
            <a:p>
              <a:pPr algn="r"/>
              <a:r>
                <a:rPr lang="en-US" sz="1600" b="1" dirty="0">
                  <a:solidFill>
                    <a:schemeClr val="accent1"/>
                  </a:solidFill>
                  <a:cs typeface="Poppins" pitchFamily="2" charset="77"/>
                </a:rPr>
                <a:t>EXECUTIVE SUMMARY</a:t>
              </a:r>
            </a:p>
          </p:txBody>
        </p:sp>
        <p:sp>
          <p:nvSpPr>
            <p:cNvPr id="29" name="TextBox 28">
              <a:extLst>
                <a:ext uri="{FF2B5EF4-FFF2-40B4-BE49-F238E27FC236}">
                  <a16:creationId xmlns:a16="http://schemas.microsoft.com/office/drawing/2014/main" id="{D7C82E93-98CE-4A69-9339-6D6F200CA833}"/>
                </a:ext>
              </a:extLst>
            </p:cNvPr>
            <p:cNvSpPr txBox="1"/>
            <p:nvPr/>
          </p:nvSpPr>
          <p:spPr>
            <a:xfrm>
              <a:off x="1229266" y="4659826"/>
              <a:ext cx="2042550" cy="607350"/>
            </a:xfrm>
            <a:prstGeom prst="rect">
              <a:avLst/>
            </a:prstGeom>
            <a:noFill/>
          </p:spPr>
          <p:txBody>
            <a:bodyPr wrap="square" rtlCol="0" anchor="t">
              <a:spAutoFit/>
            </a:bodyPr>
            <a:lstStyle/>
            <a:p>
              <a:pPr algn="r">
                <a:lnSpc>
                  <a:spcPts val="1286"/>
                </a:lnSpc>
              </a:pPr>
              <a:r>
                <a:rPr lang="en-US" sz="1050" dirty="0">
                  <a:ea typeface="Lato Light" panose="020F0502020204030203" pitchFamily="34" charset="0"/>
                  <a:cs typeface="Lato Light" panose="020F0502020204030203" pitchFamily="34" charset="0"/>
                </a:rPr>
                <a:t>For many small business owners, cause maintaining positive cash flow and a stable balance sheet can be grateful. </a:t>
              </a:r>
            </a:p>
          </p:txBody>
        </p:sp>
        <p:sp>
          <p:nvSpPr>
            <p:cNvPr id="30" name="TextBox 29">
              <a:extLst>
                <a:ext uri="{FF2B5EF4-FFF2-40B4-BE49-F238E27FC236}">
                  <a16:creationId xmlns:a16="http://schemas.microsoft.com/office/drawing/2014/main" id="{74D6D67C-BC40-40E8-ACAB-28FA78448F9E}"/>
                </a:ext>
              </a:extLst>
            </p:cNvPr>
            <p:cNvSpPr txBox="1"/>
            <p:nvPr/>
          </p:nvSpPr>
          <p:spPr>
            <a:xfrm>
              <a:off x="1229266" y="4376008"/>
              <a:ext cx="2042550" cy="275901"/>
            </a:xfrm>
            <a:prstGeom prst="rect">
              <a:avLst/>
            </a:prstGeom>
            <a:noFill/>
          </p:spPr>
          <p:txBody>
            <a:bodyPr wrap="square" rtlCol="0" anchor="b">
              <a:spAutoFit/>
            </a:bodyPr>
            <a:lstStyle/>
            <a:p>
              <a:pPr algn="r"/>
              <a:r>
                <a:rPr lang="en-US" sz="1600" b="1" dirty="0">
                  <a:solidFill>
                    <a:schemeClr val="accent3"/>
                  </a:solidFill>
                  <a:cs typeface="Poppins" pitchFamily="2" charset="77"/>
                </a:rPr>
                <a:t>MARKET ANALYSIS</a:t>
              </a:r>
            </a:p>
          </p:txBody>
        </p:sp>
      </p:grpSp>
    </p:spTree>
    <p:extLst>
      <p:ext uri="{BB962C8B-B14F-4D97-AF65-F5344CB8AC3E}">
        <p14:creationId xmlns:p14="http://schemas.microsoft.com/office/powerpoint/2010/main" val="215087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8F928-45D1-496F-B6DE-349907F0D09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40E5CD3-55D1-472B-823B-15BAAE4471D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8827308-04D9-4ABE-BEA3-69487B92E2E2}"/>
              </a:ext>
            </a:extLst>
          </p:cNvPr>
          <p:cNvSpPr>
            <a:spLocks noGrp="1"/>
          </p:cNvSpPr>
          <p:nvPr>
            <p:ph type="sldNum" sz="quarter" idx="12"/>
          </p:nvPr>
        </p:nvSpPr>
        <p:spPr/>
        <p:txBody>
          <a:bodyPr/>
          <a:lstStyle/>
          <a:p>
            <a:r>
              <a:rPr lang="en-US"/>
              <a:t>|   </a:t>
            </a:r>
            <a:fld id="{24AA432E-61BB-4EF9-8610-004BEFB30EB4}" type="slidenum">
              <a:rPr lang="en-US" smtClean="0"/>
              <a:pPr/>
              <a:t>29</a:t>
            </a:fld>
            <a:endParaRPr lang="en-US" dirty="0"/>
          </a:p>
        </p:txBody>
      </p:sp>
      <p:sp>
        <p:nvSpPr>
          <p:cNvPr id="5" name="Title 4">
            <a:extLst>
              <a:ext uri="{FF2B5EF4-FFF2-40B4-BE49-F238E27FC236}">
                <a16:creationId xmlns:a16="http://schemas.microsoft.com/office/drawing/2014/main" id="{D35E5E3D-9B60-4753-B48B-5E2F62BB236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506437B-1A05-4ED7-BF42-36A3BC6825F4}"/>
              </a:ext>
            </a:extLst>
          </p:cNvPr>
          <p:cNvSpPr>
            <a:spLocks noGrp="1"/>
          </p:cNvSpPr>
          <p:nvPr>
            <p:ph type="body" sz="quarter" idx="13"/>
          </p:nvPr>
        </p:nvSpPr>
        <p:spPr/>
        <p:txBody>
          <a:bodyPr/>
          <a:lstStyle/>
          <a:p>
            <a:endParaRPr lang="en-ZA"/>
          </a:p>
        </p:txBody>
      </p:sp>
      <p:grpSp>
        <p:nvGrpSpPr>
          <p:cNvPr id="19" name="Group 18">
            <a:extLst>
              <a:ext uri="{FF2B5EF4-FFF2-40B4-BE49-F238E27FC236}">
                <a16:creationId xmlns:a16="http://schemas.microsoft.com/office/drawing/2014/main" id="{BE4E0026-C72E-4358-B566-19BDBF976872}"/>
              </a:ext>
            </a:extLst>
          </p:cNvPr>
          <p:cNvGrpSpPr/>
          <p:nvPr/>
        </p:nvGrpSpPr>
        <p:grpSpPr>
          <a:xfrm>
            <a:off x="1937463" y="1844854"/>
            <a:ext cx="7511337" cy="4235564"/>
            <a:chOff x="2525292" y="1088634"/>
            <a:chExt cx="5749178" cy="3241902"/>
          </a:xfrm>
        </p:grpSpPr>
        <p:sp>
          <p:nvSpPr>
            <p:cNvPr id="7" name="Shape 4593">
              <a:extLst>
                <a:ext uri="{FF2B5EF4-FFF2-40B4-BE49-F238E27FC236}">
                  <a16:creationId xmlns:a16="http://schemas.microsoft.com/office/drawing/2014/main" id="{692637A1-93BB-4237-AE57-0870EC68B7F4}"/>
                </a:ext>
              </a:extLst>
            </p:cNvPr>
            <p:cNvSpPr/>
            <p:nvPr/>
          </p:nvSpPr>
          <p:spPr>
            <a:xfrm>
              <a:off x="5621103" y="1088634"/>
              <a:ext cx="2346245" cy="2346244"/>
            </a:xfrm>
            <a:prstGeom prst="ellipse">
              <a:avLst/>
            </a:prstGeom>
            <a:solidFill>
              <a:schemeClr val="accent6"/>
            </a:solidFill>
            <a:ln w="12700" cap="flat">
              <a:noFill/>
              <a:miter lim="400000"/>
            </a:ln>
            <a:effectLst/>
          </p:spPr>
          <p:txBody>
            <a:bodyPr wrap="square" lIns="0" tIns="0" rIns="0" bIns="0" numCol="1" anchor="t">
              <a:noAutofit/>
            </a:bodyPr>
            <a:lstStyle/>
            <a:p>
              <a:pPr>
                <a:defRPr>
                  <a:solidFill>
                    <a:srgbClr val="4C4C4C"/>
                  </a:solidFill>
                </a:defRPr>
              </a:pPr>
              <a:endParaRPr sz="2400" dirty="0"/>
            </a:p>
          </p:txBody>
        </p:sp>
        <p:sp>
          <p:nvSpPr>
            <p:cNvPr id="8" name="Shape 4589">
              <a:extLst>
                <a:ext uri="{FF2B5EF4-FFF2-40B4-BE49-F238E27FC236}">
                  <a16:creationId xmlns:a16="http://schemas.microsoft.com/office/drawing/2014/main" id="{3004F1CF-7A65-4B64-8F1F-0341ED390F1B}"/>
                </a:ext>
              </a:extLst>
            </p:cNvPr>
            <p:cNvSpPr/>
            <p:nvPr/>
          </p:nvSpPr>
          <p:spPr>
            <a:xfrm>
              <a:off x="3852051" y="1419459"/>
              <a:ext cx="2015419" cy="2015419"/>
            </a:xfrm>
            <a:prstGeom prst="ellipse">
              <a:avLst/>
            </a:prstGeom>
            <a:solidFill>
              <a:schemeClr val="accent2"/>
            </a:solidFill>
            <a:ln w="12700" cap="flat">
              <a:noFill/>
              <a:miter lim="400000"/>
            </a:ln>
            <a:effectLst/>
          </p:spPr>
          <p:txBody>
            <a:bodyPr wrap="square" lIns="0" tIns="0" rIns="0" bIns="0" numCol="1" anchor="t">
              <a:noAutofit/>
            </a:bodyPr>
            <a:lstStyle/>
            <a:p>
              <a:pPr>
                <a:defRPr>
                  <a:solidFill>
                    <a:srgbClr val="4C4C4C"/>
                  </a:solidFill>
                </a:defRPr>
              </a:pPr>
              <a:endParaRPr sz="2400" dirty="0"/>
            </a:p>
          </p:txBody>
        </p:sp>
        <p:sp>
          <p:nvSpPr>
            <p:cNvPr id="9" name="Shape 4585">
              <a:extLst>
                <a:ext uri="{FF2B5EF4-FFF2-40B4-BE49-F238E27FC236}">
                  <a16:creationId xmlns:a16="http://schemas.microsoft.com/office/drawing/2014/main" id="{C8817257-EDCB-46D9-9826-752AC394740B}"/>
                </a:ext>
              </a:extLst>
            </p:cNvPr>
            <p:cNvSpPr/>
            <p:nvPr/>
          </p:nvSpPr>
          <p:spPr>
            <a:xfrm>
              <a:off x="2838712" y="2175241"/>
              <a:ext cx="1259638" cy="1259637"/>
            </a:xfrm>
            <a:prstGeom prst="ellipse">
              <a:avLst/>
            </a:prstGeom>
            <a:solidFill>
              <a:schemeClr val="accent1"/>
            </a:solidFill>
            <a:ln w="12700" cap="flat">
              <a:noFill/>
              <a:miter lim="400000"/>
            </a:ln>
            <a:effectLst/>
          </p:spPr>
          <p:txBody>
            <a:bodyPr wrap="square" lIns="0" tIns="0" rIns="0" bIns="0" numCol="1" anchor="t">
              <a:noAutofit/>
            </a:bodyPr>
            <a:lstStyle/>
            <a:p>
              <a:pPr>
                <a:defRPr>
                  <a:solidFill>
                    <a:srgbClr val="4C4C4C"/>
                  </a:solidFill>
                </a:defRPr>
              </a:pPr>
              <a:endParaRPr sz="2400" dirty="0"/>
            </a:p>
          </p:txBody>
        </p:sp>
        <p:sp>
          <p:nvSpPr>
            <p:cNvPr id="10" name="TextBox 9">
              <a:extLst>
                <a:ext uri="{FF2B5EF4-FFF2-40B4-BE49-F238E27FC236}">
                  <a16:creationId xmlns:a16="http://schemas.microsoft.com/office/drawing/2014/main" id="{4DFA8631-7C7E-40F5-82C3-3D9261DB5604}"/>
                </a:ext>
              </a:extLst>
            </p:cNvPr>
            <p:cNvSpPr txBox="1"/>
            <p:nvPr/>
          </p:nvSpPr>
          <p:spPr>
            <a:xfrm>
              <a:off x="3000424" y="2543451"/>
              <a:ext cx="833883" cy="523220"/>
            </a:xfrm>
            <a:prstGeom prst="rect">
              <a:avLst/>
            </a:prstGeom>
            <a:noFill/>
          </p:spPr>
          <p:txBody>
            <a:bodyPr wrap="none" rtlCol="0" anchor="ctr">
              <a:spAutoFit/>
            </a:bodyPr>
            <a:lstStyle/>
            <a:p>
              <a:r>
                <a:rPr lang="en-US" sz="2800" b="1" dirty="0">
                  <a:solidFill>
                    <a:schemeClr val="bg1"/>
                  </a:solidFill>
                  <a:cs typeface="Poppins" pitchFamily="2" charset="77"/>
                </a:rPr>
                <a:t>40%</a:t>
              </a:r>
            </a:p>
          </p:txBody>
        </p:sp>
        <p:sp>
          <p:nvSpPr>
            <p:cNvPr id="11" name="TextBox 10">
              <a:extLst>
                <a:ext uri="{FF2B5EF4-FFF2-40B4-BE49-F238E27FC236}">
                  <a16:creationId xmlns:a16="http://schemas.microsoft.com/office/drawing/2014/main" id="{2822283B-D1FD-4376-A1E0-2BF5C15CD044}"/>
                </a:ext>
              </a:extLst>
            </p:cNvPr>
            <p:cNvSpPr txBox="1"/>
            <p:nvPr/>
          </p:nvSpPr>
          <p:spPr>
            <a:xfrm>
              <a:off x="4194273" y="2165560"/>
              <a:ext cx="832279" cy="523220"/>
            </a:xfrm>
            <a:prstGeom prst="rect">
              <a:avLst/>
            </a:prstGeom>
            <a:noFill/>
          </p:spPr>
          <p:txBody>
            <a:bodyPr wrap="none" rtlCol="0" anchor="ctr">
              <a:spAutoFit/>
            </a:bodyPr>
            <a:lstStyle/>
            <a:p>
              <a:r>
                <a:rPr lang="en-US" sz="2800" b="1" dirty="0">
                  <a:solidFill>
                    <a:schemeClr val="bg1"/>
                  </a:solidFill>
                  <a:cs typeface="Poppins" pitchFamily="2" charset="77"/>
                </a:rPr>
                <a:t>80%</a:t>
              </a:r>
            </a:p>
          </p:txBody>
        </p:sp>
        <p:sp>
          <p:nvSpPr>
            <p:cNvPr id="12" name="TextBox 11">
              <a:extLst>
                <a:ext uri="{FF2B5EF4-FFF2-40B4-BE49-F238E27FC236}">
                  <a16:creationId xmlns:a16="http://schemas.microsoft.com/office/drawing/2014/main" id="{BF5AD0FD-4727-432D-821C-FAA822C609A1}"/>
                </a:ext>
              </a:extLst>
            </p:cNvPr>
            <p:cNvSpPr txBox="1"/>
            <p:nvPr/>
          </p:nvSpPr>
          <p:spPr>
            <a:xfrm>
              <a:off x="6030972" y="2000147"/>
              <a:ext cx="947695" cy="523220"/>
            </a:xfrm>
            <a:prstGeom prst="rect">
              <a:avLst/>
            </a:prstGeom>
            <a:noFill/>
          </p:spPr>
          <p:txBody>
            <a:bodyPr wrap="none" rtlCol="0" anchor="ctr">
              <a:spAutoFit/>
            </a:bodyPr>
            <a:lstStyle/>
            <a:p>
              <a:r>
                <a:rPr lang="en-US" sz="2800" b="1" dirty="0">
                  <a:solidFill>
                    <a:schemeClr val="bg1"/>
                  </a:solidFill>
                  <a:cs typeface="Poppins" pitchFamily="2" charset="77"/>
                </a:rPr>
                <a:t>100%</a:t>
              </a:r>
            </a:p>
          </p:txBody>
        </p:sp>
        <p:sp>
          <p:nvSpPr>
            <p:cNvPr id="13" name="TextBox 12">
              <a:extLst>
                <a:ext uri="{FF2B5EF4-FFF2-40B4-BE49-F238E27FC236}">
                  <a16:creationId xmlns:a16="http://schemas.microsoft.com/office/drawing/2014/main" id="{E716F4E6-B93E-4A58-8D7F-967ADA0BBC07}"/>
                </a:ext>
              </a:extLst>
            </p:cNvPr>
            <p:cNvSpPr txBox="1"/>
            <p:nvPr/>
          </p:nvSpPr>
          <p:spPr>
            <a:xfrm>
              <a:off x="2525292" y="3629292"/>
              <a:ext cx="478752" cy="282687"/>
            </a:xfrm>
            <a:prstGeom prst="rect">
              <a:avLst/>
            </a:prstGeom>
            <a:noFill/>
          </p:spPr>
          <p:txBody>
            <a:bodyPr wrap="none" rtlCol="0" anchor="ctr">
              <a:spAutoFit/>
            </a:bodyPr>
            <a:lstStyle/>
            <a:p>
              <a:r>
                <a:rPr lang="en-US" b="1" dirty="0">
                  <a:solidFill>
                    <a:schemeClr val="tx2"/>
                  </a:solidFill>
                  <a:cs typeface="Poppins" pitchFamily="2" charset="77"/>
                </a:rPr>
                <a:t>2012</a:t>
              </a:r>
            </a:p>
          </p:txBody>
        </p:sp>
        <p:sp>
          <p:nvSpPr>
            <p:cNvPr id="14" name="TextBox 13">
              <a:extLst>
                <a:ext uri="{FF2B5EF4-FFF2-40B4-BE49-F238E27FC236}">
                  <a16:creationId xmlns:a16="http://schemas.microsoft.com/office/drawing/2014/main" id="{203FF835-9558-4EC1-A1AE-55CCD888B451}"/>
                </a:ext>
              </a:extLst>
            </p:cNvPr>
            <p:cNvSpPr txBox="1"/>
            <p:nvPr/>
          </p:nvSpPr>
          <p:spPr>
            <a:xfrm>
              <a:off x="2525292" y="3888740"/>
              <a:ext cx="1652215" cy="441796"/>
            </a:xfrm>
            <a:prstGeom prst="rect">
              <a:avLst/>
            </a:prstGeom>
            <a:noFill/>
          </p:spPr>
          <p:txBody>
            <a:bodyPr wrap="square" rtlCol="0" anchor="t">
              <a:spAutoFit/>
            </a:bodyPr>
            <a:lstStyle/>
            <a:p>
              <a:pP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96C1A609-5A62-4939-BCA7-F82BB1160AFD}"/>
                </a:ext>
              </a:extLst>
            </p:cNvPr>
            <p:cNvSpPr txBox="1"/>
            <p:nvPr/>
          </p:nvSpPr>
          <p:spPr>
            <a:xfrm>
              <a:off x="4584104" y="3629292"/>
              <a:ext cx="478752" cy="282687"/>
            </a:xfrm>
            <a:prstGeom prst="rect">
              <a:avLst/>
            </a:prstGeom>
            <a:noFill/>
          </p:spPr>
          <p:txBody>
            <a:bodyPr wrap="none" rtlCol="0" anchor="ctr">
              <a:spAutoFit/>
            </a:bodyPr>
            <a:lstStyle/>
            <a:p>
              <a:r>
                <a:rPr lang="en-US" b="1" dirty="0">
                  <a:solidFill>
                    <a:schemeClr val="tx2"/>
                  </a:solidFill>
                  <a:cs typeface="Poppins" pitchFamily="2" charset="77"/>
                </a:rPr>
                <a:t>2016</a:t>
              </a:r>
            </a:p>
          </p:txBody>
        </p:sp>
        <p:sp>
          <p:nvSpPr>
            <p:cNvPr id="16" name="TextBox 15">
              <a:extLst>
                <a:ext uri="{FF2B5EF4-FFF2-40B4-BE49-F238E27FC236}">
                  <a16:creationId xmlns:a16="http://schemas.microsoft.com/office/drawing/2014/main" id="{92FF014B-C4C4-4D53-B202-3F9155049532}"/>
                </a:ext>
              </a:extLst>
            </p:cNvPr>
            <p:cNvSpPr txBox="1"/>
            <p:nvPr/>
          </p:nvSpPr>
          <p:spPr>
            <a:xfrm>
              <a:off x="4584103" y="3888740"/>
              <a:ext cx="1652215" cy="441796"/>
            </a:xfrm>
            <a:prstGeom prst="rect">
              <a:avLst/>
            </a:prstGeom>
            <a:noFill/>
          </p:spPr>
          <p:txBody>
            <a:bodyPr wrap="square" rtlCol="0" anchor="t">
              <a:spAutoFit/>
            </a:bodyPr>
            <a:lstStyle/>
            <a:p>
              <a:pP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sp>
          <p:nvSpPr>
            <p:cNvPr id="17" name="TextBox 16">
              <a:extLst>
                <a:ext uri="{FF2B5EF4-FFF2-40B4-BE49-F238E27FC236}">
                  <a16:creationId xmlns:a16="http://schemas.microsoft.com/office/drawing/2014/main" id="{094624B8-B47B-4331-9684-0A49BE9A27A5}"/>
                </a:ext>
              </a:extLst>
            </p:cNvPr>
            <p:cNvSpPr txBox="1"/>
            <p:nvPr/>
          </p:nvSpPr>
          <p:spPr>
            <a:xfrm>
              <a:off x="6622256" y="3629292"/>
              <a:ext cx="516787" cy="282687"/>
            </a:xfrm>
            <a:prstGeom prst="rect">
              <a:avLst/>
            </a:prstGeom>
            <a:noFill/>
          </p:spPr>
          <p:txBody>
            <a:bodyPr wrap="none" rtlCol="0" anchor="ctr">
              <a:spAutoFit/>
            </a:bodyPr>
            <a:lstStyle/>
            <a:p>
              <a:r>
                <a:rPr lang="en-US" b="1" dirty="0">
                  <a:solidFill>
                    <a:schemeClr val="tx2"/>
                  </a:solidFill>
                  <a:cs typeface="Poppins" pitchFamily="2" charset="77"/>
                </a:rPr>
                <a:t>2020</a:t>
              </a:r>
            </a:p>
          </p:txBody>
        </p:sp>
        <p:sp>
          <p:nvSpPr>
            <p:cNvPr id="18" name="TextBox 17">
              <a:extLst>
                <a:ext uri="{FF2B5EF4-FFF2-40B4-BE49-F238E27FC236}">
                  <a16:creationId xmlns:a16="http://schemas.microsoft.com/office/drawing/2014/main" id="{62B09347-2BC3-432D-9843-B9FE88FBD5CB}"/>
                </a:ext>
              </a:extLst>
            </p:cNvPr>
            <p:cNvSpPr txBox="1"/>
            <p:nvPr/>
          </p:nvSpPr>
          <p:spPr>
            <a:xfrm>
              <a:off x="6622255" y="3888740"/>
              <a:ext cx="1652215" cy="441796"/>
            </a:xfrm>
            <a:prstGeom prst="rect">
              <a:avLst/>
            </a:prstGeom>
            <a:noFill/>
          </p:spPr>
          <p:txBody>
            <a:bodyPr wrap="square" rtlCol="0" anchor="t">
              <a:spAutoFit/>
            </a:bodyPr>
            <a:lstStyle/>
            <a:p>
              <a:pP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227483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340BB-C5BA-4D7A-B6B5-5A0F464042D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66ABBF4-6191-40C8-9F0B-BE70FCDC074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FFCCFB5-9F1D-4069-8049-1FA6D5F01E26}"/>
              </a:ext>
            </a:extLst>
          </p:cNvPr>
          <p:cNvSpPr>
            <a:spLocks noGrp="1"/>
          </p:cNvSpPr>
          <p:nvPr>
            <p:ph type="sldNum" sz="quarter" idx="12"/>
          </p:nvPr>
        </p:nvSpPr>
        <p:spPr/>
        <p:txBody>
          <a:bodyPr/>
          <a:lstStyle/>
          <a:p>
            <a:r>
              <a:rPr lang="en-US"/>
              <a:t>|   </a:t>
            </a:r>
            <a:fld id="{24AA432E-61BB-4EF9-8610-004BEFB30EB4}" type="slidenum">
              <a:rPr lang="en-US" smtClean="0"/>
              <a:pPr/>
              <a:t>30</a:t>
            </a:fld>
            <a:endParaRPr lang="en-US" dirty="0"/>
          </a:p>
        </p:txBody>
      </p:sp>
      <p:sp>
        <p:nvSpPr>
          <p:cNvPr id="5" name="Title 4">
            <a:extLst>
              <a:ext uri="{FF2B5EF4-FFF2-40B4-BE49-F238E27FC236}">
                <a16:creationId xmlns:a16="http://schemas.microsoft.com/office/drawing/2014/main" id="{A6123B17-8F9A-4BBE-B543-4879BFC9003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15B3C39-6BF7-4987-8F89-4B522B60208A}"/>
              </a:ext>
            </a:extLst>
          </p:cNvPr>
          <p:cNvSpPr>
            <a:spLocks noGrp="1"/>
          </p:cNvSpPr>
          <p:nvPr>
            <p:ph type="body" sz="quarter" idx="13"/>
          </p:nvPr>
        </p:nvSpPr>
        <p:spPr/>
        <p:txBody>
          <a:bodyPr/>
          <a:lstStyle/>
          <a:p>
            <a:endParaRPr lang="en-ZA"/>
          </a:p>
        </p:txBody>
      </p:sp>
      <p:sp>
        <p:nvSpPr>
          <p:cNvPr id="7" name="Shape 42367">
            <a:extLst>
              <a:ext uri="{FF2B5EF4-FFF2-40B4-BE49-F238E27FC236}">
                <a16:creationId xmlns:a16="http://schemas.microsoft.com/office/drawing/2014/main" id="{C99BA2A4-ED2B-4D6D-8BDE-A71F6F40DF20}"/>
              </a:ext>
            </a:extLst>
          </p:cNvPr>
          <p:cNvSpPr/>
          <p:nvPr/>
        </p:nvSpPr>
        <p:spPr>
          <a:xfrm>
            <a:off x="2532973" y="5129585"/>
            <a:ext cx="0" cy="290378"/>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latin typeface="Lato Light" panose="020F0502020204030203" pitchFamily="34" charset="0"/>
            </a:endParaRPr>
          </a:p>
        </p:txBody>
      </p:sp>
      <p:sp>
        <p:nvSpPr>
          <p:cNvPr id="8" name="Shape 42368">
            <a:extLst>
              <a:ext uri="{FF2B5EF4-FFF2-40B4-BE49-F238E27FC236}">
                <a16:creationId xmlns:a16="http://schemas.microsoft.com/office/drawing/2014/main" id="{E70F3F6A-04B2-41F5-BA2B-D9845D8B28DA}"/>
              </a:ext>
            </a:extLst>
          </p:cNvPr>
          <p:cNvSpPr/>
          <p:nvPr/>
        </p:nvSpPr>
        <p:spPr>
          <a:xfrm>
            <a:off x="5479312" y="5129585"/>
            <a:ext cx="0" cy="290378"/>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latin typeface="Lato Light" panose="020F0502020204030203" pitchFamily="34" charset="0"/>
            </a:endParaRPr>
          </a:p>
        </p:txBody>
      </p:sp>
      <p:sp>
        <p:nvSpPr>
          <p:cNvPr id="9" name="Shape 42369">
            <a:extLst>
              <a:ext uri="{FF2B5EF4-FFF2-40B4-BE49-F238E27FC236}">
                <a16:creationId xmlns:a16="http://schemas.microsoft.com/office/drawing/2014/main" id="{F21233A8-6B0C-4A73-8B94-4F8D39EDCA4A}"/>
              </a:ext>
            </a:extLst>
          </p:cNvPr>
          <p:cNvSpPr/>
          <p:nvPr/>
        </p:nvSpPr>
        <p:spPr>
          <a:xfrm>
            <a:off x="8429443" y="5129585"/>
            <a:ext cx="0" cy="290378"/>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latin typeface="Lato Light" panose="020F0502020204030203" pitchFamily="34" charset="0"/>
            </a:endParaRPr>
          </a:p>
        </p:txBody>
      </p:sp>
      <p:sp>
        <p:nvSpPr>
          <p:cNvPr id="10" name="Shape 42371">
            <a:extLst>
              <a:ext uri="{FF2B5EF4-FFF2-40B4-BE49-F238E27FC236}">
                <a16:creationId xmlns:a16="http://schemas.microsoft.com/office/drawing/2014/main" id="{DA0C2A65-ED1C-4D4D-BBA8-E5558C12290C}"/>
              </a:ext>
            </a:extLst>
          </p:cNvPr>
          <p:cNvSpPr/>
          <p:nvPr/>
        </p:nvSpPr>
        <p:spPr>
          <a:xfrm>
            <a:off x="4008708" y="2406182"/>
            <a:ext cx="0" cy="290378"/>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latin typeface="Lato Light" panose="020F0502020204030203" pitchFamily="34" charset="0"/>
            </a:endParaRPr>
          </a:p>
        </p:txBody>
      </p:sp>
      <p:sp>
        <p:nvSpPr>
          <p:cNvPr id="11" name="Shape 42372">
            <a:extLst>
              <a:ext uri="{FF2B5EF4-FFF2-40B4-BE49-F238E27FC236}">
                <a16:creationId xmlns:a16="http://schemas.microsoft.com/office/drawing/2014/main" id="{D8168EC4-2D56-425A-831E-9D4C09D784EA}"/>
              </a:ext>
            </a:extLst>
          </p:cNvPr>
          <p:cNvSpPr/>
          <p:nvPr/>
        </p:nvSpPr>
        <p:spPr>
          <a:xfrm>
            <a:off x="6963788" y="2406182"/>
            <a:ext cx="0" cy="290378"/>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1861" dirty="0">
              <a:latin typeface="Lato Light" panose="020F0502020204030203" pitchFamily="34" charset="0"/>
            </a:endParaRPr>
          </a:p>
        </p:txBody>
      </p:sp>
      <p:sp>
        <p:nvSpPr>
          <p:cNvPr id="12" name="Shape 42391">
            <a:extLst>
              <a:ext uri="{FF2B5EF4-FFF2-40B4-BE49-F238E27FC236}">
                <a16:creationId xmlns:a16="http://schemas.microsoft.com/office/drawing/2014/main" id="{D615D0B6-1278-408A-8326-43B60FE2A7F6}"/>
              </a:ext>
            </a:extLst>
          </p:cNvPr>
          <p:cNvSpPr/>
          <p:nvPr/>
        </p:nvSpPr>
        <p:spPr>
          <a:xfrm>
            <a:off x="1887004" y="2696559"/>
            <a:ext cx="1858129" cy="2440816"/>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1"/>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13" name="Shape 42392">
            <a:extLst>
              <a:ext uri="{FF2B5EF4-FFF2-40B4-BE49-F238E27FC236}">
                <a16:creationId xmlns:a16="http://schemas.microsoft.com/office/drawing/2014/main" id="{24943250-0A1A-426A-BBF8-2907FAD7AAD4}"/>
              </a:ext>
            </a:extLst>
          </p:cNvPr>
          <p:cNvSpPr/>
          <p:nvPr/>
        </p:nvSpPr>
        <p:spPr>
          <a:xfrm>
            <a:off x="2387965" y="3756742"/>
            <a:ext cx="617318" cy="320451"/>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3600" dirty="0">
              <a:latin typeface="+mj-lt"/>
            </a:endParaRPr>
          </a:p>
        </p:txBody>
      </p:sp>
      <p:sp>
        <p:nvSpPr>
          <p:cNvPr id="14" name="Shape 42397">
            <a:extLst>
              <a:ext uri="{FF2B5EF4-FFF2-40B4-BE49-F238E27FC236}">
                <a16:creationId xmlns:a16="http://schemas.microsoft.com/office/drawing/2014/main" id="{30CDAD29-FA75-4DFE-86E0-ADD6A0A42686}"/>
              </a:ext>
            </a:extLst>
          </p:cNvPr>
          <p:cNvSpPr/>
          <p:nvPr/>
        </p:nvSpPr>
        <p:spPr>
          <a:xfrm>
            <a:off x="3373608" y="2696559"/>
            <a:ext cx="1858129" cy="2440816"/>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2"/>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15" name="Shape 42401">
            <a:extLst>
              <a:ext uri="{FF2B5EF4-FFF2-40B4-BE49-F238E27FC236}">
                <a16:creationId xmlns:a16="http://schemas.microsoft.com/office/drawing/2014/main" id="{0DC093FA-FD92-4A65-A196-7CC9D92B567A}"/>
              </a:ext>
            </a:extLst>
          </p:cNvPr>
          <p:cNvSpPr/>
          <p:nvPr/>
        </p:nvSpPr>
        <p:spPr>
          <a:xfrm>
            <a:off x="3868777" y="3756742"/>
            <a:ext cx="617320" cy="320451"/>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3600" dirty="0">
              <a:latin typeface="+mj-lt"/>
            </a:endParaRPr>
          </a:p>
        </p:txBody>
      </p:sp>
      <p:sp>
        <p:nvSpPr>
          <p:cNvPr id="16" name="Shape 42403">
            <a:extLst>
              <a:ext uri="{FF2B5EF4-FFF2-40B4-BE49-F238E27FC236}">
                <a16:creationId xmlns:a16="http://schemas.microsoft.com/office/drawing/2014/main" id="{5DA3C99D-CA9A-46EA-9FF9-6505D0E516AE}"/>
              </a:ext>
            </a:extLst>
          </p:cNvPr>
          <p:cNvSpPr/>
          <p:nvPr/>
        </p:nvSpPr>
        <p:spPr>
          <a:xfrm>
            <a:off x="4842082" y="2696559"/>
            <a:ext cx="1858129" cy="2440816"/>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3"/>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17" name="Shape 42407">
            <a:extLst>
              <a:ext uri="{FF2B5EF4-FFF2-40B4-BE49-F238E27FC236}">
                <a16:creationId xmlns:a16="http://schemas.microsoft.com/office/drawing/2014/main" id="{9C88E235-08A7-4016-8FFE-BB88351D137D}"/>
              </a:ext>
            </a:extLst>
          </p:cNvPr>
          <p:cNvSpPr/>
          <p:nvPr/>
        </p:nvSpPr>
        <p:spPr>
          <a:xfrm>
            <a:off x="5349592" y="3756742"/>
            <a:ext cx="617320" cy="320451"/>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3600" dirty="0">
              <a:latin typeface="+mj-lt"/>
            </a:endParaRPr>
          </a:p>
        </p:txBody>
      </p:sp>
      <p:sp>
        <p:nvSpPr>
          <p:cNvPr id="18" name="Shape 42409">
            <a:extLst>
              <a:ext uri="{FF2B5EF4-FFF2-40B4-BE49-F238E27FC236}">
                <a16:creationId xmlns:a16="http://schemas.microsoft.com/office/drawing/2014/main" id="{E0C2F4FA-7807-4768-9A6F-397B45A8F927}"/>
              </a:ext>
            </a:extLst>
          </p:cNvPr>
          <p:cNvSpPr/>
          <p:nvPr/>
        </p:nvSpPr>
        <p:spPr>
          <a:xfrm>
            <a:off x="6328687" y="2696559"/>
            <a:ext cx="1858129" cy="2440816"/>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4"/>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19" name="Shape 42413">
            <a:extLst>
              <a:ext uri="{FF2B5EF4-FFF2-40B4-BE49-F238E27FC236}">
                <a16:creationId xmlns:a16="http://schemas.microsoft.com/office/drawing/2014/main" id="{259E07D9-1F0D-405D-90E6-4721B4F9AE05}"/>
              </a:ext>
            </a:extLst>
          </p:cNvPr>
          <p:cNvSpPr/>
          <p:nvPr/>
        </p:nvSpPr>
        <p:spPr>
          <a:xfrm>
            <a:off x="6830404" y="3756742"/>
            <a:ext cx="617320" cy="320451"/>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3600" dirty="0">
              <a:latin typeface="+mj-lt"/>
            </a:endParaRPr>
          </a:p>
        </p:txBody>
      </p:sp>
      <p:sp>
        <p:nvSpPr>
          <p:cNvPr id="20" name="Shape 42415">
            <a:extLst>
              <a:ext uri="{FF2B5EF4-FFF2-40B4-BE49-F238E27FC236}">
                <a16:creationId xmlns:a16="http://schemas.microsoft.com/office/drawing/2014/main" id="{E91F2D7A-304E-4074-9362-0F6718170B5A}"/>
              </a:ext>
            </a:extLst>
          </p:cNvPr>
          <p:cNvSpPr/>
          <p:nvPr/>
        </p:nvSpPr>
        <p:spPr>
          <a:xfrm>
            <a:off x="7797162" y="2696559"/>
            <a:ext cx="1858129" cy="2440816"/>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5"/>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1" name="Shape 42419">
            <a:extLst>
              <a:ext uri="{FF2B5EF4-FFF2-40B4-BE49-F238E27FC236}">
                <a16:creationId xmlns:a16="http://schemas.microsoft.com/office/drawing/2014/main" id="{E0BCF706-8102-48EF-B6FC-2C848EF5BC4E}"/>
              </a:ext>
            </a:extLst>
          </p:cNvPr>
          <p:cNvSpPr/>
          <p:nvPr/>
        </p:nvSpPr>
        <p:spPr>
          <a:xfrm>
            <a:off x="8311218" y="3756742"/>
            <a:ext cx="617320" cy="320451"/>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3600" dirty="0">
              <a:latin typeface="+mj-lt"/>
            </a:endParaRPr>
          </a:p>
        </p:txBody>
      </p:sp>
      <p:sp>
        <p:nvSpPr>
          <p:cNvPr id="23" name="TextBox 22">
            <a:extLst>
              <a:ext uri="{FF2B5EF4-FFF2-40B4-BE49-F238E27FC236}">
                <a16:creationId xmlns:a16="http://schemas.microsoft.com/office/drawing/2014/main" id="{52020A98-408C-4225-824E-6B4E648F8C50}"/>
              </a:ext>
            </a:extLst>
          </p:cNvPr>
          <p:cNvSpPr txBox="1"/>
          <p:nvPr/>
        </p:nvSpPr>
        <p:spPr>
          <a:xfrm>
            <a:off x="2874888" y="2014886"/>
            <a:ext cx="2267638" cy="307777"/>
          </a:xfrm>
          <a:prstGeom prst="rect">
            <a:avLst/>
          </a:prstGeom>
          <a:noFill/>
        </p:spPr>
        <p:txBody>
          <a:bodyPr wrap="square" rtlCol="0" anchor="b">
            <a:spAutoFit/>
          </a:bodyPr>
          <a:lstStyle/>
          <a:p>
            <a:pPr algn="ctr"/>
            <a:r>
              <a:rPr lang="en-US" sz="1400" b="1" dirty="0">
                <a:solidFill>
                  <a:schemeClr val="accent2"/>
                </a:solidFill>
                <a:latin typeface="+mj-lt"/>
                <a:cs typeface="Poppins" pitchFamily="2" charset="77"/>
              </a:rPr>
              <a:t>PRODUCTS &amp; SERVICES</a:t>
            </a:r>
          </a:p>
        </p:txBody>
      </p:sp>
      <p:sp>
        <p:nvSpPr>
          <p:cNvPr id="25" name="TextBox 24">
            <a:extLst>
              <a:ext uri="{FF2B5EF4-FFF2-40B4-BE49-F238E27FC236}">
                <a16:creationId xmlns:a16="http://schemas.microsoft.com/office/drawing/2014/main" id="{9D329D4B-353F-40C8-BACD-F254C4E7606C}"/>
              </a:ext>
            </a:extLst>
          </p:cNvPr>
          <p:cNvSpPr txBox="1"/>
          <p:nvPr/>
        </p:nvSpPr>
        <p:spPr>
          <a:xfrm>
            <a:off x="5829969" y="2014891"/>
            <a:ext cx="2267638" cy="307777"/>
          </a:xfrm>
          <a:prstGeom prst="rect">
            <a:avLst/>
          </a:prstGeom>
          <a:noFill/>
        </p:spPr>
        <p:txBody>
          <a:bodyPr wrap="square" rtlCol="0" anchor="b">
            <a:spAutoFit/>
          </a:bodyPr>
          <a:lstStyle/>
          <a:p>
            <a:pPr algn="ctr"/>
            <a:r>
              <a:rPr lang="en-US" sz="1400" b="1" dirty="0">
                <a:solidFill>
                  <a:schemeClr val="accent4"/>
                </a:solidFill>
                <a:latin typeface="+mj-lt"/>
                <a:cs typeface="Poppins" pitchFamily="2" charset="77"/>
              </a:rPr>
              <a:t>MARKETING STRATEGY</a:t>
            </a:r>
          </a:p>
        </p:txBody>
      </p:sp>
      <p:sp>
        <p:nvSpPr>
          <p:cNvPr id="27" name="TextBox 26">
            <a:extLst>
              <a:ext uri="{FF2B5EF4-FFF2-40B4-BE49-F238E27FC236}">
                <a16:creationId xmlns:a16="http://schemas.microsoft.com/office/drawing/2014/main" id="{66E4E36F-A325-4EAA-9866-DDECC97E93E0}"/>
              </a:ext>
            </a:extLst>
          </p:cNvPr>
          <p:cNvSpPr txBox="1"/>
          <p:nvPr/>
        </p:nvSpPr>
        <p:spPr>
          <a:xfrm>
            <a:off x="4345493" y="5532888"/>
            <a:ext cx="2267638" cy="307777"/>
          </a:xfrm>
          <a:prstGeom prst="rect">
            <a:avLst/>
          </a:prstGeom>
          <a:noFill/>
        </p:spPr>
        <p:txBody>
          <a:bodyPr wrap="square" rtlCol="0" anchor="b">
            <a:spAutoFit/>
          </a:bodyPr>
          <a:lstStyle/>
          <a:p>
            <a:pPr algn="ctr"/>
            <a:r>
              <a:rPr lang="en-US" sz="1400" b="1" dirty="0">
                <a:solidFill>
                  <a:schemeClr val="accent3"/>
                </a:solidFill>
                <a:latin typeface="+mj-lt"/>
                <a:cs typeface="Poppins" pitchFamily="2" charset="77"/>
              </a:rPr>
              <a:t>MARKET ANALYSIS</a:t>
            </a:r>
          </a:p>
        </p:txBody>
      </p:sp>
      <p:sp>
        <p:nvSpPr>
          <p:cNvPr id="29" name="TextBox 28">
            <a:extLst>
              <a:ext uri="{FF2B5EF4-FFF2-40B4-BE49-F238E27FC236}">
                <a16:creationId xmlns:a16="http://schemas.microsoft.com/office/drawing/2014/main" id="{2F0A21EC-E23C-4EDF-B012-060554E2887B}"/>
              </a:ext>
            </a:extLst>
          </p:cNvPr>
          <p:cNvSpPr txBox="1"/>
          <p:nvPr/>
        </p:nvSpPr>
        <p:spPr>
          <a:xfrm>
            <a:off x="1399154" y="5532885"/>
            <a:ext cx="2267638" cy="307777"/>
          </a:xfrm>
          <a:prstGeom prst="rect">
            <a:avLst/>
          </a:prstGeom>
          <a:noFill/>
        </p:spPr>
        <p:txBody>
          <a:bodyPr wrap="square" rtlCol="0" anchor="b">
            <a:spAutoFit/>
          </a:bodyPr>
          <a:lstStyle/>
          <a:p>
            <a:pPr algn="ctr"/>
            <a:r>
              <a:rPr lang="en-US" sz="1400" b="1" dirty="0">
                <a:solidFill>
                  <a:schemeClr val="accent1"/>
                </a:solidFill>
                <a:latin typeface="+mj-lt"/>
                <a:cs typeface="Poppins" pitchFamily="2" charset="77"/>
              </a:rPr>
              <a:t>EXECUTIVE SUMMARY</a:t>
            </a:r>
          </a:p>
        </p:txBody>
      </p:sp>
      <p:sp>
        <p:nvSpPr>
          <p:cNvPr id="31" name="TextBox 30">
            <a:extLst>
              <a:ext uri="{FF2B5EF4-FFF2-40B4-BE49-F238E27FC236}">
                <a16:creationId xmlns:a16="http://schemas.microsoft.com/office/drawing/2014/main" id="{D0CDFBA4-5175-4413-8E5D-15EFAE23F144}"/>
              </a:ext>
            </a:extLst>
          </p:cNvPr>
          <p:cNvSpPr txBox="1"/>
          <p:nvPr/>
        </p:nvSpPr>
        <p:spPr>
          <a:xfrm>
            <a:off x="7295624" y="5532884"/>
            <a:ext cx="2267638" cy="307777"/>
          </a:xfrm>
          <a:prstGeom prst="rect">
            <a:avLst/>
          </a:prstGeom>
          <a:noFill/>
        </p:spPr>
        <p:txBody>
          <a:bodyPr wrap="square" rtlCol="0" anchor="b">
            <a:spAutoFit/>
          </a:bodyPr>
          <a:lstStyle/>
          <a:p>
            <a:pPr algn="ctr"/>
            <a:r>
              <a:rPr lang="en-US" sz="1400" b="1" dirty="0">
                <a:solidFill>
                  <a:schemeClr val="accent5"/>
                </a:solidFill>
                <a:latin typeface="+mj-lt"/>
                <a:cs typeface="Poppins" pitchFamily="2" charset="77"/>
              </a:rPr>
              <a:t>FINANCIAL PLANNING</a:t>
            </a:r>
          </a:p>
        </p:txBody>
      </p:sp>
      <p:sp>
        <p:nvSpPr>
          <p:cNvPr id="32" name="TextBox 31">
            <a:extLst>
              <a:ext uri="{FF2B5EF4-FFF2-40B4-BE49-F238E27FC236}">
                <a16:creationId xmlns:a16="http://schemas.microsoft.com/office/drawing/2014/main" id="{518FC012-82D3-4795-8A8A-A7291494B9FD}"/>
              </a:ext>
            </a:extLst>
          </p:cNvPr>
          <p:cNvSpPr txBox="1"/>
          <p:nvPr/>
        </p:nvSpPr>
        <p:spPr>
          <a:xfrm>
            <a:off x="3109890" y="3563027"/>
            <a:ext cx="354584" cy="707886"/>
          </a:xfrm>
          <a:prstGeom prst="rect">
            <a:avLst/>
          </a:prstGeom>
          <a:noFill/>
        </p:spPr>
        <p:txBody>
          <a:bodyPr wrap="none" rtlCol="0" anchor="ctr">
            <a:spAutoFit/>
          </a:bodyPr>
          <a:lstStyle/>
          <a:p>
            <a:pPr algn="ctr"/>
            <a:r>
              <a:rPr lang="en-US" sz="4000" b="1" dirty="0">
                <a:solidFill>
                  <a:schemeClr val="bg1"/>
                </a:solidFill>
                <a:latin typeface="+mj-lt"/>
                <a:cs typeface="Poppins" pitchFamily="2" charset="77"/>
              </a:rPr>
              <a:t>1</a:t>
            </a:r>
          </a:p>
        </p:txBody>
      </p:sp>
      <p:sp>
        <p:nvSpPr>
          <p:cNvPr id="33" name="TextBox 32">
            <a:extLst>
              <a:ext uri="{FF2B5EF4-FFF2-40B4-BE49-F238E27FC236}">
                <a16:creationId xmlns:a16="http://schemas.microsoft.com/office/drawing/2014/main" id="{278DD86F-D8BD-4EC6-A272-DA29F79A1F2B}"/>
              </a:ext>
            </a:extLst>
          </p:cNvPr>
          <p:cNvSpPr txBox="1"/>
          <p:nvPr/>
        </p:nvSpPr>
        <p:spPr>
          <a:xfrm>
            <a:off x="4552406" y="3563027"/>
            <a:ext cx="449162" cy="707886"/>
          </a:xfrm>
          <a:prstGeom prst="rect">
            <a:avLst/>
          </a:prstGeom>
          <a:noFill/>
        </p:spPr>
        <p:txBody>
          <a:bodyPr wrap="none" rtlCol="0" anchor="ctr">
            <a:spAutoFit/>
          </a:bodyPr>
          <a:lstStyle/>
          <a:p>
            <a:pPr algn="ctr"/>
            <a:r>
              <a:rPr lang="en-US" sz="4000" b="1" dirty="0">
                <a:solidFill>
                  <a:schemeClr val="bg1"/>
                </a:solidFill>
                <a:latin typeface="+mj-lt"/>
                <a:cs typeface="Poppins" pitchFamily="2" charset="77"/>
              </a:rPr>
              <a:t>2</a:t>
            </a:r>
          </a:p>
        </p:txBody>
      </p:sp>
      <p:sp>
        <p:nvSpPr>
          <p:cNvPr id="34" name="TextBox 33">
            <a:extLst>
              <a:ext uri="{FF2B5EF4-FFF2-40B4-BE49-F238E27FC236}">
                <a16:creationId xmlns:a16="http://schemas.microsoft.com/office/drawing/2014/main" id="{2A57ABF8-9977-422D-9B49-E347B015A003}"/>
              </a:ext>
            </a:extLst>
          </p:cNvPr>
          <p:cNvSpPr txBox="1"/>
          <p:nvPr/>
        </p:nvSpPr>
        <p:spPr>
          <a:xfrm>
            <a:off x="6054144" y="3563027"/>
            <a:ext cx="455574" cy="707886"/>
          </a:xfrm>
          <a:prstGeom prst="rect">
            <a:avLst/>
          </a:prstGeom>
          <a:noFill/>
        </p:spPr>
        <p:txBody>
          <a:bodyPr wrap="none" rtlCol="0" anchor="ctr">
            <a:spAutoFit/>
          </a:bodyPr>
          <a:lstStyle/>
          <a:p>
            <a:pPr algn="ctr"/>
            <a:r>
              <a:rPr lang="en-US" sz="4000" b="1" dirty="0">
                <a:solidFill>
                  <a:schemeClr val="bg1"/>
                </a:solidFill>
                <a:latin typeface="+mj-lt"/>
                <a:cs typeface="Poppins" pitchFamily="2" charset="77"/>
              </a:rPr>
              <a:t>3</a:t>
            </a:r>
          </a:p>
        </p:txBody>
      </p:sp>
      <p:sp>
        <p:nvSpPr>
          <p:cNvPr id="35" name="TextBox 34">
            <a:extLst>
              <a:ext uri="{FF2B5EF4-FFF2-40B4-BE49-F238E27FC236}">
                <a16:creationId xmlns:a16="http://schemas.microsoft.com/office/drawing/2014/main" id="{0E2B629B-268D-4164-9539-5EAECFD4893B}"/>
              </a:ext>
            </a:extLst>
          </p:cNvPr>
          <p:cNvSpPr txBox="1"/>
          <p:nvPr/>
        </p:nvSpPr>
        <p:spPr>
          <a:xfrm>
            <a:off x="7524537" y="3563027"/>
            <a:ext cx="476412" cy="707886"/>
          </a:xfrm>
          <a:prstGeom prst="rect">
            <a:avLst/>
          </a:prstGeom>
          <a:noFill/>
        </p:spPr>
        <p:txBody>
          <a:bodyPr wrap="none" rtlCol="0" anchor="ctr">
            <a:spAutoFit/>
          </a:bodyPr>
          <a:lstStyle/>
          <a:p>
            <a:pPr algn="ctr"/>
            <a:r>
              <a:rPr lang="en-US" sz="4000" b="1" dirty="0">
                <a:solidFill>
                  <a:schemeClr val="bg1"/>
                </a:solidFill>
                <a:latin typeface="+mj-lt"/>
                <a:cs typeface="Poppins" pitchFamily="2" charset="77"/>
              </a:rPr>
              <a:t>4</a:t>
            </a:r>
          </a:p>
        </p:txBody>
      </p:sp>
      <p:sp>
        <p:nvSpPr>
          <p:cNvPr id="36" name="TextBox 35">
            <a:extLst>
              <a:ext uri="{FF2B5EF4-FFF2-40B4-BE49-F238E27FC236}">
                <a16:creationId xmlns:a16="http://schemas.microsoft.com/office/drawing/2014/main" id="{FCFCA2E7-4C4D-4FEF-8EE6-F8D1AC001E05}"/>
              </a:ext>
            </a:extLst>
          </p:cNvPr>
          <p:cNvSpPr txBox="1"/>
          <p:nvPr/>
        </p:nvSpPr>
        <p:spPr>
          <a:xfrm>
            <a:off x="8995165" y="3563027"/>
            <a:ext cx="463589" cy="707886"/>
          </a:xfrm>
          <a:prstGeom prst="rect">
            <a:avLst/>
          </a:prstGeom>
          <a:noFill/>
        </p:spPr>
        <p:txBody>
          <a:bodyPr wrap="none" rtlCol="0" anchor="ctr">
            <a:spAutoFit/>
          </a:bodyPr>
          <a:lstStyle/>
          <a:p>
            <a:pPr algn="ctr"/>
            <a:r>
              <a:rPr lang="en-US" sz="4000" b="1" dirty="0">
                <a:solidFill>
                  <a:schemeClr val="bg1"/>
                </a:solidFill>
                <a:latin typeface="+mj-lt"/>
                <a:cs typeface="Poppins" pitchFamily="2" charset="77"/>
              </a:rPr>
              <a:t>5</a:t>
            </a:r>
          </a:p>
        </p:txBody>
      </p:sp>
    </p:spTree>
    <p:extLst>
      <p:ext uri="{BB962C8B-B14F-4D97-AF65-F5344CB8AC3E}">
        <p14:creationId xmlns:p14="http://schemas.microsoft.com/office/powerpoint/2010/main" val="10018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512BA-3243-4F1E-B6D8-BF00A13F843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ED88ACC-2D24-4ABD-AF89-704239F6FBC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D1DDF25-89EF-4C2E-9438-04C078BD38C3}"/>
              </a:ext>
            </a:extLst>
          </p:cNvPr>
          <p:cNvSpPr>
            <a:spLocks noGrp="1"/>
          </p:cNvSpPr>
          <p:nvPr>
            <p:ph type="sldNum" sz="quarter" idx="12"/>
          </p:nvPr>
        </p:nvSpPr>
        <p:spPr/>
        <p:txBody>
          <a:bodyPr/>
          <a:lstStyle/>
          <a:p>
            <a:r>
              <a:rPr lang="en-US"/>
              <a:t>|   </a:t>
            </a:r>
            <a:fld id="{24AA432E-61BB-4EF9-8610-004BEFB30EB4}" type="slidenum">
              <a:rPr lang="en-US" smtClean="0"/>
              <a:pPr/>
              <a:t>31</a:t>
            </a:fld>
            <a:endParaRPr lang="en-US" dirty="0"/>
          </a:p>
        </p:txBody>
      </p:sp>
      <p:sp>
        <p:nvSpPr>
          <p:cNvPr id="5" name="Title 4">
            <a:extLst>
              <a:ext uri="{FF2B5EF4-FFF2-40B4-BE49-F238E27FC236}">
                <a16:creationId xmlns:a16="http://schemas.microsoft.com/office/drawing/2014/main" id="{AC5873BB-03C5-4066-A229-FDA8C3E0B47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77A9B6D-0B17-4468-91A5-E8FE7CAB97AD}"/>
              </a:ext>
            </a:extLst>
          </p:cNvPr>
          <p:cNvSpPr>
            <a:spLocks noGrp="1"/>
          </p:cNvSpPr>
          <p:nvPr>
            <p:ph type="body" sz="quarter" idx="13"/>
          </p:nvPr>
        </p:nvSpPr>
        <p:spPr/>
        <p:txBody>
          <a:bodyPr/>
          <a:lstStyle/>
          <a:p>
            <a:endParaRPr lang="en-ZA"/>
          </a:p>
        </p:txBody>
      </p:sp>
      <p:sp>
        <p:nvSpPr>
          <p:cNvPr id="19" name="Shape 24031">
            <a:extLst>
              <a:ext uri="{FF2B5EF4-FFF2-40B4-BE49-F238E27FC236}">
                <a16:creationId xmlns:a16="http://schemas.microsoft.com/office/drawing/2014/main" id="{7032C478-2977-45D5-9429-56B70DEB0D40}"/>
              </a:ext>
            </a:extLst>
          </p:cNvPr>
          <p:cNvSpPr/>
          <p:nvPr/>
        </p:nvSpPr>
        <p:spPr>
          <a:xfrm flipH="1">
            <a:off x="2242671" y="4014636"/>
            <a:ext cx="1348104" cy="1348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0" name="Shape 24034">
            <a:extLst>
              <a:ext uri="{FF2B5EF4-FFF2-40B4-BE49-F238E27FC236}">
                <a16:creationId xmlns:a16="http://schemas.microsoft.com/office/drawing/2014/main" id="{7ADFEBD4-91CC-40C3-8468-3FB5E0C0316A}"/>
              </a:ext>
            </a:extLst>
          </p:cNvPr>
          <p:cNvSpPr/>
          <p:nvPr/>
        </p:nvSpPr>
        <p:spPr>
          <a:xfrm rot="10800000">
            <a:off x="3665666" y="2591639"/>
            <a:ext cx="1348104" cy="13481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3"/>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1" name="Shape 24037">
            <a:extLst>
              <a:ext uri="{FF2B5EF4-FFF2-40B4-BE49-F238E27FC236}">
                <a16:creationId xmlns:a16="http://schemas.microsoft.com/office/drawing/2014/main" id="{BD54A364-1E22-4CEE-8DCF-E200CBEF4FAF}"/>
              </a:ext>
            </a:extLst>
          </p:cNvPr>
          <p:cNvSpPr/>
          <p:nvPr/>
        </p:nvSpPr>
        <p:spPr>
          <a:xfrm rot="10800000">
            <a:off x="6511660" y="2591640"/>
            <a:ext cx="1348104" cy="1348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5">
              <a:lumMod val="75000"/>
              <a:lumOff val="25000"/>
            </a:schemeClr>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2" name="Shape 24040">
            <a:extLst>
              <a:ext uri="{FF2B5EF4-FFF2-40B4-BE49-F238E27FC236}">
                <a16:creationId xmlns:a16="http://schemas.microsoft.com/office/drawing/2014/main" id="{CB88A7FF-6D3D-4261-912E-E14A7A79E3E3}"/>
              </a:ext>
            </a:extLst>
          </p:cNvPr>
          <p:cNvSpPr/>
          <p:nvPr/>
        </p:nvSpPr>
        <p:spPr>
          <a:xfrm>
            <a:off x="3665666" y="4014636"/>
            <a:ext cx="1348104" cy="1348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2"/>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3" name="Shape 24043">
            <a:extLst>
              <a:ext uri="{FF2B5EF4-FFF2-40B4-BE49-F238E27FC236}">
                <a16:creationId xmlns:a16="http://schemas.microsoft.com/office/drawing/2014/main" id="{F8964183-4C9D-467F-995F-74250775A48F}"/>
              </a:ext>
            </a:extLst>
          </p:cNvPr>
          <p:cNvSpPr/>
          <p:nvPr/>
        </p:nvSpPr>
        <p:spPr>
          <a:xfrm rot="10800000" flipH="1">
            <a:off x="2242670" y="2591639"/>
            <a:ext cx="1348104" cy="13481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4" name="Shape 24046">
            <a:extLst>
              <a:ext uri="{FF2B5EF4-FFF2-40B4-BE49-F238E27FC236}">
                <a16:creationId xmlns:a16="http://schemas.microsoft.com/office/drawing/2014/main" id="{132EE387-EA47-4657-9661-04DE47A92A00}"/>
              </a:ext>
            </a:extLst>
          </p:cNvPr>
          <p:cNvSpPr/>
          <p:nvPr/>
        </p:nvSpPr>
        <p:spPr>
          <a:xfrm rot="10800000" flipH="1">
            <a:off x="5088662" y="2591639"/>
            <a:ext cx="1348104" cy="13481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5" name="Shape 24049">
            <a:extLst>
              <a:ext uri="{FF2B5EF4-FFF2-40B4-BE49-F238E27FC236}">
                <a16:creationId xmlns:a16="http://schemas.microsoft.com/office/drawing/2014/main" id="{E367CB82-0C55-4761-8C30-A55158D18ADA}"/>
              </a:ext>
            </a:extLst>
          </p:cNvPr>
          <p:cNvSpPr/>
          <p:nvPr/>
        </p:nvSpPr>
        <p:spPr>
          <a:xfrm>
            <a:off x="6511660" y="4014636"/>
            <a:ext cx="1348104" cy="1348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6" name="Shape 24052">
            <a:extLst>
              <a:ext uri="{FF2B5EF4-FFF2-40B4-BE49-F238E27FC236}">
                <a16:creationId xmlns:a16="http://schemas.microsoft.com/office/drawing/2014/main" id="{6DBAC844-A483-494D-A0C4-1369E95704F0}"/>
              </a:ext>
            </a:extLst>
          </p:cNvPr>
          <p:cNvSpPr/>
          <p:nvPr/>
        </p:nvSpPr>
        <p:spPr>
          <a:xfrm>
            <a:off x="9357650" y="4014636"/>
            <a:ext cx="1348104" cy="1348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6"/>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7" name="Shape 24055">
            <a:extLst>
              <a:ext uri="{FF2B5EF4-FFF2-40B4-BE49-F238E27FC236}">
                <a16:creationId xmlns:a16="http://schemas.microsoft.com/office/drawing/2014/main" id="{E973F081-BB98-47C8-B2E6-0825B614789E}"/>
              </a:ext>
            </a:extLst>
          </p:cNvPr>
          <p:cNvSpPr/>
          <p:nvPr/>
        </p:nvSpPr>
        <p:spPr>
          <a:xfrm flipH="1">
            <a:off x="7934654" y="4014636"/>
            <a:ext cx="1348104" cy="1348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6">
              <a:lumMod val="75000"/>
            </a:schemeClr>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8" name="Shape 24058">
            <a:extLst>
              <a:ext uri="{FF2B5EF4-FFF2-40B4-BE49-F238E27FC236}">
                <a16:creationId xmlns:a16="http://schemas.microsoft.com/office/drawing/2014/main" id="{D5481656-0D35-488B-9F32-096E7A320527}"/>
              </a:ext>
            </a:extLst>
          </p:cNvPr>
          <p:cNvSpPr/>
          <p:nvPr/>
        </p:nvSpPr>
        <p:spPr>
          <a:xfrm rot="10800000" flipH="1">
            <a:off x="7934654" y="2591639"/>
            <a:ext cx="1348104" cy="13481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5"/>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29" name="Shape 24061">
            <a:extLst>
              <a:ext uri="{FF2B5EF4-FFF2-40B4-BE49-F238E27FC236}">
                <a16:creationId xmlns:a16="http://schemas.microsoft.com/office/drawing/2014/main" id="{2B180304-57C0-4A26-B1A8-627C02775F24}"/>
              </a:ext>
            </a:extLst>
          </p:cNvPr>
          <p:cNvSpPr/>
          <p:nvPr/>
        </p:nvSpPr>
        <p:spPr>
          <a:xfrm flipH="1">
            <a:off x="5088662" y="4014636"/>
            <a:ext cx="1348104" cy="1348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4">
              <a:lumMod val="75000"/>
            </a:schemeClr>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30" name="Shape 24064">
            <a:extLst>
              <a:ext uri="{FF2B5EF4-FFF2-40B4-BE49-F238E27FC236}">
                <a16:creationId xmlns:a16="http://schemas.microsoft.com/office/drawing/2014/main" id="{81C58765-F27F-4347-82C4-37D2C48EBB64}"/>
              </a:ext>
            </a:extLst>
          </p:cNvPr>
          <p:cNvSpPr/>
          <p:nvPr/>
        </p:nvSpPr>
        <p:spPr>
          <a:xfrm rot="10800000">
            <a:off x="819674" y="2591639"/>
            <a:ext cx="1348104" cy="13481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5528" y="21600"/>
                  <a:pt x="11056" y="19491"/>
                  <a:pt x="15274" y="15274"/>
                </a:cubicBezTo>
                <a:cubicBezTo>
                  <a:pt x="19491" y="11056"/>
                  <a:pt x="21600" y="5528"/>
                  <a:pt x="21600" y="0"/>
                </a:cubicBezTo>
                <a:lnTo>
                  <a:pt x="0" y="0"/>
                </a:lnTo>
                <a:close/>
              </a:path>
            </a:pathLst>
          </a:custGeom>
          <a:solidFill>
            <a:schemeClr val="accent1"/>
          </a:solidFill>
          <a:ln w="12700" cap="flat">
            <a:noFill/>
            <a:miter lim="400000"/>
          </a:ln>
          <a:effectLst/>
        </p:spPr>
        <p:txBody>
          <a:bodyPr wrap="square" lIns="0" tIns="0" rIns="0" bIns="0" numCol="1" anchor="t">
            <a:noAutofit/>
          </a:bodyPr>
          <a:lstStyle/>
          <a:p>
            <a:endParaRPr sz="1861" dirty="0">
              <a:latin typeface="Lato Light" panose="020F0502020204030203" pitchFamily="34" charset="0"/>
            </a:endParaRPr>
          </a:p>
        </p:txBody>
      </p:sp>
      <p:sp>
        <p:nvSpPr>
          <p:cNvPr id="31" name="Freeform 84">
            <a:extLst>
              <a:ext uri="{FF2B5EF4-FFF2-40B4-BE49-F238E27FC236}">
                <a16:creationId xmlns:a16="http://schemas.microsoft.com/office/drawing/2014/main" id="{9A0314A3-ACF6-4C15-ACD5-98AAB90D6A68}"/>
              </a:ext>
            </a:extLst>
          </p:cNvPr>
          <p:cNvSpPr>
            <a:spLocks noChangeArrowheads="1"/>
          </p:cNvSpPr>
          <p:nvPr/>
        </p:nvSpPr>
        <p:spPr bwMode="auto">
          <a:xfrm>
            <a:off x="8265705" y="3137283"/>
            <a:ext cx="494773" cy="464231"/>
          </a:xfrm>
          <a:custGeom>
            <a:avLst/>
            <a:gdLst>
              <a:gd name="T0" fmla="*/ 56190 w 899753"/>
              <a:gd name="T1" fmla="*/ 309563 h 844190"/>
              <a:gd name="T2" fmla="*/ 168929 w 899753"/>
              <a:gd name="T3" fmla="*/ 309563 h 844190"/>
              <a:gd name="T4" fmla="*/ 168929 w 899753"/>
              <a:gd name="T5" fmla="*/ 731428 h 844190"/>
              <a:gd name="T6" fmla="*/ 281308 w 899753"/>
              <a:gd name="T7" fmla="*/ 731428 h 844190"/>
              <a:gd name="T8" fmla="*/ 281308 w 899753"/>
              <a:gd name="T9" fmla="*/ 309563 h 844190"/>
              <a:gd name="T10" fmla="*/ 394047 w 899753"/>
              <a:gd name="T11" fmla="*/ 309563 h 844190"/>
              <a:gd name="T12" fmla="*/ 394047 w 899753"/>
              <a:gd name="T13" fmla="*/ 731428 h 844190"/>
              <a:gd name="T14" fmla="*/ 506066 w 899753"/>
              <a:gd name="T15" fmla="*/ 731428 h 844190"/>
              <a:gd name="T16" fmla="*/ 506066 w 899753"/>
              <a:gd name="T17" fmla="*/ 309563 h 844190"/>
              <a:gd name="T18" fmla="*/ 618805 w 899753"/>
              <a:gd name="T19" fmla="*/ 309563 h 844190"/>
              <a:gd name="T20" fmla="*/ 618805 w 899753"/>
              <a:gd name="T21" fmla="*/ 731428 h 844190"/>
              <a:gd name="T22" fmla="*/ 731184 w 899753"/>
              <a:gd name="T23" fmla="*/ 731428 h 844190"/>
              <a:gd name="T24" fmla="*/ 731184 w 899753"/>
              <a:gd name="T25" fmla="*/ 309563 h 844190"/>
              <a:gd name="T26" fmla="*/ 843564 w 899753"/>
              <a:gd name="T27" fmla="*/ 309563 h 844190"/>
              <a:gd name="T28" fmla="*/ 843564 w 899753"/>
              <a:gd name="T29" fmla="*/ 731428 h 844190"/>
              <a:gd name="T30" fmla="*/ 899753 w 899753"/>
              <a:gd name="T31" fmla="*/ 731428 h 844190"/>
              <a:gd name="T32" fmla="*/ 899753 w 899753"/>
              <a:gd name="T33" fmla="*/ 844190 h 844190"/>
              <a:gd name="T34" fmla="*/ 0 w 899753"/>
              <a:gd name="T35" fmla="*/ 844190 h 844190"/>
              <a:gd name="T36" fmla="*/ 0 w 899753"/>
              <a:gd name="T37" fmla="*/ 731428 h 844190"/>
              <a:gd name="T38" fmla="*/ 56190 w 899753"/>
              <a:gd name="T39" fmla="*/ 731428 h 844190"/>
              <a:gd name="T40" fmla="*/ 450237 w 899753"/>
              <a:gd name="T41" fmla="*/ 112929 h 844190"/>
              <a:gd name="T42" fmla="*/ 422142 w 899753"/>
              <a:gd name="T43" fmla="*/ 141071 h 844190"/>
              <a:gd name="T44" fmla="*/ 450237 w 899753"/>
              <a:gd name="T45" fmla="*/ 169213 h 844190"/>
              <a:gd name="T46" fmla="*/ 477971 w 899753"/>
              <a:gd name="T47" fmla="*/ 141071 h 844190"/>
              <a:gd name="T48" fmla="*/ 450237 w 899753"/>
              <a:gd name="T49" fmla="*/ 112929 h 844190"/>
              <a:gd name="T50" fmla="*/ 450237 w 899753"/>
              <a:gd name="T51" fmla="*/ 0 h 844190"/>
              <a:gd name="T52" fmla="*/ 899753 w 899753"/>
              <a:gd name="T53" fmla="*/ 149009 h 844190"/>
              <a:gd name="T54" fmla="*/ 899753 w 899753"/>
              <a:gd name="T55" fmla="*/ 253639 h 844190"/>
              <a:gd name="T56" fmla="*/ 0 w 899753"/>
              <a:gd name="T57" fmla="*/ 253639 h 844190"/>
              <a:gd name="T58" fmla="*/ 0 w 899753"/>
              <a:gd name="T59" fmla="*/ 149009 h 8441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99753" h="844190">
                <a:moveTo>
                  <a:pt x="56190" y="309563"/>
                </a:moveTo>
                <a:lnTo>
                  <a:pt x="168929" y="309563"/>
                </a:lnTo>
                <a:lnTo>
                  <a:pt x="168929" y="731428"/>
                </a:lnTo>
                <a:lnTo>
                  <a:pt x="281308" y="731428"/>
                </a:lnTo>
                <a:lnTo>
                  <a:pt x="281308" y="309563"/>
                </a:lnTo>
                <a:lnTo>
                  <a:pt x="394047" y="309563"/>
                </a:lnTo>
                <a:lnTo>
                  <a:pt x="394047" y="731428"/>
                </a:lnTo>
                <a:lnTo>
                  <a:pt x="506066" y="731428"/>
                </a:lnTo>
                <a:lnTo>
                  <a:pt x="506066" y="309563"/>
                </a:lnTo>
                <a:lnTo>
                  <a:pt x="618805" y="309563"/>
                </a:lnTo>
                <a:lnTo>
                  <a:pt x="618805" y="731428"/>
                </a:lnTo>
                <a:lnTo>
                  <a:pt x="731184" y="731428"/>
                </a:lnTo>
                <a:lnTo>
                  <a:pt x="731184" y="309563"/>
                </a:lnTo>
                <a:lnTo>
                  <a:pt x="843564" y="309563"/>
                </a:lnTo>
                <a:lnTo>
                  <a:pt x="843564" y="731428"/>
                </a:lnTo>
                <a:lnTo>
                  <a:pt x="899753" y="731428"/>
                </a:lnTo>
                <a:lnTo>
                  <a:pt x="899753" y="844190"/>
                </a:lnTo>
                <a:lnTo>
                  <a:pt x="0" y="844190"/>
                </a:lnTo>
                <a:lnTo>
                  <a:pt x="0" y="731428"/>
                </a:lnTo>
                <a:lnTo>
                  <a:pt x="56190" y="731428"/>
                </a:lnTo>
                <a:lnTo>
                  <a:pt x="56190" y="309563"/>
                </a:lnTo>
                <a:close/>
                <a:moveTo>
                  <a:pt x="450237" y="112929"/>
                </a:moveTo>
                <a:cubicBezTo>
                  <a:pt x="434389" y="112929"/>
                  <a:pt x="422142" y="125557"/>
                  <a:pt x="422142" y="141071"/>
                </a:cubicBezTo>
                <a:cubicBezTo>
                  <a:pt x="422142" y="156585"/>
                  <a:pt x="434389" y="169213"/>
                  <a:pt x="450237" y="169213"/>
                </a:cubicBezTo>
                <a:cubicBezTo>
                  <a:pt x="465365" y="169213"/>
                  <a:pt x="477971" y="156585"/>
                  <a:pt x="477971" y="141071"/>
                </a:cubicBezTo>
                <a:cubicBezTo>
                  <a:pt x="477971" y="125557"/>
                  <a:pt x="465365" y="112929"/>
                  <a:pt x="450237" y="112929"/>
                </a:cubicBezTo>
                <a:close/>
                <a:moveTo>
                  <a:pt x="450237" y="0"/>
                </a:moveTo>
                <a:lnTo>
                  <a:pt x="899753" y="149009"/>
                </a:lnTo>
                <a:lnTo>
                  <a:pt x="899753" y="253639"/>
                </a:lnTo>
                <a:lnTo>
                  <a:pt x="0" y="253639"/>
                </a:lnTo>
                <a:lnTo>
                  <a:pt x="0" y="149009"/>
                </a:lnTo>
                <a:lnTo>
                  <a:pt x="450237" y="0"/>
                </a:lnTo>
                <a:close/>
              </a:path>
            </a:pathLst>
          </a:custGeom>
          <a:solidFill>
            <a:schemeClr val="bg1"/>
          </a:solidFill>
          <a:ln>
            <a:noFill/>
          </a:ln>
          <a:effectLst/>
        </p:spPr>
        <p:txBody>
          <a:bodyPr anchor="ctr"/>
          <a:lstStyle/>
          <a:p>
            <a:endParaRPr lang="en-US" sz="550" dirty="0">
              <a:latin typeface="Lato Light" panose="020F0502020204030203" pitchFamily="34" charset="0"/>
            </a:endParaRPr>
          </a:p>
        </p:txBody>
      </p:sp>
      <p:sp>
        <p:nvSpPr>
          <p:cNvPr id="32" name="Freeform 83">
            <a:extLst>
              <a:ext uri="{FF2B5EF4-FFF2-40B4-BE49-F238E27FC236}">
                <a16:creationId xmlns:a16="http://schemas.microsoft.com/office/drawing/2014/main" id="{1E8F5CF3-05B2-4944-B6A3-6C582E8BC64B}"/>
              </a:ext>
            </a:extLst>
          </p:cNvPr>
          <p:cNvSpPr>
            <a:spLocks noChangeArrowheads="1"/>
          </p:cNvSpPr>
          <p:nvPr/>
        </p:nvSpPr>
        <p:spPr bwMode="auto">
          <a:xfrm>
            <a:off x="5420250" y="3153092"/>
            <a:ext cx="495646" cy="433690"/>
          </a:xfrm>
          <a:custGeom>
            <a:avLst/>
            <a:gdLst>
              <a:gd name="T0" fmla="*/ 72704 w 901340"/>
              <a:gd name="T1" fmla="*/ 619125 h 788626"/>
              <a:gd name="T2" fmla="*/ 433348 w 901340"/>
              <a:gd name="T3" fmla="*/ 619125 h 788626"/>
              <a:gd name="T4" fmla="*/ 506052 w 901340"/>
              <a:gd name="T5" fmla="*/ 692130 h 788626"/>
              <a:gd name="T6" fmla="*/ 506052 w 901340"/>
              <a:gd name="T7" fmla="*/ 788626 h 788626"/>
              <a:gd name="T8" fmla="*/ 0 w 901340"/>
              <a:gd name="T9" fmla="*/ 788626 h 788626"/>
              <a:gd name="T10" fmla="*/ 0 w 901340"/>
              <a:gd name="T11" fmla="*/ 692130 h 788626"/>
              <a:gd name="T12" fmla="*/ 366712 w 901340"/>
              <a:gd name="T13" fmla="*/ 169862 h 788626"/>
              <a:gd name="T14" fmla="*/ 856667 w 901340"/>
              <a:gd name="T15" fmla="*/ 169862 h 788626"/>
              <a:gd name="T16" fmla="*/ 901340 w 901340"/>
              <a:gd name="T17" fmla="*/ 214677 h 788626"/>
              <a:gd name="T18" fmla="*/ 901340 w 901340"/>
              <a:gd name="T19" fmla="*/ 294549 h 788626"/>
              <a:gd name="T20" fmla="*/ 856667 w 901340"/>
              <a:gd name="T21" fmla="*/ 339364 h 788626"/>
              <a:gd name="T22" fmla="*/ 422913 w 901340"/>
              <a:gd name="T23" fmla="*/ 339364 h 788626"/>
              <a:gd name="T24" fmla="*/ 84137 w 901340"/>
              <a:gd name="T25" fmla="*/ 0 h 788626"/>
              <a:gd name="T26" fmla="*/ 421915 w 901340"/>
              <a:gd name="T27" fmla="*/ 0 h 788626"/>
              <a:gd name="T28" fmla="*/ 421915 w 901340"/>
              <a:gd name="T29" fmla="*/ 68025 h 788626"/>
              <a:gd name="T30" fmla="*/ 365738 w 901340"/>
              <a:gd name="T31" fmla="*/ 124173 h 788626"/>
              <a:gd name="T32" fmla="*/ 365738 w 901340"/>
              <a:gd name="T33" fmla="*/ 168804 h 788626"/>
              <a:gd name="T34" fmla="*/ 365738 w 901340"/>
              <a:gd name="T35" fmla="*/ 382239 h 788626"/>
              <a:gd name="T36" fmla="*/ 421915 w 901340"/>
              <a:gd name="T37" fmla="*/ 438387 h 788626"/>
              <a:gd name="T38" fmla="*/ 421915 w 901340"/>
              <a:gd name="T39" fmla="*/ 506052 h 788626"/>
              <a:gd name="T40" fmla="*/ 84137 w 901340"/>
              <a:gd name="T41" fmla="*/ 506052 h 788626"/>
              <a:gd name="T42" fmla="*/ 84137 w 901340"/>
              <a:gd name="T43" fmla="*/ 438387 h 788626"/>
              <a:gd name="T44" fmla="*/ 140673 w 901340"/>
              <a:gd name="T45" fmla="*/ 382239 h 788626"/>
              <a:gd name="T46" fmla="*/ 140673 w 901340"/>
              <a:gd name="T47" fmla="*/ 124173 h 788626"/>
              <a:gd name="T48" fmla="*/ 84137 w 901340"/>
              <a:gd name="T49" fmla="*/ 68025 h 7886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1340" h="788626">
                <a:moveTo>
                  <a:pt x="72704" y="619125"/>
                </a:moveTo>
                <a:lnTo>
                  <a:pt x="433348" y="619125"/>
                </a:lnTo>
                <a:lnTo>
                  <a:pt x="506052" y="692130"/>
                </a:lnTo>
                <a:lnTo>
                  <a:pt x="506052" y="788626"/>
                </a:lnTo>
                <a:lnTo>
                  <a:pt x="0" y="788626"/>
                </a:lnTo>
                <a:lnTo>
                  <a:pt x="0" y="692130"/>
                </a:lnTo>
                <a:lnTo>
                  <a:pt x="72704" y="619125"/>
                </a:lnTo>
                <a:close/>
                <a:moveTo>
                  <a:pt x="366712" y="169862"/>
                </a:moveTo>
                <a:lnTo>
                  <a:pt x="856667" y="169862"/>
                </a:lnTo>
                <a:lnTo>
                  <a:pt x="901340" y="214677"/>
                </a:lnTo>
                <a:lnTo>
                  <a:pt x="901340" y="294549"/>
                </a:lnTo>
                <a:lnTo>
                  <a:pt x="856667" y="339364"/>
                </a:lnTo>
                <a:lnTo>
                  <a:pt x="422913" y="339364"/>
                </a:lnTo>
                <a:lnTo>
                  <a:pt x="366712" y="169862"/>
                </a:lnTo>
                <a:close/>
                <a:moveTo>
                  <a:pt x="84137" y="0"/>
                </a:moveTo>
                <a:lnTo>
                  <a:pt x="421915" y="0"/>
                </a:lnTo>
                <a:lnTo>
                  <a:pt x="421915" y="68025"/>
                </a:lnTo>
                <a:lnTo>
                  <a:pt x="365738" y="124173"/>
                </a:lnTo>
                <a:lnTo>
                  <a:pt x="365738" y="168804"/>
                </a:lnTo>
                <a:lnTo>
                  <a:pt x="365738" y="382239"/>
                </a:lnTo>
                <a:lnTo>
                  <a:pt x="421915" y="438387"/>
                </a:lnTo>
                <a:lnTo>
                  <a:pt x="421915" y="506052"/>
                </a:lnTo>
                <a:lnTo>
                  <a:pt x="84137" y="506052"/>
                </a:lnTo>
                <a:lnTo>
                  <a:pt x="84137" y="438387"/>
                </a:lnTo>
                <a:lnTo>
                  <a:pt x="140673" y="382239"/>
                </a:lnTo>
                <a:lnTo>
                  <a:pt x="140673" y="124173"/>
                </a:lnTo>
                <a:lnTo>
                  <a:pt x="84137" y="68025"/>
                </a:lnTo>
                <a:lnTo>
                  <a:pt x="84137" y="0"/>
                </a:lnTo>
                <a:close/>
              </a:path>
            </a:pathLst>
          </a:custGeom>
          <a:solidFill>
            <a:schemeClr val="bg1"/>
          </a:solidFill>
          <a:ln>
            <a:noFill/>
          </a:ln>
          <a:effectLst/>
        </p:spPr>
        <p:txBody>
          <a:bodyPr anchor="ctr"/>
          <a:lstStyle/>
          <a:p>
            <a:endParaRPr lang="en-US" sz="550" dirty="0">
              <a:latin typeface="Lato Light" panose="020F0502020204030203" pitchFamily="34" charset="0"/>
            </a:endParaRPr>
          </a:p>
        </p:txBody>
      </p:sp>
      <p:sp>
        <p:nvSpPr>
          <p:cNvPr id="37" name="Freeform 87">
            <a:extLst>
              <a:ext uri="{FF2B5EF4-FFF2-40B4-BE49-F238E27FC236}">
                <a16:creationId xmlns:a16="http://schemas.microsoft.com/office/drawing/2014/main" id="{98E64819-0C8D-4201-BF73-F97BCE4C3DC8}"/>
              </a:ext>
            </a:extLst>
          </p:cNvPr>
          <p:cNvSpPr>
            <a:spLocks noChangeArrowheads="1"/>
          </p:cNvSpPr>
          <p:nvPr/>
        </p:nvSpPr>
        <p:spPr bwMode="auto">
          <a:xfrm>
            <a:off x="2560194" y="3143912"/>
            <a:ext cx="495645" cy="463358"/>
          </a:xfrm>
          <a:custGeom>
            <a:avLst/>
            <a:gdLst>
              <a:gd name="T0" fmla="*/ 788807 w 901339"/>
              <a:gd name="T1" fmla="*/ 617537 h 842602"/>
              <a:gd name="T2" fmla="*/ 901339 w 901339"/>
              <a:gd name="T3" fmla="*/ 730250 h 842602"/>
              <a:gd name="T4" fmla="*/ 788807 w 901339"/>
              <a:gd name="T5" fmla="*/ 842602 h 842602"/>
              <a:gd name="T6" fmla="*/ 676275 w 901339"/>
              <a:gd name="T7" fmla="*/ 730250 h 842602"/>
              <a:gd name="T8" fmla="*/ 788807 w 901339"/>
              <a:gd name="T9" fmla="*/ 617537 h 842602"/>
              <a:gd name="T10" fmla="*/ 450851 w 901339"/>
              <a:gd name="T11" fmla="*/ 617537 h 842602"/>
              <a:gd name="T12" fmla="*/ 563203 w 901339"/>
              <a:gd name="T13" fmla="*/ 730250 h 842602"/>
              <a:gd name="T14" fmla="*/ 450851 w 901339"/>
              <a:gd name="T15" fmla="*/ 842602 h 842602"/>
              <a:gd name="T16" fmla="*/ 338138 w 901339"/>
              <a:gd name="T17" fmla="*/ 730250 h 842602"/>
              <a:gd name="T18" fmla="*/ 450851 w 901339"/>
              <a:gd name="T19" fmla="*/ 617537 h 842602"/>
              <a:gd name="T20" fmla="*/ 112352 w 901339"/>
              <a:gd name="T21" fmla="*/ 617537 h 842602"/>
              <a:gd name="T22" fmla="*/ 225065 w 901339"/>
              <a:gd name="T23" fmla="*/ 730250 h 842602"/>
              <a:gd name="T24" fmla="*/ 112352 w 901339"/>
              <a:gd name="T25" fmla="*/ 842602 h 842602"/>
              <a:gd name="T26" fmla="*/ 0 w 901339"/>
              <a:gd name="T27" fmla="*/ 730250 h 842602"/>
              <a:gd name="T28" fmla="*/ 112352 w 901339"/>
              <a:gd name="T29" fmla="*/ 617537 h 842602"/>
              <a:gd name="T30" fmla="*/ 421604 w 901339"/>
              <a:gd name="T31" fmla="*/ 223837 h 842602"/>
              <a:gd name="T32" fmla="*/ 478149 w 901339"/>
              <a:gd name="T33" fmla="*/ 223837 h 842602"/>
              <a:gd name="T34" fmla="*/ 478149 w 901339"/>
              <a:gd name="T35" fmla="*/ 364428 h 842602"/>
              <a:gd name="T36" fmla="*/ 742863 w 901339"/>
              <a:gd name="T37" fmla="*/ 364428 h 842602"/>
              <a:gd name="T38" fmla="*/ 815615 w 901339"/>
              <a:gd name="T39" fmla="*/ 437246 h 842602"/>
              <a:gd name="T40" fmla="*/ 815615 w 901339"/>
              <a:gd name="T41" fmla="*/ 561615 h 842602"/>
              <a:gd name="T42" fmla="*/ 759431 w 901339"/>
              <a:gd name="T43" fmla="*/ 561615 h 842602"/>
              <a:gd name="T44" fmla="*/ 759431 w 901339"/>
              <a:gd name="T45" fmla="*/ 460678 h 842602"/>
              <a:gd name="T46" fmla="*/ 719453 w 901339"/>
              <a:gd name="T47" fmla="*/ 420664 h 842602"/>
              <a:gd name="T48" fmla="*/ 478149 w 901339"/>
              <a:gd name="T49" fmla="*/ 420664 h 842602"/>
              <a:gd name="T50" fmla="*/ 478149 w 901339"/>
              <a:gd name="T51" fmla="*/ 561615 h 842602"/>
              <a:gd name="T52" fmla="*/ 421604 w 901339"/>
              <a:gd name="T53" fmla="*/ 561615 h 842602"/>
              <a:gd name="T54" fmla="*/ 421604 w 901339"/>
              <a:gd name="T55" fmla="*/ 420664 h 842602"/>
              <a:gd name="T56" fmla="*/ 180300 w 901339"/>
              <a:gd name="T57" fmla="*/ 420664 h 842602"/>
              <a:gd name="T58" fmla="*/ 140322 w 901339"/>
              <a:gd name="T59" fmla="*/ 460678 h 842602"/>
              <a:gd name="T60" fmla="*/ 140322 w 901339"/>
              <a:gd name="T61" fmla="*/ 561615 h 842602"/>
              <a:gd name="T62" fmla="*/ 84138 w 901339"/>
              <a:gd name="T63" fmla="*/ 561615 h 842602"/>
              <a:gd name="T64" fmla="*/ 84138 w 901339"/>
              <a:gd name="T65" fmla="*/ 437246 h 842602"/>
              <a:gd name="T66" fmla="*/ 156890 w 901339"/>
              <a:gd name="T67" fmla="*/ 364428 h 842602"/>
              <a:gd name="T68" fmla="*/ 421604 w 901339"/>
              <a:gd name="T69" fmla="*/ 364428 h 842602"/>
              <a:gd name="T70" fmla="*/ 225425 w 901339"/>
              <a:gd name="T71" fmla="*/ 0 h 842602"/>
              <a:gd name="T72" fmla="*/ 675915 w 901339"/>
              <a:gd name="T73" fmla="*/ 0 h 842602"/>
              <a:gd name="T74" fmla="*/ 675915 w 901339"/>
              <a:gd name="T75" fmla="*/ 167916 h 842602"/>
              <a:gd name="T76" fmla="*/ 225425 w 901339"/>
              <a:gd name="T77" fmla="*/ 167916 h 842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01339" h="842602">
                <a:moveTo>
                  <a:pt x="788807" y="617537"/>
                </a:moveTo>
                <a:cubicBezTo>
                  <a:pt x="850844" y="617537"/>
                  <a:pt x="901339" y="668312"/>
                  <a:pt x="901339" y="730250"/>
                </a:cubicBezTo>
                <a:cubicBezTo>
                  <a:pt x="901339" y="792188"/>
                  <a:pt x="850844" y="842602"/>
                  <a:pt x="788807" y="842602"/>
                </a:cubicBezTo>
                <a:cubicBezTo>
                  <a:pt x="726410" y="842602"/>
                  <a:pt x="676275" y="792188"/>
                  <a:pt x="676275" y="730250"/>
                </a:cubicBezTo>
                <a:cubicBezTo>
                  <a:pt x="676275" y="668312"/>
                  <a:pt x="726410" y="617537"/>
                  <a:pt x="788807" y="617537"/>
                </a:cubicBezTo>
                <a:close/>
                <a:moveTo>
                  <a:pt x="450851" y="617537"/>
                </a:moveTo>
                <a:cubicBezTo>
                  <a:pt x="512788" y="617537"/>
                  <a:pt x="563203" y="668312"/>
                  <a:pt x="563203" y="730250"/>
                </a:cubicBezTo>
                <a:cubicBezTo>
                  <a:pt x="563203" y="792188"/>
                  <a:pt x="512788" y="842602"/>
                  <a:pt x="450851" y="842602"/>
                </a:cubicBezTo>
                <a:cubicBezTo>
                  <a:pt x="388553" y="842602"/>
                  <a:pt x="338138" y="792188"/>
                  <a:pt x="338138" y="730250"/>
                </a:cubicBezTo>
                <a:cubicBezTo>
                  <a:pt x="338138" y="668312"/>
                  <a:pt x="388553" y="617537"/>
                  <a:pt x="450851" y="617537"/>
                </a:cubicBezTo>
                <a:close/>
                <a:moveTo>
                  <a:pt x="112352" y="617537"/>
                </a:moveTo>
                <a:cubicBezTo>
                  <a:pt x="174290" y="617537"/>
                  <a:pt x="225065" y="668312"/>
                  <a:pt x="225065" y="730250"/>
                </a:cubicBezTo>
                <a:cubicBezTo>
                  <a:pt x="225065" y="792188"/>
                  <a:pt x="174290" y="842602"/>
                  <a:pt x="112352" y="842602"/>
                </a:cubicBezTo>
                <a:cubicBezTo>
                  <a:pt x="50414" y="842602"/>
                  <a:pt x="0" y="792188"/>
                  <a:pt x="0" y="730250"/>
                </a:cubicBezTo>
                <a:cubicBezTo>
                  <a:pt x="0" y="668312"/>
                  <a:pt x="50414" y="617537"/>
                  <a:pt x="112352" y="617537"/>
                </a:cubicBezTo>
                <a:close/>
                <a:moveTo>
                  <a:pt x="421604" y="223837"/>
                </a:moveTo>
                <a:lnTo>
                  <a:pt x="478149" y="223837"/>
                </a:lnTo>
                <a:lnTo>
                  <a:pt x="478149" y="364428"/>
                </a:lnTo>
                <a:lnTo>
                  <a:pt x="742863" y="364428"/>
                </a:lnTo>
                <a:lnTo>
                  <a:pt x="815615" y="437246"/>
                </a:lnTo>
                <a:lnTo>
                  <a:pt x="815615" y="561615"/>
                </a:lnTo>
                <a:lnTo>
                  <a:pt x="759431" y="561615"/>
                </a:lnTo>
                <a:lnTo>
                  <a:pt x="759431" y="460678"/>
                </a:lnTo>
                <a:lnTo>
                  <a:pt x="719453" y="420664"/>
                </a:lnTo>
                <a:lnTo>
                  <a:pt x="478149" y="420664"/>
                </a:lnTo>
                <a:lnTo>
                  <a:pt x="478149" y="561615"/>
                </a:lnTo>
                <a:lnTo>
                  <a:pt x="421604" y="561615"/>
                </a:lnTo>
                <a:lnTo>
                  <a:pt x="421604" y="420664"/>
                </a:lnTo>
                <a:lnTo>
                  <a:pt x="180300" y="420664"/>
                </a:lnTo>
                <a:lnTo>
                  <a:pt x="140322" y="460678"/>
                </a:lnTo>
                <a:lnTo>
                  <a:pt x="140322" y="561615"/>
                </a:lnTo>
                <a:lnTo>
                  <a:pt x="84138" y="561615"/>
                </a:lnTo>
                <a:lnTo>
                  <a:pt x="84138" y="437246"/>
                </a:lnTo>
                <a:lnTo>
                  <a:pt x="156890" y="364428"/>
                </a:lnTo>
                <a:lnTo>
                  <a:pt x="421604" y="364428"/>
                </a:lnTo>
                <a:lnTo>
                  <a:pt x="421604" y="223837"/>
                </a:lnTo>
                <a:close/>
                <a:moveTo>
                  <a:pt x="225425" y="0"/>
                </a:moveTo>
                <a:lnTo>
                  <a:pt x="675915" y="0"/>
                </a:lnTo>
                <a:lnTo>
                  <a:pt x="675915" y="167916"/>
                </a:lnTo>
                <a:lnTo>
                  <a:pt x="225425" y="167916"/>
                </a:lnTo>
                <a:lnTo>
                  <a:pt x="225425" y="0"/>
                </a:lnTo>
                <a:close/>
              </a:path>
            </a:pathLst>
          </a:custGeom>
          <a:solidFill>
            <a:schemeClr val="bg1"/>
          </a:solidFill>
          <a:ln>
            <a:noFill/>
          </a:ln>
          <a:effectLst/>
        </p:spPr>
        <p:txBody>
          <a:bodyPr anchor="ctr"/>
          <a:lstStyle/>
          <a:p>
            <a:endParaRPr lang="en-US" sz="550" dirty="0">
              <a:latin typeface="Lato Light" panose="020F0502020204030203" pitchFamily="34" charset="0"/>
            </a:endParaRPr>
          </a:p>
        </p:txBody>
      </p:sp>
      <p:sp>
        <p:nvSpPr>
          <p:cNvPr id="39" name="Freeform 85">
            <a:extLst>
              <a:ext uri="{FF2B5EF4-FFF2-40B4-BE49-F238E27FC236}">
                <a16:creationId xmlns:a16="http://schemas.microsoft.com/office/drawing/2014/main" id="{52C90200-CB41-4E16-BE8B-B8F838EFB382}"/>
              </a:ext>
            </a:extLst>
          </p:cNvPr>
          <p:cNvSpPr>
            <a:spLocks noChangeArrowheads="1"/>
          </p:cNvSpPr>
          <p:nvPr/>
        </p:nvSpPr>
        <p:spPr bwMode="auto">
          <a:xfrm>
            <a:off x="5629719" y="4325014"/>
            <a:ext cx="494772" cy="494773"/>
          </a:xfrm>
          <a:custGeom>
            <a:avLst/>
            <a:gdLst>
              <a:gd name="T0" fmla="*/ 422275 w 899752"/>
              <a:gd name="T1" fmla="*/ 280988 h 899754"/>
              <a:gd name="T2" fmla="*/ 534627 w 899752"/>
              <a:gd name="T3" fmla="*/ 365919 h 899754"/>
              <a:gd name="T4" fmla="*/ 422275 w 899752"/>
              <a:gd name="T5" fmla="*/ 450489 h 899754"/>
              <a:gd name="T6" fmla="*/ 57150 w 899752"/>
              <a:gd name="T7" fmla="*/ 225425 h 899754"/>
              <a:gd name="T8" fmla="*/ 113290 w 899752"/>
              <a:gd name="T9" fmla="*/ 225425 h 899754"/>
              <a:gd name="T10" fmla="*/ 113290 w 899752"/>
              <a:gd name="T11" fmla="*/ 562409 h 899754"/>
              <a:gd name="T12" fmla="*/ 422420 w 899752"/>
              <a:gd name="T13" fmla="*/ 562409 h 899754"/>
              <a:gd name="T14" fmla="*/ 478560 w 899752"/>
              <a:gd name="T15" fmla="*/ 562409 h 899754"/>
              <a:gd name="T16" fmla="*/ 787690 w 899752"/>
              <a:gd name="T17" fmla="*/ 562409 h 899754"/>
              <a:gd name="T18" fmla="*/ 787690 w 899752"/>
              <a:gd name="T19" fmla="*/ 225425 h 899754"/>
              <a:gd name="T20" fmla="*/ 844190 w 899752"/>
              <a:gd name="T21" fmla="*/ 225425 h 899754"/>
              <a:gd name="T22" fmla="*/ 844190 w 899752"/>
              <a:gd name="T23" fmla="*/ 618873 h 899754"/>
              <a:gd name="T24" fmla="*/ 478560 w 899752"/>
              <a:gd name="T25" fmla="*/ 618873 h 899754"/>
              <a:gd name="T26" fmla="*/ 478560 w 899752"/>
              <a:gd name="T27" fmla="*/ 803729 h 899754"/>
              <a:gd name="T28" fmla="*/ 490436 w 899752"/>
              <a:gd name="T29" fmla="*/ 815597 h 899754"/>
              <a:gd name="T30" fmla="*/ 518146 w 899752"/>
              <a:gd name="T31" fmla="*/ 843649 h 899754"/>
              <a:gd name="T32" fmla="*/ 590840 w 899752"/>
              <a:gd name="T33" fmla="*/ 843649 h 899754"/>
              <a:gd name="T34" fmla="*/ 590840 w 899752"/>
              <a:gd name="T35" fmla="*/ 899754 h 899754"/>
              <a:gd name="T36" fmla="*/ 495114 w 899752"/>
              <a:gd name="T37" fmla="*/ 899754 h 899754"/>
              <a:gd name="T38" fmla="*/ 450490 w 899752"/>
              <a:gd name="T39" fmla="*/ 855158 h 899754"/>
              <a:gd name="T40" fmla="*/ 405866 w 899752"/>
              <a:gd name="T41" fmla="*/ 899754 h 899754"/>
              <a:gd name="T42" fmla="*/ 309780 w 899752"/>
              <a:gd name="T43" fmla="*/ 899754 h 899754"/>
              <a:gd name="T44" fmla="*/ 309780 w 899752"/>
              <a:gd name="T45" fmla="*/ 843649 h 899754"/>
              <a:gd name="T46" fmla="*/ 382475 w 899752"/>
              <a:gd name="T47" fmla="*/ 843649 h 899754"/>
              <a:gd name="T48" fmla="*/ 410904 w 899752"/>
              <a:gd name="T49" fmla="*/ 815597 h 899754"/>
              <a:gd name="T50" fmla="*/ 422420 w 899752"/>
              <a:gd name="T51" fmla="*/ 803729 h 899754"/>
              <a:gd name="T52" fmla="*/ 422420 w 899752"/>
              <a:gd name="T53" fmla="*/ 618873 h 899754"/>
              <a:gd name="T54" fmla="*/ 57150 w 899752"/>
              <a:gd name="T55" fmla="*/ 618873 h 899754"/>
              <a:gd name="T56" fmla="*/ 421804 w 899752"/>
              <a:gd name="T57" fmla="*/ 0 h 899754"/>
              <a:gd name="T58" fmla="*/ 477949 w 899752"/>
              <a:gd name="T59" fmla="*/ 0 h 899754"/>
              <a:gd name="T60" fmla="*/ 477949 w 899752"/>
              <a:gd name="T61" fmla="*/ 56380 h 899754"/>
              <a:gd name="T62" fmla="*/ 899752 w 899752"/>
              <a:gd name="T63" fmla="*/ 56380 h 899754"/>
              <a:gd name="T64" fmla="*/ 899752 w 899752"/>
              <a:gd name="T65" fmla="*/ 169501 h 899754"/>
              <a:gd name="T66" fmla="*/ 0 w 899752"/>
              <a:gd name="T67" fmla="*/ 169501 h 899754"/>
              <a:gd name="T68" fmla="*/ 0 w 899752"/>
              <a:gd name="T69" fmla="*/ 56380 h 899754"/>
              <a:gd name="T70" fmla="*/ 421804 w 899752"/>
              <a:gd name="T71" fmla="*/ 56380 h 8997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2" h="899754">
                <a:moveTo>
                  <a:pt x="422275" y="280988"/>
                </a:moveTo>
                <a:lnTo>
                  <a:pt x="534627" y="365919"/>
                </a:lnTo>
                <a:lnTo>
                  <a:pt x="422275" y="450489"/>
                </a:lnTo>
                <a:lnTo>
                  <a:pt x="422275" y="280988"/>
                </a:lnTo>
                <a:close/>
                <a:moveTo>
                  <a:pt x="57150" y="225425"/>
                </a:moveTo>
                <a:lnTo>
                  <a:pt x="113290" y="225425"/>
                </a:lnTo>
                <a:lnTo>
                  <a:pt x="113290" y="562409"/>
                </a:lnTo>
                <a:lnTo>
                  <a:pt x="422420" y="562409"/>
                </a:lnTo>
                <a:lnTo>
                  <a:pt x="478560" y="562409"/>
                </a:lnTo>
                <a:lnTo>
                  <a:pt x="787690" y="562409"/>
                </a:lnTo>
                <a:lnTo>
                  <a:pt x="787690" y="225425"/>
                </a:lnTo>
                <a:lnTo>
                  <a:pt x="844190" y="225425"/>
                </a:lnTo>
                <a:lnTo>
                  <a:pt x="844190" y="618873"/>
                </a:lnTo>
                <a:lnTo>
                  <a:pt x="478560" y="618873"/>
                </a:lnTo>
                <a:lnTo>
                  <a:pt x="478560" y="803729"/>
                </a:lnTo>
                <a:lnTo>
                  <a:pt x="490436" y="815597"/>
                </a:lnTo>
                <a:lnTo>
                  <a:pt x="518146" y="843649"/>
                </a:lnTo>
                <a:lnTo>
                  <a:pt x="590840" y="843649"/>
                </a:lnTo>
                <a:lnTo>
                  <a:pt x="590840" y="899754"/>
                </a:lnTo>
                <a:lnTo>
                  <a:pt x="495114" y="899754"/>
                </a:lnTo>
                <a:lnTo>
                  <a:pt x="450490" y="855158"/>
                </a:lnTo>
                <a:lnTo>
                  <a:pt x="405866" y="899754"/>
                </a:lnTo>
                <a:lnTo>
                  <a:pt x="309780" y="899754"/>
                </a:lnTo>
                <a:lnTo>
                  <a:pt x="309780" y="843649"/>
                </a:lnTo>
                <a:lnTo>
                  <a:pt x="382475" y="843649"/>
                </a:lnTo>
                <a:lnTo>
                  <a:pt x="410904" y="815597"/>
                </a:lnTo>
                <a:lnTo>
                  <a:pt x="422420" y="803729"/>
                </a:lnTo>
                <a:lnTo>
                  <a:pt x="422420" y="618873"/>
                </a:lnTo>
                <a:lnTo>
                  <a:pt x="57150" y="618873"/>
                </a:lnTo>
                <a:lnTo>
                  <a:pt x="57150" y="225425"/>
                </a:lnTo>
                <a:close/>
                <a:moveTo>
                  <a:pt x="421804" y="0"/>
                </a:moveTo>
                <a:lnTo>
                  <a:pt x="477949" y="0"/>
                </a:lnTo>
                <a:lnTo>
                  <a:pt x="477949" y="56380"/>
                </a:lnTo>
                <a:lnTo>
                  <a:pt x="899752" y="56380"/>
                </a:lnTo>
                <a:lnTo>
                  <a:pt x="899752" y="169501"/>
                </a:lnTo>
                <a:lnTo>
                  <a:pt x="0" y="169501"/>
                </a:lnTo>
                <a:lnTo>
                  <a:pt x="0" y="56380"/>
                </a:lnTo>
                <a:lnTo>
                  <a:pt x="421804" y="56380"/>
                </a:lnTo>
                <a:lnTo>
                  <a:pt x="421804" y="0"/>
                </a:lnTo>
                <a:close/>
              </a:path>
            </a:pathLst>
          </a:custGeom>
          <a:solidFill>
            <a:schemeClr val="bg1"/>
          </a:solidFill>
          <a:ln>
            <a:noFill/>
          </a:ln>
          <a:effectLst/>
        </p:spPr>
        <p:txBody>
          <a:bodyPr anchor="ctr"/>
          <a:lstStyle/>
          <a:p>
            <a:endParaRPr lang="en-US" sz="550" dirty="0">
              <a:latin typeface="Lato Light" panose="020F0502020204030203" pitchFamily="34" charset="0"/>
            </a:endParaRPr>
          </a:p>
        </p:txBody>
      </p:sp>
      <p:sp>
        <p:nvSpPr>
          <p:cNvPr id="40" name="Freeform 88">
            <a:extLst>
              <a:ext uri="{FF2B5EF4-FFF2-40B4-BE49-F238E27FC236}">
                <a16:creationId xmlns:a16="http://schemas.microsoft.com/office/drawing/2014/main" id="{0EE97DC6-AB1B-4C5C-BABB-5A8B61E2F13F}"/>
              </a:ext>
            </a:extLst>
          </p:cNvPr>
          <p:cNvSpPr>
            <a:spLocks noChangeArrowheads="1"/>
          </p:cNvSpPr>
          <p:nvPr/>
        </p:nvSpPr>
        <p:spPr bwMode="auto">
          <a:xfrm>
            <a:off x="3971424" y="4371262"/>
            <a:ext cx="494773" cy="402277"/>
          </a:xfrm>
          <a:custGeom>
            <a:avLst/>
            <a:gdLst>
              <a:gd name="T0" fmla="*/ 0 w 899752"/>
              <a:gd name="T1" fmla="*/ 674688 h 731474"/>
              <a:gd name="T2" fmla="*/ 899752 w 899752"/>
              <a:gd name="T3" fmla="*/ 674688 h 731474"/>
              <a:gd name="T4" fmla="*/ 899752 w 899752"/>
              <a:gd name="T5" fmla="*/ 731474 h 731474"/>
              <a:gd name="T6" fmla="*/ 0 w 899752"/>
              <a:gd name="T7" fmla="*/ 731474 h 731474"/>
              <a:gd name="T8" fmla="*/ 477948 w 899752"/>
              <a:gd name="T9" fmla="*/ 0 h 731474"/>
              <a:gd name="T10" fmla="*/ 646742 w 899752"/>
              <a:gd name="T11" fmla="*/ 0 h 731474"/>
              <a:gd name="T12" fmla="*/ 646742 w 899752"/>
              <a:gd name="T13" fmla="*/ 562219 h 731474"/>
              <a:gd name="T14" fmla="*/ 702886 w 899752"/>
              <a:gd name="T15" fmla="*/ 562219 h 731474"/>
              <a:gd name="T16" fmla="*/ 702886 w 899752"/>
              <a:gd name="T17" fmla="*/ 140465 h 731474"/>
              <a:gd name="T18" fmla="*/ 871680 w 899752"/>
              <a:gd name="T19" fmla="*/ 140465 h 731474"/>
              <a:gd name="T20" fmla="*/ 871680 w 899752"/>
              <a:gd name="T21" fmla="*/ 562219 h 731474"/>
              <a:gd name="T22" fmla="*/ 899752 w 899752"/>
              <a:gd name="T23" fmla="*/ 562219 h 731474"/>
              <a:gd name="T24" fmla="*/ 899752 w 899752"/>
              <a:gd name="T25" fmla="*/ 618765 h 731474"/>
              <a:gd name="T26" fmla="*/ 815176 w 899752"/>
              <a:gd name="T27" fmla="*/ 618765 h 731474"/>
              <a:gd name="T28" fmla="*/ 815176 w 899752"/>
              <a:gd name="T29" fmla="*/ 196651 h 731474"/>
              <a:gd name="T30" fmla="*/ 759031 w 899752"/>
              <a:gd name="T31" fmla="*/ 196651 h 731474"/>
              <a:gd name="T32" fmla="*/ 759031 w 899752"/>
              <a:gd name="T33" fmla="*/ 618765 h 731474"/>
              <a:gd name="T34" fmla="*/ 590597 w 899752"/>
              <a:gd name="T35" fmla="*/ 618765 h 731474"/>
              <a:gd name="T36" fmla="*/ 590597 w 899752"/>
              <a:gd name="T37" fmla="*/ 56186 h 731474"/>
              <a:gd name="T38" fmla="*/ 534093 w 899752"/>
              <a:gd name="T39" fmla="*/ 56186 h 731474"/>
              <a:gd name="T40" fmla="*/ 534093 w 899752"/>
              <a:gd name="T41" fmla="*/ 618765 h 731474"/>
              <a:gd name="T42" fmla="*/ 365659 w 899752"/>
              <a:gd name="T43" fmla="*/ 618765 h 731474"/>
              <a:gd name="T44" fmla="*/ 365659 w 899752"/>
              <a:gd name="T45" fmla="*/ 252837 h 731474"/>
              <a:gd name="T46" fmla="*/ 309155 w 899752"/>
              <a:gd name="T47" fmla="*/ 252837 h 731474"/>
              <a:gd name="T48" fmla="*/ 309155 w 899752"/>
              <a:gd name="T49" fmla="*/ 618765 h 731474"/>
              <a:gd name="T50" fmla="*/ 140721 w 899752"/>
              <a:gd name="T51" fmla="*/ 618765 h 731474"/>
              <a:gd name="T52" fmla="*/ 140721 w 899752"/>
              <a:gd name="T53" fmla="*/ 393661 h 731474"/>
              <a:gd name="T54" fmla="*/ 84217 w 899752"/>
              <a:gd name="T55" fmla="*/ 393661 h 731474"/>
              <a:gd name="T56" fmla="*/ 84217 w 899752"/>
              <a:gd name="T57" fmla="*/ 618765 h 731474"/>
              <a:gd name="T58" fmla="*/ 0 w 899752"/>
              <a:gd name="T59" fmla="*/ 618765 h 731474"/>
              <a:gd name="T60" fmla="*/ 0 w 899752"/>
              <a:gd name="T61" fmla="*/ 562219 h 731474"/>
              <a:gd name="T62" fmla="*/ 28072 w 899752"/>
              <a:gd name="T63" fmla="*/ 562219 h 731474"/>
              <a:gd name="T64" fmla="*/ 28072 w 899752"/>
              <a:gd name="T65" fmla="*/ 337476 h 731474"/>
              <a:gd name="T66" fmla="*/ 196866 w 899752"/>
              <a:gd name="T67" fmla="*/ 337476 h 731474"/>
              <a:gd name="T68" fmla="*/ 196866 w 899752"/>
              <a:gd name="T69" fmla="*/ 562219 h 731474"/>
              <a:gd name="T70" fmla="*/ 253010 w 899752"/>
              <a:gd name="T71" fmla="*/ 562219 h 731474"/>
              <a:gd name="T72" fmla="*/ 253010 w 899752"/>
              <a:gd name="T73" fmla="*/ 196651 h 731474"/>
              <a:gd name="T74" fmla="*/ 421804 w 899752"/>
              <a:gd name="T75" fmla="*/ 196651 h 731474"/>
              <a:gd name="T76" fmla="*/ 421804 w 899752"/>
              <a:gd name="T77" fmla="*/ 562219 h 731474"/>
              <a:gd name="T78" fmla="*/ 477948 w 899752"/>
              <a:gd name="T79" fmla="*/ 562219 h 7314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99752" h="731474">
                <a:moveTo>
                  <a:pt x="0" y="674688"/>
                </a:moveTo>
                <a:lnTo>
                  <a:pt x="899752" y="674688"/>
                </a:lnTo>
                <a:lnTo>
                  <a:pt x="899752" y="731474"/>
                </a:lnTo>
                <a:lnTo>
                  <a:pt x="0" y="731474"/>
                </a:lnTo>
                <a:lnTo>
                  <a:pt x="0" y="674688"/>
                </a:lnTo>
                <a:close/>
                <a:moveTo>
                  <a:pt x="477948" y="0"/>
                </a:moveTo>
                <a:lnTo>
                  <a:pt x="646742" y="0"/>
                </a:lnTo>
                <a:lnTo>
                  <a:pt x="646742" y="562219"/>
                </a:lnTo>
                <a:lnTo>
                  <a:pt x="702886" y="562219"/>
                </a:lnTo>
                <a:lnTo>
                  <a:pt x="702886" y="140465"/>
                </a:lnTo>
                <a:lnTo>
                  <a:pt x="871680" y="140465"/>
                </a:lnTo>
                <a:lnTo>
                  <a:pt x="871680" y="562219"/>
                </a:lnTo>
                <a:lnTo>
                  <a:pt x="899752" y="562219"/>
                </a:lnTo>
                <a:lnTo>
                  <a:pt x="899752" y="618765"/>
                </a:lnTo>
                <a:lnTo>
                  <a:pt x="815176" y="618765"/>
                </a:lnTo>
                <a:lnTo>
                  <a:pt x="815176" y="196651"/>
                </a:lnTo>
                <a:lnTo>
                  <a:pt x="759031" y="196651"/>
                </a:lnTo>
                <a:lnTo>
                  <a:pt x="759031" y="618765"/>
                </a:lnTo>
                <a:lnTo>
                  <a:pt x="590597" y="618765"/>
                </a:lnTo>
                <a:lnTo>
                  <a:pt x="590597" y="56186"/>
                </a:lnTo>
                <a:lnTo>
                  <a:pt x="534093" y="56186"/>
                </a:lnTo>
                <a:lnTo>
                  <a:pt x="534093" y="618765"/>
                </a:lnTo>
                <a:lnTo>
                  <a:pt x="365659" y="618765"/>
                </a:lnTo>
                <a:lnTo>
                  <a:pt x="365659" y="252837"/>
                </a:lnTo>
                <a:lnTo>
                  <a:pt x="309155" y="252837"/>
                </a:lnTo>
                <a:lnTo>
                  <a:pt x="309155" y="618765"/>
                </a:lnTo>
                <a:lnTo>
                  <a:pt x="140721" y="618765"/>
                </a:lnTo>
                <a:lnTo>
                  <a:pt x="140721" y="393661"/>
                </a:lnTo>
                <a:lnTo>
                  <a:pt x="84217" y="393661"/>
                </a:lnTo>
                <a:lnTo>
                  <a:pt x="84217" y="618765"/>
                </a:lnTo>
                <a:lnTo>
                  <a:pt x="0" y="618765"/>
                </a:lnTo>
                <a:lnTo>
                  <a:pt x="0" y="562219"/>
                </a:lnTo>
                <a:lnTo>
                  <a:pt x="28072" y="562219"/>
                </a:lnTo>
                <a:lnTo>
                  <a:pt x="28072" y="337476"/>
                </a:lnTo>
                <a:lnTo>
                  <a:pt x="196866" y="337476"/>
                </a:lnTo>
                <a:lnTo>
                  <a:pt x="196866" y="562219"/>
                </a:lnTo>
                <a:lnTo>
                  <a:pt x="253010" y="562219"/>
                </a:lnTo>
                <a:lnTo>
                  <a:pt x="253010" y="196651"/>
                </a:lnTo>
                <a:lnTo>
                  <a:pt x="421804" y="196651"/>
                </a:lnTo>
                <a:lnTo>
                  <a:pt x="421804" y="562219"/>
                </a:lnTo>
                <a:lnTo>
                  <a:pt x="477948" y="562219"/>
                </a:lnTo>
                <a:lnTo>
                  <a:pt x="477948" y="0"/>
                </a:lnTo>
                <a:close/>
              </a:path>
            </a:pathLst>
          </a:custGeom>
          <a:solidFill>
            <a:schemeClr val="bg1"/>
          </a:solidFill>
          <a:ln>
            <a:noFill/>
          </a:ln>
          <a:effectLst/>
        </p:spPr>
        <p:txBody>
          <a:bodyPr anchor="ctr"/>
          <a:lstStyle/>
          <a:p>
            <a:endParaRPr lang="en-US" sz="550" dirty="0">
              <a:latin typeface="Lato Light" panose="020F0502020204030203" pitchFamily="34" charset="0"/>
            </a:endParaRPr>
          </a:p>
        </p:txBody>
      </p:sp>
      <p:sp>
        <p:nvSpPr>
          <p:cNvPr id="44" name="TextBox 43">
            <a:extLst>
              <a:ext uri="{FF2B5EF4-FFF2-40B4-BE49-F238E27FC236}">
                <a16:creationId xmlns:a16="http://schemas.microsoft.com/office/drawing/2014/main" id="{74BB7532-C36B-4A4F-BC91-CEE696A77C33}"/>
              </a:ext>
            </a:extLst>
          </p:cNvPr>
          <p:cNvSpPr txBox="1"/>
          <p:nvPr/>
        </p:nvSpPr>
        <p:spPr>
          <a:xfrm>
            <a:off x="1029926" y="2138737"/>
            <a:ext cx="2359436" cy="338554"/>
          </a:xfrm>
          <a:prstGeom prst="rect">
            <a:avLst/>
          </a:prstGeom>
          <a:noFill/>
        </p:spPr>
        <p:txBody>
          <a:bodyPr wrap="square" rtlCol="0" anchor="b">
            <a:spAutoFit/>
          </a:bodyPr>
          <a:lstStyle/>
          <a:p>
            <a:pPr algn="ctr"/>
            <a:r>
              <a:rPr lang="en-US" sz="1600" b="1" dirty="0">
                <a:solidFill>
                  <a:schemeClr val="accent1"/>
                </a:solidFill>
                <a:latin typeface="+mj-lt"/>
                <a:cs typeface="Poppins" pitchFamily="2" charset="77"/>
              </a:rPr>
              <a:t>EXECUTIVE SUMMARY</a:t>
            </a:r>
          </a:p>
        </p:txBody>
      </p:sp>
      <p:sp>
        <p:nvSpPr>
          <p:cNvPr id="46" name="TextBox 45">
            <a:extLst>
              <a:ext uri="{FF2B5EF4-FFF2-40B4-BE49-F238E27FC236}">
                <a16:creationId xmlns:a16="http://schemas.microsoft.com/office/drawing/2014/main" id="{109E742B-72C0-4BDE-B863-4E392957B8B0}"/>
              </a:ext>
            </a:extLst>
          </p:cNvPr>
          <p:cNvSpPr txBox="1"/>
          <p:nvPr/>
        </p:nvSpPr>
        <p:spPr>
          <a:xfrm>
            <a:off x="3875919" y="2138737"/>
            <a:ext cx="2359436" cy="338554"/>
          </a:xfrm>
          <a:prstGeom prst="rect">
            <a:avLst/>
          </a:prstGeom>
          <a:noFill/>
        </p:spPr>
        <p:txBody>
          <a:bodyPr wrap="square" rtlCol="0" anchor="b">
            <a:spAutoFit/>
          </a:bodyPr>
          <a:lstStyle/>
          <a:p>
            <a:pPr algn="ctr"/>
            <a:r>
              <a:rPr lang="en-US" sz="1600" b="1" dirty="0">
                <a:solidFill>
                  <a:schemeClr val="accent3"/>
                </a:solidFill>
                <a:latin typeface="+mj-lt"/>
                <a:cs typeface="Poppins" pitchFamily="2" charset="77"/>
              </a:rPr>
              <a:t>MARKET ANALYSIS</a:t>
            </a:r>
          </a:p>
        </p:txBody>
      </p:sp>
      <p:sp>
        <p:nvSpPr>
          <p:cNvPr id="48" name="TextBox 47">
            <a:extLst>
              <a:ext uri="{FF2B5EF4-FFF2-40B4-BE49-F238E27FC236}">
                <a16:creationId xmlns:a16="http://schemas.microsoft.com/office/drawing/2014/main" id="{5460FF1D-202F-415F-AC5F-A51AD4B400DA}"/>
              </a:ext>
            </a:extLst>
          </p:cNvPr>
          <p:cNvSpPr txBox="1"/>
          <p:nvPr/>
        </p:nvSpPr>
        <p:spPr>
          <a:xfrm>
            <a:off x="6721912" y="2138737"/>
            <a:ext cx="2359436" cy="338554"/>
          </a:xfrm>
          <a:prstGeom prst="rect">
            <a:avLst/>
          </a:prstGeom>
          <a:noFill/>
        </p:spPr>
        <p:txBody>
          <a:bodyPr wrap="square" rtlCol="0" anchor="b">
            <a:spAutoFit/>
          </a:bodyPr>
          <a:lstStyle/>
          <a:p>
            <a:pPr algn="ctr"/>
            <a:r>
              <a:rPr lang="en-US" sz="1600" b="1" dirty="0">
                <a:solidFill>
                  <a:schemeClr val="accent5"/>
                </a:solidFill>
                <a:latin typeface="+mj-lt"/>
                <a:cs typeface="Poppins" pitchFamily="2" charset="77"/>
              </a:rPr>
              <a:t>FINANCIAL PLANNING</a:t>
            </a:r>
          </a:p>
        </p:txBody>
      </p:sp>
      <p:sp>
        <p:nvSpPr>
          <p:cNvPr id="50" name="TextBox 49">
            <a:extLst>
              <a:ext uri="{FF2B5EF4-FFF2-40B4-BE49-F238E27FC236}">
                <a16:creationId xmlns:a16="http://schemas.microsoft.com/office/drawing/2014/main" id="{ABE189BE-103C-439C-8651-8BD75E95C4C2}"/>
              </a:ext>
            </a:extLst>
          </p:cNvPr>
          <p:cNvSpPr txBox="1"/>
          <p:nvPr/>
        </p:nvSpPr>
        <p:spPr>
          <a:xfrm>
            <a:off x="2441244" y="5466235"/>
            <a:ext cx="2359436" cy="338554"/>
          </a:xfrm>
          <a:prstGeom prst="rect">
            <a:avLst/>
          </a:prstGeom>
          <a:noFill/>
        </p:spPr>
        <p:txBody>
          <a:bodyPr wrap="square" rtlCol="0" anchor="b">
            <a:spAutoFit/>
          </a:bodyPr>
          <a:lstStyle/>
          <a:p>
            <a:pPr algn="ctr"/>
            <a:r>
              <a:rPr lang="en-US" sz="1600" b="1" dirty="0">
                <a:solidFill>
                  <a:schemeClr val="accent2"/>
                </a:solidFill>
                <a:latin typeface="+mj-lt"/>
                <a:cs typeface="Poppins" pitchFamily="2" charset="77"/>
              </a:rPr>
              <a:t>PRODUCTS &amp; SERVICES</a:t>
            </a:r>
          </a:p>
        </p:txBody>
      </p:sp>
      <p:sp>
        <p:nvSpPr>
          <p:cNvPr id="52" name="TextBox 51">
            <a:extLst>
              <a:ext uri="{FF2B5EF4-FFF2-40B4-BE49-F238E27FC236}">
                <a16:creationId xmlns:a16="http://schemas.microsoft.com/office/drawing/2014/main" id="{4233EC4C-8967-4F17-9525-16CD193B44CB}"/>
              </a:ext>
            </a:extLst>
          </p:cNvPr>
          <p:cNvSpPr txBox="1"/>
          <p:nvPr/>
        </p:nvSpPr>
        <p:spPr>
          <a:xfrm>
            <a:off x="5295100" y="5466235"/>
            <a:ext cx="2359436" cy="338554"/>
          </a:xfrm>
          <a:prstGeom prst="rect">
            <a:avLst/>
          </a:prstGeom>
          <a:noFill/>
        </p:spPr>
        <p:txBody>
          <a:bodyPr wrap="square" rtlCol="0" anchor="b">
            <a:spAutoFit/>
          </a:bodyPr>
          <a:lstStyle/>
          <a:p>
            <a:pPr algn="ctr"/>
            <a:r>
              <a:rPr lang="en-US" sz="1600" b="1" dirty="0">
                <a:solidFill>
                  <a:schemeClr val="accent4"/>
                </a:solidFill>
                <a:latin typeface="+mj-lt"/>
                <a:cs typeface="Poppins" pitchFamily="2" charset="77"/>
              </a:rPr>
              <a:t>MARKETING STRATEGY</a:t>
            </a:r>
          </a:p>
        </p:txBody>
      </p:sp>
      <p:sp>
        <p:nvSpPr>
          <p:cNvPr id="54" name="TextBox 53">
            <a:extLst>
              <a:ext uri="{FF2B5EF4-FFF2-40B4-BE49-F238E27FC236}">
                <a16:creationId xmlns:a16="http://schemas.microsoft.com/office/drawing/2014/main" id="{196E44CA-1404-4F23-A5FF-125132FFCFA5}"/>
              </a:ext>
            </a:extLst>
          </p:cNvPr>
          <p:cNvSpPr txBox="1"/>
          <p:nvPr/>
        </p:nvSpPr>
        <p:spPr>
          <a:xfrm>
            <a:off x="8148956" y="5466235"/>
            <a:ext cx="2359436" cy="338554"/>
          </a:xfrm>
          <a:prstGeom prst="rect">
            <a:avLst/>
          </a:prstGeom>
          <a:noFill/>
        </p:spPr>
        <p:txBody>
          <a:bodyPr wrap="square" rtlCol="0" anchor="b">
            <a:spAutoFit/>
          </a:bodyPr>
          <a:lstStyle/>
          <a:p>
            <a:pPr algn="ctr"/>
            <a:r>
              <a:rPr lang="en-US" sz="1600" b="1" dirty="0">
                <a:solidFill>
                  <a:schemeClr val="accent6"/>
                </a:solidFill>
                <a:latin typeface="+mj-lt"/>
                <a:cs typeface="Poppins" pitchFamily="2" charset="77"/>
              </a:rPr>
              <a:t>BUDGET</a:t>
            </a:r>
          </a:p>
        </p:txBody>
      </p:sp>
      <p:pic>
        <p:nvPicPr>
          <p:cNvPr id="56" name="Graphic 55" descr="Briefcase">
            <a:extLst>
              <a:ext uri="{FF2B5EF4-FFF2-40B4-BE49-F238E27FC236}">
                <a16:creationId xmlns:a16="http://schemas.microsoft.com/office/drawing/2014/main" id="{7A7AE991-2EDC-4E6F-812C-A9A20BF6C3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4432" y="3015536"/>
            <a:ext cx="707724" cy="707724"/>
          </a:xfrm>
          <a:prstGeom prst="rect">
            <a:avLst/>
          </a:prstGeom>
        </p:spPr>
      </p:pic>
      <p:pic>
        <p:nvPicPr>
          <p:cNvPr id="57" name="Graphic 56" descr="Customer review RTL">
            <a:extLst>
              <a:ext uri="{FF2B5EF4-FFF2-40B4-BE49-F238E27FC236}">
                <a16:creationId xmlns:a16="http://schemas.microsoft.com/office/drawing/2014/main" id="{50DE6ED4-0728-4AF6-BE04-1B33D9A146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4642" y="3038463"/>
            <a:ext cx="707724" cy="707724"/>
          </a:xfrm>
          <a:prstGeom prst="rect">
            <a:avLst/>
          </a:prstGeom>
        </p:spPr>
      </p:pic>
      <p:pic>
        <p:nvPicPr>
          <p:cNvPr id="58" name="Graphic 57" descr="Piggy Bank">
            <a:extLst>
              <a:ext uri="{FF2B5EF4-FFF2-40B4-BE49-F238E27FC236}">
                <a16:creationId xmlns:a16="http://schemas.microsoft.com/office/drawing/2014/main" id="{5F5369E5-9897-4A61-AD46-C67D2D4C76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06616" y="4218538"/>
            <a:ext cx="707724" cy="707724"/>
          </a:xfrm>
          <a:prstGeom prst="rect">
            <a:avLst/>
          </a:prstGeom>
        </p:spPr>
      </p:pic>
      <p:pic>
        <p:nvPicPr>
          <p:cNvPr id="59" name="Graphic 58" descr="Tag">
            <a:extLst>
              <a:ext uri="{FF2B5EF4-FFF2-40B4-BE49-F238E27FC236}">
                <a16:creationId xmlns:a16="http://schemas.microsoft.com/office/drawing/2014/main" id="{390316E1-C8DD-4E52-A199-695D2FB51F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6137" y="4267833"/>
            <a:ext cx="707724" cy="707724"/>
          </a:xfrm>
          <a:prstGeom prst="rect">
            <a:avLst/>
          </a:prstGeom>
        </p:spPr>
      </p:pic>
      <p:pic>
        <p:nvPicPr>
          <p:cNvPr id="60" name="Gráfico 3" descr="Money">
            <a:extLst>
              <a:ext uri="{FF2B5EF4-FFF2-40B4-BE49-F238E27FC236}">
                <a16:creationId xmlns:a16="http://schemas.microsoft.com/office/drawing/2014/main" id="{755AE340-ADF1-4730-9E67-FFE06E927B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90607" y="3038463"/>
            <a:ext cx="743598" cy="743598"/>
          </a:xfrm>
          <a:prstGeom prst="rect">
            <a:avLst/>
          </a:prstGeom>
        </p:spPr>
      </p:pic>
      <p:pic>
        <p:nvPicPr>
          <p:cNvPr id="62" name="Graphic 61" descr="Trophy">
            <a:extLst>
              <a:ext uri="{FF2B5EF4-FFF2-40B4-BE49-F238E27FC236}">
                <a16:creationId xmlns:a16="http://schemas.microsoft.com/office/drawing/2014/main" id="{7C36F337-A680-4284-89F9-FE963714AC0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20079" y="4260115"/>
            <a:ext cx="693520" cy="693520"/>
          </a:xfrm>
          <a:prstGeom prst="rect">
            <a:avLst/>
          </a:prstGeom>
        </p:spPr>
      </p:pic>
      <p:pic>
        <p:nvPicPr>
          <p:cNvPr id="63" name="Graphic 62" descr="Venn diagram">
            <a:extLst>
              <a:ext uri="{FF2B5EF4-FFF2-40B4-BE49-F238E27FC236}">
                <a16:creationId xmlns:a16="http://schemas.microsoft.com/office/drawing/2014/main" id="{06ABE912-356F-4CB6-8B07-DA9F7F01B7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721912" y="4279479"/>
            <a:ext cx="658360" cy="658360"/>
          </a:xfrm>
          <a:prstGeom prst="rect">
            <a:avLst/>
          </a:prstGeom>
        </p:spPr>
      </p:pic>
    </p:spTree>
    <p:extLst>
      <p:ext uri="{BB962C8B-B14F-4D97-AF65-F5344CB8AC3E}">
        <p14:creationId xmlns:p14="http://schemas.microsoft.com/office/powerpoint/2010/main" val="108282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9EA19-F98C-423F-8CEC-7D76ADE2190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6DE40B0-0675-41BE-B1CA-4C191464CCB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6F64B24-322D-4B91-8AB9-D922967068A4}"/>
              </a:ext>
            </a:extLst>
          </p:cNvPr>
          <p:cNvSpPr>
            <a:spLocks noGrp="1"/>
          </p:cNvSpPr>
          <p:nvPr>
            <p:ph type="sldNum" sz="quarter" idx="12"/>
          </p:nvPr>
        </p:nvSpPr>
        <p:spPr/>
        <p:txBody>
          <a:bodyPr/>
          <a:lstStyle/>
          <a:p>
            <a:r>
              <a:rPr lang="en-US"/>
              <a:t>|   </a:t>
            </a:r>
            <a:fld id="{24AA432E-61BB-4EF9-8610-004BEFB30EB4}" type="slidenum">
              <a:rPr lang="en-US" smtClean="0"/>
              <a:pPr/>
              <a:t>32</a:t>
            </a:fld>
            <a:endParaRPr lang="en-US" dirty="0"/>
          </a:p>
        </p:txBody>
      </p:sp>
      <p:sp>
        <p:nvSpPr>
          <p:cNvPr id="5" name="Title 4">
            <a:extLst>
              <a:ext uri="{FF2B5EF4-FFF2-40B4-BE49-F238E27FC236}">
                <a16:creationId xmlns:a16="http://schemas.microsoft.com/office/drawing/2014/main" id="{9F34374D-4778-4EF2-A03D-6310E07A228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0FD8C76-FBFA-4E79-9C21-F4DD7D795F0F}"/>
              </a:ext>
            </a:extLst>
          </p:cNvPr>
          <p:cNvSpPr>
            <a:spLocks noGrp="1"/>
          </p:cNvSpPr>
          <p:nvPr>
            <p:ph type="body" sz="quarter" idx="13"/>
          </p:nvPr>
        </p:nvSpPr>
        <p:spPr/>
        <p:txBody>
          <a:bodyPr/>
          <a:lstStyle/>
          <a:p>
            <a:endParaRPr lang="en-ZA"/>
          </a:p>
        </p:txBody>
      </p:sp>
      <p:sp>
        <p:nvSpPr>
          <p:cNvPr id="7" name="Shape 24581">
            <a:extLst>
              <a:ext uri="{FF2B5EF4-FFF2-40B4-BE49-F238E27FC236}">
                <a16:creationId xmlns:a16="http://schemas.microsoft.com/office/drawing/2014/main" id="{02354E08-696B-4526-ACC6-C70B077E14E1}"/>
              </a:ext>
            </a:extLst>
          </p:cNvPr>
          <p:cNvSpPr/>
          <p:nvPr/>
        </p:nvSpPr>
        <p:spPr>
          <a:xfrm>
            <a:off x="6341128" y="3904274"/>
            <a:ext cx="1345950" cy="738569"/>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1861" dirty="0"/>
          </a:p>
        </p:txBody>
      </p:sp>
      <p:sp>
        <p:nvSpPr>
          <p:cNvPr id="8" name="Shape 24582">
            <a:extLst>
              <a:ext uri="{FF2B5EF4-FFF2-40B4-BE49-F238E27FC236}">
                <a16:creationId xmlns:a16="http://schemas.microsoft.com/office/drawing/2014/main" id="{7E5781B9-D7E9-4FBA-9265-E148921E73E8}"/>
              </a:ext>
            </a:extLst>
          </p:cNvPr>
          <p:cNvSpPr/>
          <p:nvPr/>
        </p:nvSpPr>
        <p:spPr>
          <a:xfrm>
            <a:off x="6341372" y="2500808"/>
            <a:ext cx="516509" cy="2142035"/>
          </a:xfrm>
          <a:prstGeom prst="rect">
            <a:avLst/>
          </a:prstGeom>
          <a:solidFill>
            <a:schemeClr val="accent3"/>
          </a:solidFill>
          <a:ln w="12700" cap="flat">
            <a:noFill/>
            <a:miter lim="400000"/>
          </a:ln>
          <a:effectLst/>
        </p:spPr>
        <p:txBody>
          <a:bodyPr wrap="square" lIns="26252" tIns="26252" rIns="26252" bIns="26252" numCol="1" anchor="ctr">
            <a:noAutofit/>
          </a:bodyPr>
          <a:lstStyle/>
          <a:p>
            <a:endParaRPr sz="1861" dirty="0"/>
          </a:p>
        </p:txBody>
      </p:sp>
      <p:sp>
        <p:nvSpPr>
          <p:cNvPr id="9" name="Shape 24583">
            <a:extLst>
              <a:ext uri="{FF2B5EF4-FFF2-40B4-BE49-F238E27FC236}">
                <a16:creationId xmlns:a16="http://schemas.microsoft.com/office/drawing/2014/main" id="{6D9F66C0-647A-4AA1-9F5A-8ABBD950BB05}"/>
              </a:ext>
            </a:extLst>
          </p:cNvPr>
          <p:cNvSpPr/>
          <p:nvPr/>
        </p:nvSpPr>
        <p:spPr>
          <a:xfrm>
            <a:off x="6341127" y="2233480"/>
            <a:ext cx="773161" cy="267328"/>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chemeClr val="accent3">
              <a:lumMod val="60000"/>
              <a:lumOff val="40000"/>
            </a:schemeClr>
          </a:solidFill>
          <a:ln w="12700" cap="flat">
            <a:noFill/>
            <a:miter lim="400000"/>
          </a:ln>
          <a:effectLst/>
        </p:spPr>
        <p:txBody>
          <a:bodyPr wrap="square" lIns="26252" tIns="26252" rIns="26252" bIns="26252" numCol="1" anchor="ctr">
            <a:noAutofit/>
          </a:bodyPr>
          <a:lstStyle/>
          <a:p>
            <a:endParaRPr sz="1861" dirty="0"/>
          </a:p>
        </p:txBody>
      </p:sp>
      <p:sp>
        <p:nvSpPr>
          <p:cNvPr id="10" name="Shape 24584">
            <a:extLst>
              <a:ext uri="{FF2B5EF4-FFF2-40B4-BE49-F238E27FC236}">
                <a16:creationId xmlns:a16="http://schemas.microsoft.com/office/drawing/2014/main" id="{5104D9B1-5A99-4042-A616-762A25FCEDA3}"/>
              </a:ext>
            </a:extLst>
          </p:cNvPr>
          <p:cNvSpPr/>
          <p:nvPr/>
        </p:nvSpPr>
        <p:spPr>
          <a:xfrm>
            <a:off x="6857882" y="2231908"/>
            <a:ext cx="258255" cy="2410935"/>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chemeClr val="accent3">
              <a:lumMod val="75000"/>
            </a:schemeClr>
          </a:solidFill>
          <a:ln w="12700" cap="flat">
            <a:noFill/>
            <a:miter lim="400000"/>
          </a:ln>
          <a:effectLst/>
        </p:spPr>
        <p:txBody>
          <a:bodyPr wrap="square" lIns="26252" tIns="26252" rIns="26252" bIns="26252" numCol="1" anchor="ctr">
            <a:noAutofit/>
          </a:bodyPr>
          <a:lstStyle/>
          <a:p>
            <a:endParaRPr sz="1861" dirty="0"/>
          </a:p>
        </p:txBody>
      </p:sp>
      <p:sp>
        <p:nvSpPr>
          <p:cNvPr id="11" name="Shape 24593">
            <a:extLst>
              <a:ext uri="{FF2B5EF4-FFF2-40B4-BE49-F238E27FC236}">
                <a16:creationId xmlns:a16="http://schemas.microsoft.com/office/drawing/2014/main" id="{FEE584CB-D4DD-430C-9F33-BD53378E1C16}"/>
              </a:ext>
            </a:extLst>
          </p:cNvPr>
          <p:cNvSpPr/>
          <p:nvPr/>
        </p:nvSpPr>
        <p:spPr>
          <a:xfrm>
            <a:off x="8064728" y="3904274"/>
            <a:ext cx="1345949" cy="738569"/>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1861" dirty="0"/>
          </a:p>
        </p:txBody>
      </p:sp>
      <p:sp>
        <p:nvSpPr>
          <p:cNvPr id="12" name="Shape 24594">
            <a:extLst>
              <a:ext uri="{FF2B5EF4-FFF2-40B4-BE49-F238E27FC236}">
                <a16:creationId xmlns:a16="http://schemas.microsoft.com/office/drawing/2014/main" id="{618718F5-328D-4D0B-8C2C-0CE21F03B85A}"/>
              </a:ext>
            </a:extLst>
          </p:cNvPr>
          <p:cNvSpPr/>
          <p:nvPr/>
        </p:nvSpPr>
        <p:spPr>
          <a:xfrm>
            <a:off x="8064972" y="2500321"/>
            <a:ext cx="516509" cy="2142035"/>
          </a:xfrm>
          <a:prstGeom prst="rect">
            <a:avLst/>
          </a:prstGeom>
          <a:solidFill>
            <a:schemeClr val="accent4"/>
          </a:solidFill>
          <a:ln w="12700" cap="flat">
            <a:noFill/>
            <a:miter lim="400000"/>
          </a:ln>
          <a:effectLst/>
        </p:spPr>
        <p:txBody>
          <a:bodyPr wrap="square" lIns="26252" tIns="26252" rIns="26252" bIns="26252" numCol="1" anchor="ctr">
            <a:noAutofit/>
          </a:bodyPr>
          <a:lstStyle/>
          <a:p>
            <a:endParaRPr sz="1861" dirty="0"/>
          </a:p>
        </p:txBody>
      </p:sp>
      <p:sp>
        <p:nvSpPr>
          <p:cNvPr id="13" name="Shape 24595">
            <a:extLst>
              <a:ext uri="{FF2B5EF4-FFF2-40B4-BE49-F238E27FC236}">
                <a16:creationId xmlns:a16="http://schemas.microsoft.com/office/drawing/2014/main" id="{548D088D-2443-40CA-9268-42C1D5EAD648}"/>
              </a:ext>
            </a:extLst>
          </p:cNvPr>
          <p:cNvSpPr/>
          <p:nvPr/>
        </p:nvSpPr>
        <p:spPr>
          <a:xfrm>
            <a:off x="8064729" y="2233480"/>
            <a:ext cx="773161" cy="267328"/>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chemeClr val="accent4">
              <a:lumMod val="60000"/>
              <a:lumOff val="40000"/>
            </a:schemeClr>
          </a:solidFill>
          <a:ln w="12700" cap="flat">
            <a:noFill/>
            <a:miter lim="400000"/>
          </a:ln>
          <a:effectLst/>
        </p:spPr>
        <p:txBody>
          <a:bodyPr wrap="square" lIns="26252" tIns="26252" rIns="26252" bIns="26252" numCol="1" anchor="ctr">
            <a:noAutofit/>
          </a:bodyPr>
          <a:lstStyle/>
          <a:p>
            <a:endParaRPr sz="1861" dirty="0"/>
          </a:p>
        </p:txBody>
      </p:sp>
      <p:sp>
        <p:nvSpPr>
          <p:cNvPr id="14" name="Shape 24596">
            <a:extLst>
              <a:ext uri="{FF2B5EF4-FFF2-40B4-BE49-F238E27FC236}">
                <a16:creationId xmlns:a16="http://schemas.microsoft.com/office/drawing/2014/main" id="{213C0777-7999-4E74-A6B9-91CD8648840F}"/>
              </a:ext>
            </a:extLst>
          </p:cNvPr>
          <p:cNvSpPr/>
          <p:nvPr/>
        </p:nvSpPr>
        <p:spPr>
          <a:xfrm>
            <a:off x="8581484" y="2231908"/>
            <a:ext cx="258255" cy="2410935"/>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chemeClr val="accent4">
              <a:lumMod val="75000"/>
            </a:schemeClr>
          </a:solidFill>
          <a:ln w="12700" cap="flat">
            <a:noFill/>
            <a:miter lim="400000"/>
          </a:ln>
          <a:effectLst/>
        </p:spPr>
        <p:txBody>
          <a:bodyPr wrap="square" lIns="26252" tIns="26252" rIns="26252" bIns="26252" numCol="1" anchor="ctr">
            <a:noAutofit/>
          </a:bodyPr>
          <a:lstStyle/>
          <a:p>
            <a:endParaRPr sz="1861" dirty="0"/>
          </a:p>
        </p:txBody>
      </p:sp>
      <p:sp>
        <p:nvSpPr>
          <p:cNvPr id="15" name="Shape 24605">
            <a:extLst>
              <a:ext uri="{FF2B5EF4-FFF2-40B4-BE49-F238E27FC236}">
                <a16:creationId xmlns:a16="http://schemas.microsoft.com/office/drawing/2014/main" id="{F6A12108-BAB9-4F81-B591-7A5E3425E10D}"/>
              </a:ext>
            </a:extLst>
          </p:cNvPr>
          <p:cNvSpPr/>
          <p:nvPr/>
        </p:nvSpPr>
        <p:spPr>
          <a:xfrm>
            <a:off x="2432416" y="3901086"/>
            <a:ext cx="1722325" cy="738569"/>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1861" dirty="0"/>
          </a:p>
        </p:txBody>
      </p:sp>
      <p:sp>
        <p:nvSpPr>
          <p:cNvPr id="16" name="Shape 24606">
            <a:extLst>
              <a:ext uri="{FF2B5EF4-FFF2-40B4-BE49-F238E27FC236}">
                <a16:creationId xmlns:a16="http://schemas.microsoft.com/office/drawing/2014/main" id="{4A6BA182-8A5A-40DB-8CE0-FEAE6A864ACF}"/>
              </a:ext>
            </a:extLst>
          </p:cNvPr>
          <p:cNvSpPr/>
          <p:nvPr/>
        </p:nvSpPr>
        <p:spPr>
          <a:xfrm rot="1560000">
            <a:off x="2531921" y="2486110"/>
            <a:ext cx="516509" cy="2142035"/>
          </a:xfrm>
          <a:prstGeom prst="rect">
            <a:avLst/>
          </a:prstGeom>
          <a:solidFill>
            <a:schemeClr val="accent1"/>
          </a:solidFill>
          <a:ln w="12700" cap="flat">
            <a:noFill/>
            <a:miter lim="400000"/>
          </a:ln>
          <a:effectLst/>
        </p:spPr>
        <p:txBody>
          <a:bodyPr wrap="square" lIns="26252" tIns="26252" rIns="26252" bIns="26252" numCol="1" anchor="ctr">
            <a:noAutofit/>
          </a:bodyPr>
          <a:lstStyle/>
          <a:p>
            <a:endParaRPr sz="1861" dirty="0"/>
          </a:p>
        </p:txBody>
      </p:sp>
      <p:sp>
        <p:nvSpPr>
          <p:cNvPr id="17" name="Shape 24607">
            <a:extLst>
              <a:ext uri="{FF2B5EF4-FFF2-40B4-BE49-F238E27FC236}">
                <a16:creationId xmlns:a16="http://schemas.microsoft.com/office/drawing/2014/main" id="{F5E413D2-D5D6-4C09-AD6D-F4D727524CD9}"/>
              </a:ext>
            </a:extLst>
          </p:cNvPr>
          <p:cNvSpPr/>
          <p:nvPr/>
        </p:nvSpPr>
        <p:spPr>
          <a:xfrm rot="1560000">
            <a:off x="3046505" y="2397692"/>
            <a:ext cx="775007" cy="267328"/>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1">
              <a:lumMod val="60000"/>
              <a:lumOff val="40000"/>
            </a:schemeClr>
          </a:solidFill>
          <a:ln w="12700" cap="flat">
            <a:noFill/>
            <a:miter lim="400000"/>
          </a:ln>
          <a:effectLst/>
        </p:spPr>
        <p:txBody>
          <a:bodyPr wrap="square" lIns="26252" tIns="26252" rIns="26252" bIns="26252" numCol="1" anchor="ctr">
            <a:noAutofit/>
          </a:bodyPr>
          <a:lstStyle/>
          <a:p>
            <a:endParaRPr sz="1861" dirty="0"/>
          </a:p>
        </p:txBody>
      </p:sp>
      <p:sp>
        <p:nvSpPr>
          <p:cNvPr id="18" name="Shape 24608">
            <a:extLst>
              <a:ext uri="{FF2B5EF4-FFF2-40B4-BE49-F238E27FC236}">
                <a16:creationId xmlns:a16="http://schemas.microsoft.com/office/drawing/2014/main" id="{B3C4E03A-6C68-41FD-AD0D-FF8BD781DF05}"/>
              </a:ext>
            </a:extLst>
          </p:cNvPr>
          <p:cNvSpPr/>
          <p:nvPr/>
        </p:nvSpPr>
        <p:spPr>
          <a:xfrm rot="1560000">
            <a:off x="3067952" y="2401071"/>
            <a:ext cx="258255" cy="2410935"/>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1">
              <a:lumMod val="75000"/>
            </a:schemeClr>
          </a:solidFill>
          <a:ln w="12700" cap="flat">
            <a:noFill/>
            <a:miter lim="400000"/>
          </a:ln>
          <a:effectLst/>
        </p:spPr>
        <p:txBody>
          <a:bodyPr wrap="square" lIns="26252" tIns="26252" rIns="26252" bIns="26252" numCol="1" anchor="ctr">
            <a:noAutofit/>
          </a:bodyPr>
          <a:lstStyle/>
          <a:p>
            <a:endParaRPr sz="1861" dirty="0"/>
          </a:p>
        </p:txBody>
      </p:sp>
      <p:sp>
        <p:nvSpPr>
          <p:cNvPr id="19" name="Shape 24617">
            <a:extLst>
              <a:ext uri="{FF2B5EF4-FFF2-40B4-BE49-F238E27FC236}">
                <a16:creationId xmlns:a16="http://schemas.microsoft.com/office/drawing/2014/main" id="{17AE2737-BF68-4D0D-8648-E2CE3EDCE244}"/>
              </a:ext>
            </a:extLst>
          </p:cNvPr>
          <p:cNvSpPr/>
          <p:nvPr/>
        </p:nvSpPr>
        <p:spPr>
          <a:xfrm>
            <a:off x="4615681" y="3904274"/>
            <a:ext cx="1345950" cy="738569"/>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1861" dirty="0"/>
          </a:p>
        </p:txBody>
      </p:sp>
      <p:sp>
        <p:nvSpPr>
          <p:cNvPr id="20" name="Shape 24618">
            <a:extLst>
              <a:ext uri="{FF2B5EF4-FFF2-40B4-BE49-F238E27FC236}">
                <a16:creationId xmlns:a16="http://schemas.microsoft.com/office/drawing/2014/main" id="{4B7AD4C2-C431-403E-810F-82C9380BEDA0}"/>
              </a:ext>
            </a:extLst>
          </p:cNvPr>
          <p:cNvSpPr/>
          <p:nvPr/>
        </p:nvSpPr>
        <p:spPr>
          <a:xfrm>
            <a:off x="4615925" y="2500321"/>
            <a:ext cx="516509" cy="2142035"/>
          </a:xfrm>
          <a:prstGeom prst="rect">
            <a:avLst/>
          </a:prstGeom>
          <a:solidFill>
            <a:schemeClr val="accent2"/>
          </a:solidFill>
          <a:ln w="12700" cap="flat">
            <a:noFill/>
            <a:miter lim="400000"/>
          </a:ln>
          <a:effectLst/>
        </p:spPr>
        <p:txBody>
          <a:bodyPr wrap="square" lIns="26252" tIns="26252" rIns="26252" bIns="26252" numCol="1" anchor="ctr">
            <a:noAutofit/>
          </a:bodyPr>
          <a:lstStyle/>
          <a:p>
            <a:endParaRPr sz="1861" dirty="0"/>
          </a:p>
        </p:txBody>
      </p:sp>
      <p:sp>
        <p:nvSpPr>
          <p:cNvPr id="21" name="Shape 24619">
            <a:extLst>
              <a:ext uri="{FF2B5EF4-FFF2-40B4-BE49-F238E27FC236}">
                <a16:creationId xmlns:a16="http://schemas.microsoft.com/office/drawing/2014/main" id="{C3B9690C-EBA0-460C-90E0-ACBD10C6BE68}"/>
              </a:ext>
            </a:extLst>
          </p:cNvPr>
          <p:cNvSpPr/>
          <p:nvPr/>
        </p:nvSpPr>
        <p:spPr>
          <a:xfrm>
            <a:off x="4615680" y="2233480"/>
            <a:ext cx="775007" cy="267328"/>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2">
              <a:lumMod val="60000"/>
              <a:lumOff val="40000"/>
            </a:schemeClr>
          </a:solidFill>
          <a:ln w="12700" cap="flat">
            <a:noFill/>
            <a:miter lim="400000"/>
          </a:ln>
          <a:effectLst/>
        </p:spPr>
        <p:txBody>
          <a:bodyPr wrap="square" lIns="26252" tIns="26252" rIns="26252" bIns="26252" numCol="1" anchor="ctr">
            <a:noAutofit/>
          </a:bodyPr>
          <a:lstStyle/>
          <a:p>
            <a:endParaRPr sz="1861" dirty="0"/>
          </a:p>
        </p:txBody>
      </p:sp>
      <p:sp>
        <p:nvSpPr>
          <p:cNvPr id="22" name="Shape 24620">
            <a:extLst>
              <a:ext uri="{FF2B5EF4-FFF2-40B4-BE49-F238E27FC236}">
                <a16:creationId xmlns:a16="http://schemas.microsoft.com/office/drawing/2014/main" id="{BDDA11DC-4C01-4DFC-9EA4-4D09C4E36A84}"/>
              </a:ext>
            </a:extLst>
          </p:cNvPr>
          <p:cNvSpPr/>
          <p:nvPr/>
        </p:nvSpPr>
        <p:spPr>
          <a:xfrm>
            <a:off x="5132435" y="2231908"/>
            <a:ext cx="258255" cy="2410935"/>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2">
              <a:lumMod val="75000"/>
            </a:schemeClr>
          </a:solidFill>
          <a:ln w="12700" cap="flat">
            <a:noFill/>
            <a:miter lim="400000"/>
          </a:ln>
          <a:effectLst/>
        </p:spPr>
        <p:txBody>
          <a:bodyPr wrap="square" lIns="26252" tIns="26252" rIns="26252" bIns="26252" numCol="1" anchor="ctr">
            <a:noAutofit/>
          </a:bodyPr>
          <a:lstStyle/>
          <a:p>
            <a:endParaRPr sz="1861" dirty="0"/>
          </a:p>
        </p:txBody>
      </p:sp>
      <p:sp>
        <p:nvSpPr>
          <p:cNvPr id="23" name="TextBox 22">
            <a:extLst>
              <a:ext uri="{FF2B5EF4-FFF2-40B4-BE49-F238E27FC236}">
                <a16:creationId xmlns:a16="http://schemas.microsoft.com/office/drawing/2014/main" id="{19BF3DB6-DB14-4BC3-87AC-17F57EA1FAF6}"/>
              </a:ext>
            </a:extLst>
          </p:cNvPr>
          <p:cNvSpPr txBox="1"/>
          <p:nvPr/>
        </p:nvSpPr>
        <p:spPr>
          <a:xfrm>
            <a:off x="1894674" y="5112188"/>
            <a:ext cx="1745275" cy="741613"/>
          </a:xfrm>
          <a:prstGeom prst="rect">
            <a:avLst/>
          </a:prstGeom>
          <a:noFill/>
        </p:spPr>
        <p:txBody>
          <a:bodyPr wrap="square" rtlCol="0" anchor="t">
            <a:spAutoFit/>
          </a:bodyPr>
          <a:lstStyle/>
          <a:p>
            <a:pPr>
              <a:lnSpc>
                <a:spcPts val="1286"/>
              </a:lnSpc>
              <a:spcBef>
                <a:spcPts val="662"/>
              </a:spcBef>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r>
              <a:rPr lang="en-US" sz="882" dirty="0">
                <a:ea typeface="Lato Light" panose="020F0502020204030203" pitchFamily="34" charset="0"/>
                <a:cs typeface="Lato Light" panose="020F0502020204030203" pitchFamily="34" charset="0"/>
              </a:rPr>
              <a:t> stable balance sheet can be.</a:t>
            </a:r>
          </a:p>
        </p:txBody>
      </p:sp>
      <p:sp>
        <p:nvSpPr>
          <p:cNvPr id="24" name="TextBox 23">
            <a:extLst>
              <a:ext uri="{FF2B5EF4-FFF2-40B4-BE49-F238E27FC236}">
                <a16:creationId xmlns:a16="http://schemas.microsoft.com/office/drawing/2014/main" id="{C0785D5B-6DE1-47FB-97D8-EC9E5D4D103C}"/>
              </a:ext>
            </a:extLst>
          </p:cNvPr>
          <p:cNvSpPr txBox="1"/>
          <p:nvPr/>
        </p:nvSpPr>
        <p:spPr>
          <a:xfrm>
            <a:off x="1894673" y="4847569"/>
            <a:ext cx="1745275" cy="273280"/>
          </a:xfrm>
          <a:prstGeom prst="rect">
            <a:avLst/>
          </a:prstGeom>
          <a:noFill/>
        </p:spPr>
        <p:txBody>
          <a:bodyPr wrap="square" rtlCol="0" anchor="ctr">
            <a:spAutoFit/>
          </a:bodyPr>
          <a:lstStyle/>
          <a:p>
            <a:r>
              <a:rPr lang="en-US" sz="1176" b="1" dirty="0">
                <a:solidFill>
                  <a:schemeClr val="accent1"/>
                </a:solidFill>
                <a:cs typeface="Poppins" pitchFamily="2" charset="77"/>
              </a:rPr>
              <a:t>EXECUTIVE SUMMARY</a:t>
            </a:r>
          </a:p>
        </p:txBody>
      </p:sp>
      <p:sp>
        <p:nvSpPr>
          <p:cNvPr id="25" name="TextBox 24">
            <a:extLst>
              <a:ext uri="{FF2B5EF4-FFF2-40B4-BE49-F238E27FC236}">
                <a16:creationId xmlns:a16="http://schemas.microsoft.com/office/drawing/2014/main" id="{5B0734A1-E85E-46B1-A149-9F2C89572485}"/>
              </a:ext>
            </a:extLst>
          </p:cNvPr>
          <p:cNvSpPr txBox="1"/>
          <p:nvPr/>
        </p:nvSpPr>
        <p:spPr>
          <a:xfrm>
            <a:off x="3876014" y="5112188"/>
            <a:ext cx="1745275" cy="741613"/>
          </a:xfrm>
          <a:prstGeom prst="rect">
            <a:avLst/>
          </a:prstGeom>
          <a:noFill/>
        </p:spPr>
        <p:txBody>
          <a:bodyPr wrap="square" rtlCol="0" anchor="t">
            <a:spAutoFit/>
          </a:bodyPr>
          <a:lstStyle/>
          <a:p>
            <a:pPr>
              <a:lnSpc>
                <a:spcPts val="1286"/>
              </a:lnSpc>
              <a:spcBef>
                <a:spcPts val="662"/>
              </a:spcBef>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r>
              <a:rPr lang="en-US" sz="882" dirty="0">
                <a:ea typeface="Lato Light" panose="020F0502020204030203" pitchFamily="34" charset="0"/>
                <a:cs typeface="Lato Light" panose="020F0502020204030203" pitchFamily="34" charset="0"/>
              </a:rPr>
              <a:t> stable balance sheet can be.</a:t>
            </a:r>
          </a:p>
        </p:txBody>
      </p:sp>
      <p:sp>
        <p:nvSpPr>
          <p:cNvPr id="26" name="TextBox 25">
            <a:extLst>
              <a:ext uri="{FF2B5EF4-FFF2-40B4-BE49-F238E27FC236}">
                <a16:creationId xmlns:a16="http://schemas.microsoft.com/office/drawing/2014/main" id="{01791304-ECC9-4876-8AA6-F430341DFB1C}"/>
              </a:ext>
            </a:extLst>
          </p:cNvPr>
          <p:cNvSpPr txBox="1"/>
          <p:nvPr/>
        </p:nvSpPr>
        <p:spPr>
          <a:xfrm>
            <a:off x="3876013" y="4847569"/>
            <a:ext cx="1776472" cy="273280"/>
          </a:xfrm>
          <a:prstGeom prst="rect">
            <a:avLst/>
          </a:prstGeom>
          <a:noFill/>
        </p:spPr>
        <p:txBody>
          <a:bodyPr wrap="square" rtlCol="0" anchor="ctr">
            <a:spAutoFit/>
          </a:bodyPr>
          <a:lstStyle/>
          <a:p>
            <a:r>
              <a:rPr lang="en-US" sz="1176" b="1" dirty="0">
                <a:solidFill>
                  <a:schemeClr val="accent2"/>
                </a:solidFill>
                <a:cs typeface="Poppins" pitchFamily="2" charset="77"/>
              </a:rPr>
              <a:t>PRODUCTS &amp; SERVICES</a:t>
            </a:r>
          </a:p>
        </p:txBody>
      </p:sp>
      <p:sp>
        <p:nvSpPr>
          <p:cNvPr id="27" name="TextBox 26">
            <a:extLst>
              <a:ext uri="{FF2B5EF4-FFF2-40B4-BE49-F238E27FC236}">
                <a16:creationId xmlns:a16="http://schemas.microsoft.com/office/drawing/2014/main" id="{24E42E61-CADC-4C89-8FA5-19432DF45BC2}"/>
              </a:ext>
            </a:extLst>
          </p:cNvPr>
          <p:cNvSpPr txBox="1"/>
          <p:nvPr/>
        </p:nvSpPr>
        <p:spPr>
          <a:xfrm>
            <a:off x="5857354" y="5112188"/>
            <a:ext cx="1745275" cy="741613"/>
          </a:xfrm>
          <a:prstGeom prst="rect">
            <a:avLst/>
          </a:prstGeom>
          <a:noFill/>
        </p:spPr>
        <p:txBody>
          <a:bodyPr wrap="square" rtlCol="0" anchor="t">
            <a:spAutoFit/>
          </a:bodyPr>
          <a:lstStyle/>
          <a:p>
            <a:pPr>
              <a:lnSpc>
                <a:spcPts val="1286"/>
              </a:lnSpc>
              <a:spcBef>
                <a:spcPts val="662"/>
              </a:spcBef>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r>
              <a:rPr lang="en-US" sz="882" dirty="0">
                <a:ea typeface="Lato Light" panose="020F0502020204030203" pitchFamily="34" charset="0"/>
                <a:cs typeface="Lato Light" panose="020F0502020204030203" pitchFamily="34" charset="0"/>
              </a:rPr>
              <a:t> stable balance sheet can be.</a:t>
            </a:r>
          </a:p>
        </p:txBody>
      </p:sp>
      <p:sp>
        <p:nvSpPr>
          <p:cNvPr id="28" name="TextBox 27">
            <a:extLst>
              <a:ext uri="{FF2B5EF4-FFF2-40B4-BE49-F238E27FC236}">
                <a16:creationId xmlns:a16="http://schemas.microsoft.com/office/drawing/2014/main" id="{0AD51218-EA66-4740-AF10-346A24C3F868}"/>
              </a:ext>
            </a:extLst>
          </p:cNvPr>
          <p:cNvSpPr txBox="1"/>
          <p:nvPr/>
        </p:nvSpPr>
        <p:spPr>
          <a:xfrm>
            <a:off x="5857353" y="4847569"/>
            <a:ext cx="1745275" cy="273280"/>
          </a:xfrm>
          <a:prstGeom prst="rect">
            <a:avLst/>
          </a:prstGeom>
          <a:noFill/>
        </p:spPr>
        <p:txBody>
          <a:bodyPr wrap="square" rtlCol="0" anchor="ctr">
            <a:spAutoFit/>
          </a:bodyPr>
          <a:lstStyle/>
          <a:p>
            <a:r>
              <a:rPr lang="en-US" sz="1176" b="1" dirty="0">
                <a:solidFill>
                  <a:schemeClr val="accent3"/>
                </a:solidFill>
                <a:cs typeface="Poppins" pitchFamily="2" charset="77"/>
              </a:rPr>
              <a:t>MARKET ANALYSIS</a:t>
            </a:r>
          </a:p>
        </p:txBody>
      </p:sp>
      <p:sp>
        <p:nvSpPr>
          <p:cNvPr id="29" name="TextBox 28">
            <a:extLst>
              <a:ext uri="{FF2B5EF4-FFF2-40B4-BE49-F238E27FC236}">
                <a16:creationId xmlns:a16="http://schemas.microsoft.com/office/drawing/2014/main" id="{F0F5A5E4-4E42-42B8-858A-E9732B04C802}"/>
              </a:ext>
            </a:extLst>
          </p:cNvPr>
          <p:cNvSpPr txBox="1"/>
          <p:nvPr/>
        </p:nvSpPr>
        <p:spPr>
          <a:xfrm>
            <a:off x="7838694" y="5112188"/>
            <a:ext cx="1745275" cy="741613"/>
          </a:xfrm>
          <a:prstGeom prst="rect">
            <a:avLst/>
          </a:prstGeom>
          <a:noFill/>
        </p:spPr>
        <p:txBody>
          <a:bodyPr wrap="square" rtlCol="0" anchor="t">
            <a:spAutoFit/>
          </a:bodyPr>
          <a:lstStyle/>
          <a:p>
            <a:pPr>
              <a:lnSpc>
                <a:spcPts val="1286"/>
              </a:lnSpc>
              <a:spcBef>
                <a:spcPts val="662"/>
              </a:spcBef>
            </a:pPr>
            <a:r>
              <a:rPr lang="en-GB" sz="882" dirty="0">
                <a:ea typeface="Lato Light" panose="020F0502020204030203" pitchFamily="34" charset="0"/>
                <a:cs typeface="Lato Light" panose="020F0502020204030203" pitchFamily="34" charset="0"/>
              </a:rPr>
              <a:t>Lorem ipsum </a:t>
            </a:r>
            <a:r>
              <a:rPr lang="en-GB" sz="882" dirty="0" err="1">
                <a:ea typeface="Lato Light" panose="020F0502020204030203" pitchFamily="34" charset="0"/>
                <a:cs typeface="Lato Light" panose="020F0502020204030203" pitchFamily="34" charset="0"/>
              </a:rPr>
              <a:t>dolor</a:t>
            </a:r>
            <a:r>
              <a:rPr lang="en-GB" sz="882" dirty="0">
                <a:ea typeface="Lato Light" panose="020F0502020204030203" pitchFamily="34" charset="0"/>
                <a:cs typeface="Lato Light" panose="020F0502020204030203" pitchFamily="34" charset="0"/>
              </a:rPr>
              <a:t> sit </a:t>
            </a:r>
            <a:r>
              <a:rPr lang="en-GB" sz="882" dirty="0" err="1">
                <a:ea typeface="Lato Light" panose="020F0502020204030203" pitchFamily="34" charset="0"/>
                <a:cs typeface="Lato Light" panose="020F0502020204030203" pitchFamily="34" charset="0"/>
              </a:rPr>
              <a:t>amet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consectetur</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adipiscing</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elit</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sed</a:t>
            </a:r>
            <a:r>
              <a:rPr lang="en-GB" sz="882" dirty="0">
                <a:ea typeface="Lato Light" panose="020F0502020204030203" pitchFamily="34" charset="0"/>
                <a:cs typeface="Lato Light" panose="020F0502020204030203" pitchFamily="34" charset="0"/>
              </a:rPr>
              <a:t> do </a:t>
            </a:r>
            <a:r>
              <a:rPr lang="en-GB" sz="882" dirty="0" err="1">
                <a:ea typeface="Lato Light" panose="020F0502020204030203" pitchFamily="34" charset="0"/>
                <a:cs typeface="Lato Light" panose="020F0502020204030203" pitchFamily="34" charset="0"/>
              </a:rPr>
              <a:t>eiusmod</a:t>
            </a:r>
            <a:r>
              <a:rPr lang="en-GB" sz="882" dirty="0">
                <a:ea typeface="Lato Light" panose="020F0502020204030203" pitchFamily="34" charset="0"/>
                <a:cs typeface="Lato Light" panose="020F0502020204030203" pitchFamily="34" charset="0"/>
              </a:rPr>
              <a:t> </a:t>
            </a:r>
            <a:r>
              <a:rPr lang="en-GB" sz="882" dirty="0" err="1">
                <a:ea typeface="Lato Light" panose="020F0502020204030203" pitchFamily="34" charset="0"/>
                <a:cs typeface="Lato Light" panose="020F0502020204030203" pitchFamily="34" charset="0"/>
              </a:rPr>
              <a:t>tempor</a:t>
            </a:r>
            <a:r>
              <a:rPr lang="en-US" sz="882" dirty="0">
                <a:ea typeface="Lato Light" panose="020F0502020204030203" pitchFamily="34" charset="0"/>
                <a:cs typeface="Lato Light" panose="020F0502020204030203" pitchFamily="34" charset="0"/>
              </a:rPr>
              <a:t> stable balance sheet can be.</a:t>
            </a:r>
          </a:p>
        </p:txBody>
      </p:sp>
      <p:sp>
        <p:nvSpPr>
          <p:cNvPr id="30" name="TextBox 29">
            <a:extLst>
              <a:ext uri="{FF2B5EF4-FFF2-40B4-BE49-F238E27FC236}">
                <a16:creationId xmlns:a16="http://schemas.microsoft.com/office/drawing/2014/main" id="{B1290918-CE64-4614-8957-18C57F906A51}"/>
              </a:ext>
            </a:extLst>
          </p:cNvPr>
          <p:cNvSpPr txBox="1"/>
          <p:nvPr/>
        </p:nvSpPr>
        <p:spPr>
          <a:xfrm>
            <a:off x="7838693" y="4847569"/>
            <a:ext cx="1745275" cy="273280"/>
          </a:xfrm>
          <a:prstGeom prst="rect">
            <a:avLst/>
          </a:prstGeom>
          <a:noFill/>
        </p:spPr>
        <p:txBody>
          <a:bodyPr wrap="square" rtlCol="0" anchor="ctr">
            <a:spAutoFit/>
          </a:bodyPr>
          <a:lstStyle/>
          <a:p>
            <a:r>
              <a:rPr lang="en-US" sz="1176" b="1" dirty="0">
                <a:solidFill>
                  <a:schemeClr val="accent4"/>
                </a:solidFill>
                <a:cs typeface="Poppins" pitchFamily="2" charset="77"/>
              </a:rPr>
              <a:t>FINANCIAL PLANNING</a:t>
            </a:r>
          </a:p>
        </p:txBody>
      </p:sp>
    </p:spTree>
    <p:extLst>
      <p:ext uri="{BB962C8B-B14F-4D97-AF65-F5344CB8AC3E}">
        <p14:creationId xmlns:p14="http://schemas.microsoft.com/office/powerpoint/2010/main" val="19936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B2A40-3538-483B-A9FF-51CD784537C4}"/>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0FD0CF4C-15E6-466D-BB6E-6C9EE8CF4FC6}"/>
              </a:ext>
            </a:extLst>
          </p:cNvPr>
          <p:cNvSpPr>
            <a:spLocks noGrp="1"/>
          </p:cNvSpPr>
          <p:nvPr>
            <p:ph type="sldNum" sz="quarter" idx="11"/>
          </p:nvPr>
        </p:nvSpPr>
        <p:spPr/>
        <p:txBody>
          <a:bodyPr/>
          <a:lstStyle/>
          <a:p>
            <a:r>
              <a:rPr lang="en-US"/>
              <a:t>|   </a:t>
            </a:r>
            <a:fld id="{24AA432E-61BB-4EF9-8610-004BEFB30EB4}" type="slidenum">
              <a:rPr lang="en-US" smtClean="0"/>
              <a:pPr/>
              <a:t>33</a:t>
            </a:fld>
            <a:endParaRPr lang="en-US" dirty="0"/>
          </a:p>
        </p:txBody>
      </p:sp>
      <p:sp>
        <p:nvSpPr>
          <p:cNvPr id="4" name="Footer Placeholder 3">
            <a:extLst>
              <a:ext uri="{FF2B5EF4-FFF2-40B4-BE49-F238E27FC236}">
                <a16:creationId xmlns:a16="http://schemas.microsoft.com/office/drawing/2014/main" id="{235E58AE-BF7D-44DE-AE61-9B2620C5738D}"/>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8BB64397-6D66-44E5-829F-7A0A883DF1CA}"/>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5845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34</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ABA81-108B-4C25-A8C2-2FCA5AF276E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9CDD988-0DCB-41F7-9C78-B4DB75CEB8C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36585BB-1ABA-408A-9612-4B5D88238839}"/>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3684162F-E433-4FAA-8128-ECF6B49B188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02D0221-EB04-40EC-B3B2-93FA940FC048}"/>
              </a:ext>
            </a:extLst>
          </p:cNvPr>
          <p:cNvSpPr>
            <a:spLocks noGrp="1"/>
          </p:cNvSpPr>
          <p:nvPr>
            <p:ph type="body" sz="quarter" idx="13"/>
          </p:nvPr>
        </p:nvSpPr>
        <p:spPr/>
        <p:txBody>
          <a:bodyPr/>
          <a:lstStyle/>
          <a:p>
            <a:endParaRPr lang="en-ZA"/>
          </a:p>
        </p:txBody>
      </p:sp>
      <p:sp>
        <p:nvSpPr>
          <p:cNvPr id="7" name="Shape 1712">
            <a:extLst>
              <a:ext uri="{FF2B5EF4-FFF2-40B4-BE49-F238E27FC236}">
                <a16:creationId xmlns:a16="http://schemas.microsoft.com/office/drawing/2014/main" id="{5ED806EA-75E2-4ECF-84B5-C3C9C0D1D585}"/>
              </a:ext>
            </a:extLst>
          </p:cNvPr>
          <p:cNvSpPr/>
          <p:nvPr/>
        </p:nvSpPr>
        <p:spPr>
          <a:xfrm rot="16200000">
            <a:off x="3822143" y="2031094"/>
            <a:ext cx="2202266" cy="15799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endParaRPr sz="4134" dirty="0">
              <a:latin typeface="Lato Light" panose="020F0502020204030203" pitchFamily="34" charset="0"/>
            </a:endParaRPr>
          </a:p>
        </p:txBody>
      </p:sp>
      <p:sp>
        <p:nvSpPr>
          <p:cNvPr id="8" name="Shape 1713">
            <a:extLst>
              <a:ext uri="{FF2B5EF4-FFF2-40B4-BE49-F238E27FC236}">
                <a16:creationId xmlns:a16="http://schemas.microsoft.com/office/drawing/2014/main" id="{01573951-98C7-49CD-B853-312547B104F5}"/>
              </a:ext>
            </a:extLst>
          </p:cNvPr>
          <p:cNvSpPr/>
          <p:nvPr/>
        </p:nvSpPr>
        <p:spPr>
          <a:xfrm>
            <a:off x="5797148" y="2342251"/>
            <a:ext cx="2202266" cy="15799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endParaRPr sz="4134" dirty="0">
              <a:latin typeface="Lato Light" panose="020F0502020204030203" pitchFamily="34" charset="0"/>
            </a:endParaRPr>
          </a:p>
        </p:txBody>
      </p:sp>
      <p:sp>
        <p:nvSpPr>
          <p:cNvPr id="9" name="Shape 1714">
            <a:extLst>
              <a:ext uri="{FF2B5EF4-FFF2-40B4-BE49-F238E27FC236}">
                <a16:creationId xmlns:a16="http://schemas.microsoft.com/office/drawing/2014/main" id="{AB01D687-5DCE-4299-9783-BF2D4DFE64EB}"/>
              </a:ext>
            </a:extLst>
          </p:cNvPr>
          <p:cNvSpPr/>
          <p:nvPr/>
        </p:nvSpPr>
        <p:spPr>
          <a:xfrm>
            <a:off x="3510988" y="4019534"/>
            <a:ext cx="2202265" cy="15799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endParaRPr sz="4134" dirty="0">
              <a:latin typeface="Lato Light" panose="020F0502020204030203" pitchFamily="34" charset="0"/>
            </a:endParaRPr>
          </a:p>
        </p:txBody>
      </p:sp>
      <p:sp>
        <p:nvSpPr>
          <p:cNvPr id="10" name="Shape 1715">
            <a:extLst>
              <a:ext uri="{FF2B5EF4-FFF2-40B4-BE49-F238E27FC236}">
                <a16:creationId xmlns:a16="http://schemas.microsoft.com/office/drawing/2014/main" id="{D74120A0-0DB4-482A-9171-342B6EFF37D3}"/>
              </a:ext>
            </a:extLst>
          </p:cNvPr>
          <p:cNvSpPr/>
          <p:nvPr/>
        </p:nvSpPr>
        <p:spPr>
          <a:xfrm rot="16200000">
            <a:off x="5485992" y="4330690"/>
            <a:ext cx="2202266" cy="15799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endParaRPr sz="4134" dirty="0">
              <a:latin typeface="Lato Light" panose="020F0502020204030203" pitchFamily="34" charset="0"/>
            </a:endParaRPr>
          </a:p>
        </p:txBody>
      </p:sp>
      <p:sp>
        <p:nvSpPr>
          <p:cNvPr id="11" name="TextBox 10">
            <a:extLst>
              <a:ext uri="{FF2B5EF4-FFF2-40B4-BE49-F238E27FC236}">
                <a16:creationId xmlns:a16="http://schemas.microsoft.com/office/drawing/2014/main" id="{B7CF44B3-1E21-4FC0-B4F6-99708F57E549}"/>
              </a:ext>
            </a:extLst>
          </p:cNvPr>
          <p:cNvSpPr txBox="1"/>
          <p:nvPr/>
        </p:nvSpPr>
        <p:spPr>
          <a:xfrm>
            <a:off x="7650139" y="4639373"/>
            <a:ext cx="2298862" cy="577209"/>
          </a:xfrm>
          <a:prstGeom prst="rect">
            <a:avLst/>
          </a:prstGeom>
          <a:noFill/>
        </p:spPr>
        <p:txBody>
          <a:bodyPr wrap="square" rtlCol="0" anchor="t">
            <a:spAutoFit/>
          </a:bodyPr>
          <a:lstStyle/>
          <a:p>
            <a:pP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FC58FF8C-B0D1-464A-893D-3AE5B0C6B333}"/>
              </a:ext>
            </a:extLst>
          </p:cNvPr>
          <p:cNvSpPr txBox="1"/>
          <p:nvPr/>
        </p:nvSpPr>
        <p:spPr>
          <a:xfrm>
            <a:off x="8255229" y="2553394"/>
            <a:ext cx="1993562" cy="577209"/>
          </a:xfrm>
          <a:prstGeom prst="rect">
            <a:avLst/>
          </a:prstGeom>
          <a:noFill/>
        </p:spPr>
        <p:txBody>
          <a:bodyPr wrap="square" rtlCol="0" anchor="t">
            <a:spAutoFit/>
          </a:bodyPr>
          <a:lstStyle/>
          <a:p>
            <a:pP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sp>
        <p:nvSpPr>
          <p:cNvPr id="13" name="TextBox 12">
            <a:extLst>
              <a:ext uri="{FF2B5EF4-FFF2-40B4-BE49-F238E27FC236}">
                <a16:creationId xmlns:a16="http://schemas.microsoft.com/office/drawing/2014/main" id="{D813B216-0544-4D2D-B176-75A8EEB3FC5F}"/>
              </a:ext>
            </a:extLst>
          </p:cNvPr>
          <p:cNvSpPr txBox="1"/>
          <p:nvPr/>
        </p:nvSpPr>
        <p:spPr>
          <a:xfrm>
            <a:off x="1253000" y="4325989"/>
            <a:ext cx="1993562" cy="577209"/>
          </a:xfrm>
          <a:prstGeom prst="rect">
            <a:avLst/>
          </a:prstGeom>
          <a:noFill/>
        </p:spPr>
        <p:txBody>
          <a:bodyPr wrap="square" rtlCol="0" anchor="t">
            <a:spAutoFit/>
          </a:bodyPr>
          <a:lstStyle/>
          <a:p>
            <a:pPr algn="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sp>
        <p:nvSpPr>
          <p:cNvPr id="14" name="TextBox 13">
            <a:extLst>
              <a:ext uri="{FF2B5EF4-FFF2-40B4-BE49-F238E27FC236}">
                <a16:creationId xmlns:a16="http://schemas.microsoft.com/office/drawing/2014/main" id="{7D9D6E6D-76A3-4B02-8424-E1221D138D60}"/>
              </a:ext>
            </a:extLst>
          </p:cNvPr>
          <p:cNvSpPr txBox="1"/>
          <p:nvPr/>
        </p:nvSpPr>
        <p:spPr>
          <a:xfrm>
            <a:off x="1520945" y="2336656"/>
            <a:ext cx="2298862" cy="577209"/>
          </a:xfrm>
          <a:prstGeom prst="rect">
            <a:avLst/>
          </a:prstGeom>
          <a:noFill/>
        </p:spPr>
        <p:txBody>
          <a:bodyPr wrap="square" rtlCol="0" anchor="t">
            <a:spAutoFit/>
          </a:bodyPr>
          <a:lstStyle/>
          <a:p>
            <a:pPr algn="r">
              <a:lnSpc>
                <a:spcPts val="1286"/>
              </a:lnSpc>
            </a:pPr>
            <a:r>
              <a:rPr lang="en-GB" sz="1000" dirty="0">
                <a:ea typeface="Lato Light" panose="020F0502020204030203" pitchFamily="34" charset="0"/>
                <a:cs typeface="Lato Light" panose="020F0502020204030203" pitchFamily="34" charset="0"/>
              </a:rPr>
              <a:t>Lorem ipsum </a:t>
            </a:r>
            <a:r>
              <a:rPr lang="en-GB" sz="1000" dirty="0" err="1">
                <a:ea typeface="Lato Light" panose="020F0502020204030203" pitchFamily="34" charset="0"/>
                <a:cs typeface="Lato Light" panose="020F0502020204030203" pitchFamily="34" charset="0"/>
              </a:rPr>
              <a:t>dolor</a:t>
            </a:r>
            <a:r>
              <a:rPr lang="en-GB" sz="1000" dirty="0">
                <a:ea typeface="Lato Light" panose="020F0502020204030203" pitchFamily="34" charset="0"/>
                <a:cs typeface="Lato Light" panose="020F0502020204030203" pitchFamily="34" charset="0"/>
              </a:rPr>
              <a:t> sit </a:t>
            </a:r>
            <a:r>
              <a:rPr lang="en-GB" sz="1000" dirty="0" err="1">
                <a:ea typeface="Lato Light" panose="020F0502020204030203" pitchFamily="34" charset="0"/>
                <a:cs typeface="Lato Light" panose="020F0502020204030203" pitchFamily="34" charset="0"/>
              </a:rPr>
              <a:t>amet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consectetur</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adipiscing</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elit</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sed</a:t>
            </a:r>
            <a:r>
              <a:rPr lang="en-GB" sz="1000" dirty="0">
                <a:ea typeface="Lato Light" panose="020F0502020204030203" pitchFamily="34" charset="0"/>
                <a:cs typeface="Lato Light" panose="020F0502020204030203" pitchFamily="34" charset="0"/>
              </a:rPr>
              <a:t> do </a:t>
            </a:r>
            <a:r>
              <a:rPr lang="en-GB" sz="1000" dirty="0" err="1">
                <a:ea typeface="Lato Light" panose="020F0502020204030203" pitchFamily="34" charset="0"/>
                <a:cs typeface="Lato Light" panose="020F0502020204030203" pitchFamily="34" charset="0"/>
              </a:rPr>
              <a:t>eiusmod</a:t>
            </a:r>
            <a:r>
              <a:rPr lang="en-GB" sz="1000" dirty="0">
                <a:ea typeface="Lato Light" panose="020F0502020204030203" pitchFamily="34" charset="0"/>
                <a:cs typeface="Lato Light" panose="020F0502020204030203" pitchFamily="34" charset="0"/>
              </a:rPr>
              <a:t> </a:t>
            </a:r>
            <a:r>
              <a:rPr lang="en-GB" sz="1000" dirty="0" err="1">
                <a:ea typeface="Lato Light" panose="020F0502020204030203" pitchFamily="34" charset="0"/>
                <a:cs typeface="Lato Light" panose="020F0502020204030203" pitchFamily="34" charset="0"/>
              </a:rPr>
              <a:t>tempor</a:t>
            </a:r>
            <a:endParaRPr lang="en-US" sz="1000" dirty="0">
              <a:ea typeface="Lato Light" panose="020F0502020204030203" pitchFamily="34" charset="0"/>
              <a:cs typeface="Lato Light" panose="020F0502020204030203" pitchFamily="34" charset="0"/>
            </a:endParaRPr>
          </a:p>
        </p:txBody>
      </p:sp>
      <p:sp>
        <p:nvSpPr>
          <p:cNvPr id="16" name="TextBox 15">
            <a:extLst>
              <a:ext uri="{FF2B5EF4-FFF2-40B4-BE49-F238E27FC236}">
                <a16:creationId xmlns:a16="http://schemas.microsoft.com/office/drawing/2014/main" id="{0EC78501-C4C9-4A77-9B6F-BDB0518885A2}"/>
              </a:ext>
            </a:extLst>
          </p:cNvPr>
          <p:cNvSpPr txBox="1"/>
          <p:nvPr/>
        </p:nvSpPr>
        <p:spPr>
          <a:xfrm>
            <a:off x="5977023" y="5389654"/>
            <a:ext cx="1220207" cy="523220"/>
          </a:xfrm>
          <a:prstGeom prst="rect">
            <a:avLst/>
          </a:prstGeom>
          <a:noFill/>
        </p:spPr>
        <p:txBody>
          <a:bodyPr wrap="none" rtlCol="0" anchor="t">
            <a:spAutoFit/>
          </a:bodyPr>
          <a:lstStyle/>
          <a:p>
            <a:pPr algn="ctr"/>
            <a:r>
              <a:rPr lang="en-US" sz="1400" b="1" dirty="0">
                <a:solidFill>
                  <a:schemeClr val="bg1"/>
                </a:solidFill>
                <a:latin typeface="+mj-lt"/>
                <a:cs typeface="Poppins" pitchFamily="2" charset="77"/>
              </a:rPr>
              <a:t>PRODUCTS &amp;</a:t>
            </a:r>
          </a:p>
          <a:p>
            <a:pPr algn="ctr"/>
            <a:r>
              <a:rPr lang="en-US" sz="1400" b="1" dirty="0">
                <a:solidFill>
                  <a:schemeClr val="bg1"/>
                </a:solidFill>
                <a:latin typeface="+mj-lt"/>
                <a:cs typeface="Poppins" pitchFamily="2" charset="77"/>
              </a:rPr>
              <a:t>SERVICES</a:t>
            </a:r>
          </a:p>
        </p:txBody>
      </p:sp>
      <p:sp>
        <p:nvSpPr>
          <p:cNvPr id="17" name="TextBox 16">
            <a:extLst>
              <a:ext uri="{FF2B5EF4-FFF2-40B4-BE49-F238E27FC236}">
                <a16:creationId xmlns:a16="http://schemas.microsoft.com/office/drawing/2014/main" id="{FD0CA8D4-EE80-4C4D-92AD-C54CAB80637B}"/>
              </a:ext>
            </a:extLst>
          </p:cNvPr>
          <p:cNvSpPr txBox="1"/>
          <p:nvPr/>
        </p:nvSpPr>
        <p:spPr>
          <a:xfrm>
            <a:off x="6250335" y="4254166"/>
            <a:ext cx="673582" cy="1200329"/>
          </a:xfrm>
          <a:prstGeom prst="rect">
            <a:avLst/>
          </a:prstGeom>
          <a:noFill/>
        </p:spPr>
        <p:txBody>
          <a:bodyPr wrap="none" rtlCol="0" anchor="ctr">
            <a:spAutoFit/>
          </a:bodyPr>
          <a:lstStyle/>
          <a:p>
            <a:pPr algn="ctr"/>
            <a:r>
              <a:rPr lang="en-US" sz="7200" b="1" dirty="0">
                <a:solidFill>
                  <a:schemeClr val="bg1"/>
                </a:solidFill>
                <a:latin typeface="+mj-lt"/>
                <a:cs typeface="Poppins" pitchFamily="2" charset="77"/>
              </a:rPr>
              <a:t>3</a:t>
            </a:r>
          </a:p>
        </p:txBody>
      </p:sp>
      <p:sp>
        <p:nvSpPr>
          <p:cNvPr id="19" name="TextBox 18">
            <a:extLst>
              <a:ext uri="{FF2B5EF4-FFF2-40B4-BE49-F238E27FC236}">
                <a16:creationId xmlns:a16="http://schemas.microsoft.com/office/drawing/2014/main" id="{18B1D862-242B-44FE-B55D-BBA2C2F6F82C}"/>
              </a:ext>
            </a:extLst>
          </p:cNvPr>
          <p:cNvSpPr txBox="1"/>
          <p:nvPr/>
        </p:nvSpPr>
        <p:spPr>
          <a:xfrm>
            <a:off x="4189571" y="5131515"/>
            <a:ext cx="845104" cy="307777"/>
          </a:xfrm>
          <a:prstGeom prst="rect">
            <a:avLst/>
          </a:prstGeom>
          <a:noFill/>
        </p:spPr>
        <p:txBody>
          <a:bodyPr wrap="none" rtlCol="0" anchor="t">
            <a:spAutoFit/>
          </a:bodyPr>
          <a:lstStyle/>
          <a:p>
            <a:pPr algn="ctr"/>
            <a:r>
              <a:rPr lang="en-US" sz="1400" b="1" dirty="0">
                <a:solidFill>
                  <a:schemeClr val="bg1"/>
                </a:solidFill>
                <a:latin typeface="+mj-lt"/>
                <a:cs typeface="Poppins" pitchFamily="2" charset="77"/>
              </a:rPr>
              <a:t>BUDGET</a:t>
            </a:r>
          </a:p>
        </p:txBody>
      </p:sp>
      <p:sp>
        <p:nvSpPr>
          <p:cNvPr id="20" name="TextBox 19">
            <a:extLst>
              <a:ext uri="{FF2B5EF4-FFF2-40B4-BE49-F238E27FC236}">
                <a16:creationId xmlns:a16="http://schemas.microsoft.com/office/drawing/2014/main" id="{ADB72D53-1F90-43ED-B4C1-A8CA3510B700}"/>
              </a:ext>
            </a:extLst>
          </p:cNvPr>
          <p:cNvSpPr txBox="1"/>
          <p:nvPr/>
        </p:nvSpPr>
        <p:spPr>
          <a:xfrm>
            <a:off x="4256897" y="4039700"/>
            <a:ext cx="710451" cy="1200329"/>
          </a:xfrm>
          <a:prstGeom prst="rect">
            <a:avLst/>
          </a:prstGeom>
          <a:noFill/>
        </p:spPr>
        <p:txBody>
          <a:bodyPr wrap="none" rtlCol="0" anchor="ctr">
            <a:spAutoFit/>
          </a:bodyPr>
          <a:lstStyle/>
          <a:p>
            <a:pPr algn="ctr"/>
            <a:r>
              <a:rPr lang="en-US" sz="7200" b="1" dirty="0">
                <a:solidFill>
                  <a:schemeClr val="bg1"/>
                </a:solidFill>
                <a:latin typeface="+mj-lt"/>
                <a:cs typeface="Poppins" pitchFamily="2" charset="77"/>
              </a:rPr>
              <a:t>4</a:t>
            </a:r>
          </a:p>
        </p:txBody>
      </p:sp>
      <p:sp>
        <p:nvSpPr>
          <p:cNvPr id="22" name="TextBox 21">
            <a:extLst>
              <a:ext uri="{FF2B5EF4-FFF2-40B4-BE49-F238E27FC236}">
                <a16:creationId xmlns:a16="http://schemas.microsoft.com/office/drawing/2014/main" id="{AFECBB44-604F-40BC-8443-50C20ABD019A}"/>
              </a:ext>
            </a:extLst>
          </p:cNvPr>
          <p:cNvSpPr txBox="1"/>
          <p:nvPr/>
        </p:nvSpPr>
        <p:spPr>
          <a:xfrm>
            <a:off x="4383705" y="3094729"/>
            <a:ext cx="1079143" cy="523220"/>
          </a:xfrm>
          <a:prstGeom prst="rect">
            <a:avLst/>
          </a:prstGeom>
          <a:noFill/>
        </p:spPr>
        <p:txBody>
          <a:bodyPr wrap="none" rtlCol="0" anchor="t">
            <a:spAutoFit/>
          </a:bodyPr>
          <a:lstStyle/>
          <a:p>
            <a:pPr algn="ctr"/>
            <a:r>
              <a:rPr lang="en-US" sz="1400" b="1" dirty="0">
                <a:solidFill>
                  <a:schemeClr val="bg1"/>
                </a:solidFill>
                <a:latin typeface="+mj-lt"/>
                <a:cs typeface="Poppins" pitchFamily="2" charset="77"/>
              </a:rPr>
              <a:t>EXECUTIVE</a:t>
            </a:r>
          </a:p>
          <a:p>
            <a:pPr algn="ctr"/>
            <a:r>
              <a:rPr lang="en-US" sz="1400" b="1" dirty="0">
                <a:solidFill>
                  <a:schemeClr val="bg1"/>
                </a:solidFill>
                <a:latin typeface="+mj-lt"/>
                <a:cs typeface="Poppins" pitchFamily="2" charset="77"/>
              </a:rPr>
              <a:t>SUMMARY</a:t>
            </a:r>
          </a:p>
        </p:txBody>
      </p:sp>
      <p:sp>
        <p:nvSpPr>
          <p:cNvPr id="23" name="TextBox 22">
            <a:extLst>
              <a:ext uri="{FF2B5EF4-FFF2-40B4-BE49-F238E27FC236}">
                <a16:creationId xmlns:a16="http://schemas.microsoft.com/office/drawing/2014/main" id="{3E95875D-E086-4E33-8A21-293689AB4C8F}"/>
              </a:ext>
            </a:extLst>
          </p:cNvPr>
          <p:cNvSpPr txBox="1"/>
          <p:nvPr/>
        </p:nvSpPr>
        <p:spPr>
          <a:xfrm>
            <a:off x="4677055" y="1940524"/>
            <a:ext cx="492444" cy="1200329"/>
          </a:xfrm>
          <a:prstGeom prst="rect">
            <a:avLst/>
          </a:prstGeom>
          <a:noFill/>
        </p:spPr>
        <p:txBody>
          <a:bodyPr wrap="none" rtlCol="0" anchor="ctr">
            <a:spAutoFit/>
          </a:bodyPr>
          <a:lstStyle/>
          <a:p>
            <a:pPr algn="ctr"/>
            <a:r>
              <a:rPr lang="en-US" sz="7200" b="1" dirty="0">
                <a:solidFill>
                  <a:schemeClr val="bg1"/>
                </a:solidFill>
                <a:latin typeface="+mj-lt"/>
                <a:cs typeface="Poppins" pitchFamily="2" charset="77"/>
              </a:rPr>
              <a:t>1</a:t>
            </a:r>
          </a:p>
        </p:txBody>
      </p:sp>
      <p:sp>
        <p:nvSpPr>
          <p:cNvPr id="25" name="TextBox 24">
            <a:extLst>
              <a:ext uri="{FF2B5EF4-FFF2-40B4-BE49-F238E27FC236}">
                <a16:creationId xmlns:a16="http://schemas.microsoft.com/office/drawing/2014/main" id="{A97286C0-8B84-43A4-A1A5-8508EA4C1E1E}"/>
              </a:ext>
            </a:extLst>
          </p:cNvPr>
          <p:cNvSpPr txBox="1"/>
          <p:nvPr/>
        </p:nvSpPr>
        <p:spPr>
          <a:xfrm>
            <a:off x="6038112" y="3461109"/>
            <a:ext cx="1720344" cy="307777"/>
          </a:xfrm>
          <a:prstGeom prst="rect">
            <a:avLst/>
          </a:prstGeom>
          <a:noFill/>
        </p:spPr>
        <p:txBody>
          <a:bodyPr wrap="none" rtlCol="0" anchor="t">
            <a:spAutoFit/>
          </a:bodyPr>
          <a:lstStyle/>
          <a:p>
            <a:pPr algn="ctr"/>
            <a:r>
              <a:rPr lang="en-US" sz="1400" b="1" dirty="0">
                <a:solidFill>
                  <a:schemeClr val="bg1"/>
                </a:solidFill>
                <a:latin typeface="+mj-lt"/>
                <a:cs typeface="Poppins" pitchFamily="2" charset="77"/>
              </a:rPr>
              <a:t>MARKET ANALYSIS</a:t>
            </a:r>
          </a:p>
        </p:txBody>
      </p:sp>
      <p:sp>
        <p:nvSpPr>
          <p:cNvPr id="26" name="TextBox 25">
            <a:extLst>
              <a:ext uri="{FF2B5EF4-FFF2-40B4-BE49-F238E27FC236}">
                <a16:creationId xmlns:a16="http://schemas.microsoft.com/office/drawing/2014/main" id="{6D5B4982-A3BF-4701-8D67-78349C62F380}"/>
              </a:ext>
            </a:extLst>
          </p:cNvPr>
          <p:cNvSpPr txBox="1"/>
          <p:nvPr/>
        </p:nvSpPr>
        <p:spPr>
          <a:xfrm>
            <a:off x="6517068" y="2333973"/>
            <a:ext cx="662362" cy="1200329"/>
          </a:xfrm>
          <a:prstGeom prst="rect">
            <a:avLst/>
          </a:prstGeom>
          <a:noFill/>
        </p:spPr>
        <p:txBody>
          <a:bodyPr wrap="none" rtlCol="0" anchor="ctr">
            <a:spAutoFit/>
          </a:bodyPr>
          <a:lstStyle/>
          <a:p>
            <a:pPr algn="ctr"/>
            <a:r>
              <a:rPr lang="en-US" sz="7200" b="1" dirty="0">
                <a:solidFill>
                  <a:schemeClr val="bg1"/>
                </a:solidFill>
                <a:latin typeface="+mj-lt"/>
                <a:cs typeface="Poppins" pitchFamily="2" charset="77"/>
              </a:rPr>
              <a:t>2</a:t>
            </a:r>
          </a:p>
        </p:txBody>
      </p:sp>
    </p:spTree>
    <p:extLst>
      <p:ext uri="{BB962C8B-B14F-4D97-AF65-F5344CB8AC3E}">
        <p14:creationId xmlns:p14="http://schemas.microsoft.com/office/powerpoint/2010/main" val="402618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6E0990-BD09-43C0-A0C8-AC7D4F39DC8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C95AD34-2E04-4356-885D-BCE07D582E8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F78B0C4-1F97-41C1-8368-5016CA659A73}"/>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3FD7E5FD-295B-487C-9DC1-39012CE196B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3FB8BC8-4844-48DB-BAD5-ADB482237086}"/>
              </a:ext>
            </a:extLst>
          </p:cNvPr>
          <p:cNvSpPr>
            <a:spLocks noGrp="1"/>
          </p:cNvSpPr>
          <p:nvPr>
            <p:ph type="body" sz="quarter" idx="13"/>
          </p:nvPr>
        </p:nvSpPr>
        <p:spPr/>
        <p:txBody>
          <a:bodyPr/>
          <a:lstStyle/>
          <a:p>
            <a:endParaRPr lang="en-ZA"/>
          </a:p>
        </p:txBody>
      </p:sp>
      <p:sp>
        <p:nvSpPr>
          <p:cNvPr id="7" name="Shape 47626">
            <a:extLst>
              <a:ext uri="{FF2B5EF4-FFF2-40B4-BE49-F238E27FC236}">
                <a16:creationId xmlns:a16="http://schemas.microsoft.com/office/drawing/2014/main" id="{8EB50034-0A54-40E5-8559-05989632FEA7}"/>
              </a:ext>
            </a:extLst>
          </p:cNvPr>
          <p:cNvSpPr/>
          <p:nvPr/>
        </p:nvSpPr>
        <p:spPr>
          <a:xfrm rot="10800000" flipH="1">
            <a:off x="9331793" y="4333813"/>
            <a:ext cx="606864" cy="321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lumMod val="75000"/>
            </a:schemeClr>
          </a:solidFill>
          <a:ln w="12700" cap="flat">
            <a:noFill/>
            <a:miter lim="400000"/>
          </a:ln>
          <a:effectLst/>
        </p:spPr>
        <p:txBody>
          <a:bodyPr wrap="square" lIns="0" tIns="0" rIns="0" bIns="0" numCol="1" anchor="t">
            <a:noAutofit/>
          </a:bodyPr>
          <a:lstStyle/>
          <a:p>
            <a:endParaRPr sz="2000" dirty="0"/>
          </a:p>
        </p:txBody>
      </p:sp>
      <p:sp>
        <p:nvSpPr>
          <p:cNvPr id="8" name="Shape 47627">
            <a:extLst>
              <a:ext uri="{FF2B5EF4-FFF2-40B4-BE49-F238E27FC236}">
                <a16:creationId xmlns:a16="http://schemas.microsoft.com/office/drawing/2014/main" id="{ABE8BD3C-12E6-495F-A783-AA06293F8334}"/>
              </a:ext>
            </a:extLst>
          </p:cNvPr>
          <p:cNvSpPr/>
          <p:nvPr/>
        </p:nvSpPr>
        <p:spPr>
          <a:xfrm rot="10800000">
            <a:off x="5362797" y="3285321"/>
            <a:ext cx="4575861" cy="10484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2000" dirty="0"/>
          </a:p>
        </p:txBody>
      </p:sp>
      <p:sp>
        <p:nvSpPr>
          <p:cNvPr id="9" name="Shape 47644">
            <a:extLst>
              <a:ext uri="{FF2B5EF4-FFF2-40B4-BE49-F238E27FC236}">
                <a16:creationId xmlns:a16="http://schemas.microsoft.com/office/drawing/2014/main" id="{39D4FB26-D73B-4C9A-9E9F-61C5312B7187}"/>
              </a:ext>
            </a:extLst>
          </p:cNvPr>
          <p:cNvSpPr/>
          <p:nvPr/>
        </p:nvSpPr>
        <p:spPr>
          <a:xfrm rot="10800000" flipH="1">
            <a:off x="9331793" y="2847296"/>
            <a:ext cx="606864" cy="321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2000" dirty="0"/>
          </a:p>
        </p:txBody>
      </p:sp>
      <p:sp>
        <p:nvSpPr>
          <p:cNvPr id="10" name="Shape 47645">
            <a:extLst>
              <a:ext uri="{FF2B5EF4-FFF2-40B4-BE49-F238E27FC236}">
                <a16:creationId xmlns:a16="http://schemas.microsoft.com/office/drawing/2014/main" id="{8D0A4219-D1F8-4F76-A95B-C5782335C133}"/>
              </a:ext>
            </a:extLst>
          </p:cNvPr>
          <p:cNvSpPr/>
          <p:nvPr/>
        </p:nvSpPr>
        <p:spPr>
          <a:xfrm rot="10800000">
            <a:off x="5362797" y="1798806"/>
            <a:ext cx="4575861" cy="10484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2000" dirty="0"/>
          </a:p>
        </p:txBody>
      </p:sp>
      <p:sp>
        <p:nvSpPr>
          <p:cNvPr id="11" name="Shape 47617">
            <a:extLst>
              <a:ext uri="{FF2B5EF4-FFF2-40B4-BE49-F238E27FC236}">
                <a16:creationId xmlns:a16="http://schemas.microsoft.com/office/drawing/2014/main" id="{535B0B5B-4748-4FA6-B840-5E7CB2F43F2A}"/>
              </a:ext>
            </a:extLst>
          </p:cNvPr>
          <p:cNvSpPr/>
          <p:nvPr/>
        </p:nvSpPr>
        <p:spPr>
          <a:xfrm rot="10800000" flipH="1">
            <a:off x="9331793" y="5820327"/>
            <a:ext cx="606864" cy="321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6">
              <a:lumMod val="75000"/>
            </a:schemeClr>
          </a:solidFill>
          <a:ln w="12700" cap="flat">
            <a:noFill/>
            <a:miter lim="400000"/>
          </a:ln>
          <a:effectLst/>
        </p:spPr>
        <p:txBody>
          <a:bodyPr wrap="square" lIns="0" tIns="0" rIns="0" bIns="0" numCol="1" anchor="t">
            <a:noAutofit/>
          </a:bodyPr>
          <a:lstStyle/>
          <a:p>
            <a:endParaRPr sz="2000" dirty="0"/>
          </a:p>
        </p:txBody>
      </p:sp>
      <p:sp>
        <p:nvSpPr>
          <p:cNvPr id="12" name="Shape 47618">
            <a:extLst>
              <a:ext uri="{FF2B5EF4-FFF2-40B4-BE49-F238E27FC236}">
                <a16:creationId xmlns:a16="http://schemas.microsoft.com/office/drawing/2014/main" id="{7FC72590-AB8D-48CA-9AF0-628B77ADAE10}"/>
              </a:ext>
            </a:extLst>
          </p:cNvPr>
          <p:cNvSpPr/>
          <p:nvPr/>
        </p:nvSpPr>
        <p:spPr>
          <a:xfrm rot="10800000">
            <a:off x="5362797" y="4771837"/>
            <a:ext cx="4575861" cy="10484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6"/>
          </a:solidFill>
          <a:ln w="12700" cap="flat">
            <a:noFill/>
            <a:miter lim="400000"/>
          </a:ln>
          <a:effectLst/>
        </p:spPr>
        <p:txBody>
          <a:bodyPr wrap="square" lIns="0" tIns="0" rIns="0" bIns="0" numCol="1" anchor="t">
            <a:noAutofit/>
          </a:bodyPr>
          <a:lstStyle/>
          <a:p>
            <a:endParaRPr sz="2000" dirty="0"/>
          </a:p>
        </p:txBody>
      </p:sp>
      <p:sp>
        <p:nvSpPr>
          <p:cNvPr id="13" name="Shape 47635">
            <a:extLst>
              <a:ext uri="{FF2B5EF4-FFF2-40B4-BE49-F238E27FC236}">
                <a16:creationId xmlns:a16="http://schemas.microsoft.com/office/drawing/2014/main" id="{CAC02B85-C0D5-4222-ADEA-5F5CF1CE5811}"/>
              </a:ext>
            </a:extLst>
          </p:cNvPr>
          <p:cNvSpPr/>
          <p:nvPr/>
        </p:nvSpPr>
        <p:spPr>
          <a:xfrm rot="10800000">
            <a:off x="1569256" y="4333813"/>
            <a:ext cx="606864" cy="321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2000" dirty="0"/>
          </a:p>
        </p:txBody>
      </p:sp>
      <p:sp>
        <p:nvSpPr>
          <p:cNvPr id="14" name="Shape 47636">
            <a:extLst>
              <a:ext uri="{FF2B5EF4-FFF2-40B4-BE49-F238E27FC236}">
                <a16:creationId xmlns:a16="http://schemas.microsoft.com/office/drawing/2014/main" id="{937DCAF3-16DA-4248-BC0B-7E318E7891BB}"/>
              </a:ext>
            </a:extLst>
          </p:cNvPr>
          <p:cNvSpPr/>
          <p:nvPr/>
        </p:nvSpPr>
        <p:spPr>
          <a:xfrm>
            <a:off x="1569256" y="3285324"/>
            <a:ext cx="4575861" cy="1048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2000" dirty="0"/>
          </a:p>
        </p:txBody>
      </p:sp>
      <p:sp>
        <p:nvSpPr>
          <p:cNvPr id="15" name="Shape 47653">
            <a:extLst>
              <a:ext uri="{FF2B5EF4-FFF2-40B4-BE49-F238E27FC236}">
                <a16:creationId xmlns:a16="http://schemas.microsoft.com/office/drawing/2014/main" id="{B14353D6-9C14-4D70-80A8-813122D6792D}"/>
              </a:ext>
            </a:extLst>
          </p:cNvPr>
          <p:cNvSpPr/>
          <p:nvPr/>
        </p:nvSpPr>
        <p:spPr>
          <a:xfrm rot="10800000">
            <a:off x="1569256" y="2847296"/>
            <a:ext cx="606864" cy="321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000" dirty="0"/>
          </a:p>
        </p:txBody>
      </p:sp>
      <p:sp>
        <p:nvSpPr>
          <p:cNvPr id="16" name="Shape 47654">
            <a:extLst>
              <a:ext uri="{FF2B5EF4-FFF2-40B4-BE49-F238E27FC236}">
                <a16:creationId xmlns:a16="http://schemas.microsoft.com/office/drawing/2014/main" id="{1418A3F5-F169-4EEB-A0A0-9A6C33244E2E}"/>
              </a:ext>
            </a:extLst>
          </p:cNvPr>
          <p:cNvSpPr/>
          <p:nvPr/>
        </p:nvSpPr>
        <p:spPr>
          <a:xfrm>
            <a:off x="1569256" y="1798806"/>
            <a:ext cx="4575861" cy="1048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1"/>
          </a:solidFill>
          <a:ln w="12700" cap="flat">
            <a:noFill/>
            <a:miter lim="400000"/>
          </a:ln>
          <a:effectLst/>
        </p:spPr>
        <p:txBody>
          <a:bodyPr wrap="square" lIns="0" tIns="0" rIns="0" bIns="0" numCol="1" anchor="t">
            <a:noAutofit/>
          </a:bodyPr>
          <a:lstStyle/>
          <a:p>
            <a:endParaRPr sz="2000" dirty="0"/>
          </a:p>
        </p:txBody>
      </p:sp>
      <p:sp>
        <p:nvSpPr>
          <p:cNvPr id="17" name="Shape 47662">
            <a:extLst>
              <a:ext uri="{FF2B5EF4-FFF2-40B4-BE49-F238E27FC236}">
                <a16:creationId xmlns:a16="http://schemas.microsoft.com/office/drawing/2014/main" id="{20E3009F-1910-452A-B802-208F859C64DE}"/>
              </a:ext>
            </a:extLst>
          </p:cNvPr>
          <p:cNvSpPr/>
          <p:nvPr/>
        </p:nvSpPr>
        <p:spPr>
          <a:xfrm rot="10800000">
            <a:off x="1569256" y="5820327"/>
            <a:ext cx="606864" cy="321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0" tIns="0" rIns="0" bIns="0" numCol="1" anchor="t">
            <a:noAutofit/>
          </a:bodyPr>
          <a:lstStyle/>
          <a:p>
            <a:endParaRPr sz="2000" dirty="0"/>
          </a:p>
        </p:txBody>
      </p:sp>
      <p:sp>
        <p:nvSpPr>
          <p:cNvPr id="18" name="Shape 47663">
            <a:extLst>
              <a:ext uri="{FF2B5EF4-FFF2-40B4-BE49-F238E27FC236}">
                <a16:creationId xmlns:a16="http://schemas.microsoft.com/office/drawing/2014/main" id="{1A712EF5-44B7-45B0-A046-5FF4325DBBE9}"/>
              </a:ext>
            </a:extLst>
          </p:cNvPr>
          <p:cNvSpPr/>
          <p:nvPr/>
        </p:nvSpPr>
        <p:spPr>
          <a:xfrm>
            <a:off x="1569256" y="4771837"/>
            <a:ext cx="4575861" cy="1048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5">
              <a:lumMod val="90000"/>
              <a:lumOff val="10000"/>
            </a:schemeClr>
          </a:solidFill>
          <a:ln w="12700" cap="flat">
            <a:noFill/>
            <a:miter lim="400000"/>
          </a:ln>
          <a:effectLst/>
        </p:spPr>
        <p:txBody>
          <a:bodyPr wrap="square" lIns="0" tIns="0" rIns="0" bIns="0" numCol="1" anchor="t">
            <a:noAutofit/>
          </a:bodyPr>
          <a:lstStyle/>
          <a:p>
            <a:endParaRPr sz="2000" dirty="0"/>
          </a:p>
        </p:txBody>
      </p:sp>
      <p:sp>
        <p:nvSpPr>
          <p:cNvPr id="19" name="TextBox 18">
            <a:extLst>
              <a:ext uri="{FF2B5EF4-FFF2-40B4-BE49-F238E27FC236}">
                <a16:creationId xmlns:a16="http://schemas.microsoft.com/office/drawing/2014/main" id="{6AB7E30A-6372-4245-B5BA-2E73DF515A6E}"/>
              </a:ext>
            </a:extLst>
          </p:cNvPr>
          <p:cNvSpPr txBox="1"/>
          <p:nvPr/>
        </p:nvSpPr>
        <p:spPr>
          <a:xfrm>
            <a:off x="6143295" y="1970491"/>
            <a:ext cx="3037014" cy="307777"/>
          </a:xfrm>
          <a:prstGeom prst="rect">
            <a:avLst/>
          </a:prstGeom>
          <a:noFill/>
        </p:spPr>
        <p:txBody>
          <a:bodyPr wrap="square" rtlCol="0" anchor="b">
            <a:spAutoFit/>
          </a:bodyPr>
          <a:lstStyle/>
          <a:p>
            <a:pPr algn="r"/>
            <a:r>
              <a:rPr lang="en-US" sz="1400" b="1" dirty="0">
                <a:solidFill>
                  <a:schemeClr val="bg1"/>
                </a:solidFill>
                <a:cs typeface="Poppins" pitchFamily="2" charset="77"/>
              </a:rPr>
              <a:t>PRODUCTS &amp; SERVICES</a:t>
            </a:r>
          </a:p>
        </p:txBody>
      </p:sp>
      <p:sp>
        <p:nvSpPr>
          <p:cNvPr id="20" name="TextBox 19">
            <a:extLst>
              <a:ext uri="{FF2B5EF4-FFF2-40B4-BE49-F238E27FC236}">
                <a16:creationId xmlns:a16="http://schemas.microsoft.com/office/drawing/2014/main" id="{1F9AD71D-1282-47A9-A759-D05E32F54A1B}"/>
              </a:ext>
            </a:extLst>
          </p:cNvPr>
          <p:cNvSpPr txBox="1"/>
          <p:nvPr/>
        </p:nvSpPr>
        <p:spPr>
          <a:xfrm>
            <a:off x="6145293" y="2228056"/>
            <a:ext cx="3035193" cy="407869"/>
          </a:xfrm>
          <a:prstGeom prst="rect">
            <a:avLst/>
          </a:prstGeom>
          <a:noFill/>
        </p:spPr>
        <p:txBody>
          <a:bodyPr wrap="square" rtlCol="0" anchor="t">
            <a:spAutoFit/>
          </a:bodyPr>
          <a:lstStyle/>
          <a:p>
            <a:pPr algn="r">
              <a:lnSpc>
                <a:spcPts val="1286"/>
              </a:lnSpc>
            </a:pPr>
            <a:r>
              <a:rPr lang="en-GB" sz="900" dirty="0">
                <a:solidFill>
                  <a:schemeClr val="bg1"/>
                </a:solidFill>
                <a:ea typeface="Lato Light" panose="020F0502020204030203" pitchFamily="34" charset="0"/>
                <a:cs typeface="Lato Light" panose="020F0502020204030203" pitchFamily="34" charset="0"/>
              </a:rPr>
              <a:t>Lorem ipsum </a:t>
            </a:r>
            <a:r>
              <a:rPr lang="en-GB" sz="900" dirty="0" err="1">
                <a:solidFill>
                  <a:schemeClr val="bg1"/>
                </a:solidFill>
                <a:ea typeface="Lato Light" panose="020F0502020204030203" pitchFamily="34" charset="0"/>
                <a:cs typeface="Lato Light" panose="020F0502020204030203" pitchFamily="34" charset="0"/>
              </a:rPr>
              <a:t>dolor</a:t>
            </a:r>
            <a:r>
              <a:rPr lang="en-GB" sz="900" dirty="0">
                <a:solidFill>
                  <a:schemeClr val="bg1"/>
                </a:solidFill>
                <a:ea typeface="Lato Light" panose="020F0502020204030203" pitchFamily="34" charset="0"/>
                <a:cs typeface="Lato Light" panose="020F0502020204030203" pitchFamily="34" charset="0"/>
              </a:rPr>
              <a:t> sit </a:t>
            </a:r>
            <a:r>
              <a:rPr lang="en-GB" sz="900" dirty="0" err="1">
                <a:solidFill>
                  <a:schemeClr val="bg1"/>
                </a:solidFill>
                <a:ea typeface="Lato Light" panose="020F0502020204030203" pitchFamily="34" charset="0"/>
                <a:cs typeface="Lato Light" panose="020F0502020204030203" pitchFamily="34" charset="0"/>
              </a:rPr>
              <a:t>amet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consectetur</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adipiscing</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elit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sed</a:t>
            </a:r>
            <a:r>
              <a:rPr lang="en-GB" sz="900" dirty="0">
                <a:solidFill>
                  <a:schemeClr val="bg1"/>
                </a:solidFill>
                <a:ea typeface="Lato Light" panose="020F0502020204030203" pitchFamily="34" charset="0"/>
                <a:cs typeface="Lato Light" panose="020F0502020204030203" pitchFamily="34" charset="0"/>
              </a:rPr>
              <a:t> do </a:t>
            </a:r>
            <a:r>
              <a:rPr lang="en-GB" sz="900" dirty="0" err="1">
                <a:solidFill>
                  <a:schemeClr val="bg1"/>
                </a:solidFill>
                <a:ea typeface="Lato Light" panose="020F0502020204030203" pitchFamily="34" charset="0"/>
                <a:cs typeface="Lato Light" panose="020F0502020204030203" pitchFamily="34" charset="0"/>
              </a:rPr>
              <a:t>eiusmod</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tempor</a:t>
            </a:r>
            <a:endParaRPr lang="en-US" sz="900" dirty="0">
              <a:solidFill>
                <a:schemeClr val="bg1"/>
              </a:solidFill>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6DCCE238-63C7-43F9-B72D-16305BB1953A}"/>
              </a:ext>
            </a:extLst>
          </p:cNvPr>
          <p:cNvSpPr txBox="1"/>
          <p:nvPr/>
        </p:nvSpPr>
        <p:spPr>
          <a:xfrm>
            <a:off x="6143294" y="3453304"/>
            <a:ext cx="3039187" cy="307777"/>
          </a:xfrm>
          <a:prstGeom prst="rect">
            <a:avLst/>
          </a:prstGeom>
          <a:noFill/>
        </p:spPr>
        <p:txBody>
          <a:bodyPr wrap="square" rtlCol="0" anchor="b">
            <a:spAutoFit/>
          </a:bodyPr>
          <a:lstStyle/>
          <a:p>
            <a:pPr algn="r"/>
            <a:r>
              <a:rPr lang="en-US" sz="1400" b="1" dirty="0">
                <a:solidFill>
                  <a:schemeClr val="bg1"/>
                </a:solidFill>
                <a:cs typeface="Poppins" pitchFamily="2" charset="77"/>
              </a:rPr>
              <a:t>MARKETING STRATEGY</a:t>
            </a:r>
          </a:p>
        </p:txBody>
      </p:sp>
      <p:sp>
        <p:nvSpPr>
          <p:cNvPr id="22" name="TextBox 21">
            <a:extLst>
              <a:ext uri="{FF2B5EF4-FFF2-40B4-BE49-F238E27FC236}">
                <a16:creationId xmlns:a16="http://schemas.microsoft.com/office/drawing/2014/main" id="{C07326C9-9056-4CC7-A425-096EA47D7752}"/>
              </a:ext>
            </a:extLst>
          </p:cNvPr>
          <p:cNvSpPr txBox="1"/>
          <p:nvPr/>
        </p:nvSpPr>
        <p:spPr>
          <a:xfrm>
            <a:off x="6145117" y="3710869"/>
            <a:ext cx="3037366" cy="407869"/>
          </a:xfrm>
          <a:prstGeom prst="rect">
            <a:avLst/>
          </a:prstGeom>
          <a:noFill/>
        </p:spPr>
        <p:txBody>
          <a:bodyPr wrap="square" rtlCol="0" anchor="t">
            <a:spAutoFit/>
          </a:bodyPr>
          <a:lstStyle/>
          <a:p>
            <a:pPr algn="r">
              <a:lnSpc>
                <a:spcPts val="1286"/>
              </a:lnSpc>
            </a:pPr>
            <a:r>
              <a:rPr lang="en-GB" sz="900" dirty="0">
                <a:solidFill>
                  <a:schemeClr val="bg1"/>
                </a:solidFill>
                <a:ea typeface="Lato Light" panose="020F0502020204030203" pitchFamily="34" charset="0"/>
                <a:cs typeface="Lato Light" panose="020F0502020204030203" pitchFamily="34" charset="0"/>
              </a:rPr>
              <a:t>Lorem ipsum </a:t>
            </a:r>
            <a:r>
              <a:rPr lang="en-GB" sz="900" dirty="0" err="1">
                <a:solidFill>
                  <a:schemeClr val="bg1"/>
                </a:solidFill>
                <a:ea typeface="Lato Light" panose="020F0502020204030203" pitchFamily="34" charset="0"/>
                <a:cs typeface="Lato Light" panose="020F0502020204030203" pitchFamily="34" charset="0"/>
              </a:rPr>
              <a:t>dolor</a:t>
            </a:r>
            <a:r>
              <a:rPr lang="en-GB" sz="900" dirty="0">
                <a:solidFill>
                  <a:schemeClr val="bg1"/>
                </a:solidFill>
                <a:ea typeface="Lato Light" panose="020F0502020204030203" pitchFamily="34" charset="0"/>
                <a:cs typeface="Lato Light" panose="020F0502020204030203" pitchFamily="34" charset="0"/>
              </a:rPr>
              <a:t> sit </a:t>
            </a:r>
            <a:r>
              <a:rPr lang="en-GB" sz="900" dirty="0" err="1">
                <a:solidFill>
                  <a:schemeClr val="bg1"/>
                </a:solidFill>
                <a:ea typeface="Lato Light" panose="020F0502020204030203" pitchFamily="34" charset="0"/>
                <a:cs typeface="Lato Light" panose="020F0502020204030203" pitchFamily="34" charset="0"/>
              </a:rPr>
              <a:t>amet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consectetur</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adipiscing</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elit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sed</a:t>
            </a:r>
            <a:r>
              <a:rPr lang="en-GB" sz="900" dirty="0">
                <a:solidFill>
                  <a:schemeClr val="bg1"/>
                </a:solidFill>
                <a:ea typeface="Lato Light" panose="020F0502020204030203" pitchFamily="34" charset="0"/>
                <a:cs typeface="Lato Light" panose="020F0502020204030203" pitchFamily="34" charset="0"/>
              </a:rPr>
              <a:t> do </a:t>
            </a:r>
            <a:r>
              <a:rPr lang="en-GB" sz="900" dirty="0" err="1">
                <a:solidFill>
                  <a:schemeClr val="bg1"/>
                </a:solidFill>
                <a:ea typeface="Lato Light" panose="020F0502020204030203" pitchFamily="34" charset="0"/>
                <a:cs typeface="Lato Light" panose="020F0502020204030203" pitchFamily="34" charset="0"/>
              </a:rPr>
              <a:t>eiusmod</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tempor</a:t>
            </a:r>
            <a:endParaRPr lang="en-US" sz="900" dirty="0">
              <a:solidFill>
                <a:schemeClr val="bg1"/>
              </a:solidFill>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D2E6432F-E581-41FC-94A8-47B13ADF3465}"/>
              </a:ext>
            </a:extLst>
          </p:cNvPr>
          <p:cNvSpPr txBox="1"/>
          <p:nvPr/>
        </p:nvSpPr>
        <p:spPr>
          <a:xfrm>
            <a:off x="6122285" y="4937951"/>
            <a:ext cx="3058200" cy="307777"/>
          </a:xfrm>
          <a:prstGeom prst="rect">
            <a:avLst/>
          </a:prstGeom>
          <a:noFill/>
        </p:spPr>
        <p:txBody>
          <a:bodyPr wrap="square" rtlCol="0" anchor="b">
            <a:spAutoFit/>
          </a:bodyPr>
          <a:lstStyle/>
          <a:p>
            <a:pPr algn="r"/>
            <a:r>
              <a:rPr lang="en-US" sz="1400" b="1" dirty="0">
                <a:solidFill>
                  <a:schemeClr val="bg1"/>
                </a:solidFill>
                <a:cs typeface="Poppins" pitchFamily="2" charset="77"/>
              </a:rPr>
              <a:t>BUDGET</a:t>
            </a:r>
          </a:p>
        </p:txBody>
      </p:sp>
      <p:sp>
        <p:nvSpPr>
          <p:cNvPr id="24" name="TextBox 23">
            <a:extLst>
              <a:ext uri="{FF2B5EF4-FFF2-40B4-BE49-F238E27FC236}">
                <a16:creationId xmlns:a16="http://schemas.microsoft.com/office/drawing/2014/main" id="{2DB07F19-1F04-45F4-8B1D-6F3332E3A7E7}"/>
              </a:ext>
            </a:extLst>
          </p:cNvPr>
          <p:cNvSpPr txBox="1"/>
          <p:nvPr/>
        </p:nvSpPr>
        <p:spPr>
          <a:xfrm>
            <a:off x="6124283" y="5195515"/>
            <a:ext cx="3058200" cy="407869"/>
          </a:xfrm>
          <a:prstGeom prst="rect">
            <a:avLst/>
          </a:prstGeom>
          <a:noFill/>
        </p:spPr>
        <p:txBody>
          <a:bodyPr wrap="square" rtlCol="0" anchor="t">
            <a:spAutoFit/>
          </a:bodyPr>
          <a:lstStyle/>
          <a:p>
            <a:pPr algn="r">
              <a:lnSpc>
                <a:spcPts val="1286"/>
              </a:lnSpc>
            </a:pPr>
            <a:r>
              <a:rPr lang="en-GB" sz="900" dirty="0">
                <a:solidFill>
                  <a:schemeClr val="bg1"/>
                </a:solidFill>
                <a:ea typeface="Lato Light" panose="020F0502020204030203" pitchFamily="34" charset="0"/>
                <a:cs typeface="Lato Light" panose="020F0502020204030203" pitchFamily="34" charset="0"/>
              </a:rPr>
              <a:t>Lorem ipsum </a:t>
            </a:r>
            <a:r>
              <a:rPr lang="en-GB" sz="900" dirty="0" err="1">
                <a:solidFill>
                  <a:schemeClr val="bg1"/>
                </a:solidFill>
                <a:ea typeface="Lato Light" panose="020F0502020204030203" pitchFamily="34" charset="0"/>
                <a:cs typeface="Lato Light" panose="020F0502020204030203" pitchFamily="34" charset="0"/>
              </a:rPr>
              <a:t>dolor</a:t>
            </a:r>
            <a:r>
              <a:rPr lang="en-GB" sz="900" dirty="0">
                <a:solidFill>
                  <a:schemeClr val="bg1"/>
                </a:solidFill>
                <a:ea typeface="Lato Light" panose="020F0502020204030203" pitchFamily="34" charset="0"/>
                <a:cs typeface="Lato Light" panose="020F0502020204030203" pitchFamily="34" charset="0"/>
              </a:rPr>
              <a:t> sit </a:t>
            </a:r>
            <a:r>
              <a:rPr lang="en-GB" sz="900" dirty="0" err="1">
                <a:solidFill>
                  <a:schemeClr val="bg1"/>
                </a:solidFill>
                <a:ea typeface="Lato Light" panose="020F0502020204030203" pitchFamily="34" charset="0"/>
                <a:cs typeface="Lato Light" panose="020F0502020204030203" pitchFamily="34" charset="0"/>
              </a:rPr>
              <a:t>amet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consectetur</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adipiscing</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elit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sed</a:t>
            </a:r>
            <a:r>
              <a:rPr lang="en-GB" sz="900" dirty="0">
                <a:solidFill>
                  <a:schemeClr val="bg1"/>
                </a:solidFill>
                <a:ea typeface="Lato Light" panose="020F0502020204030203" pitchFamily="34" charset="0"/>
                <a:cs typeface="Lato Light" panose="020F0502020204030203" pitchFamily="34" charset="0"/>
              </a:rPr>
              <a:t> do </a:t>
            </a:r>
            <a:r>
              <a:rPr lang="en-GB" sz="900" dirty="0" err="1">
                <a:solidFill>
                  <a:schemeClr val="bg1"/>
                </a:solidFill>
                <a:ea typeface="Lato Light" panose="020F0502020204030203" pitchFamily="34" charset="0"/>
                <a:cs typeface="Lato Light" panose="020F0502020204030203" pitchFamily="34" charset="0"/>
              </a:rPr>
              <a:t>eiusmod</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tempor</a:t>
            </a:r>
            <a:endParaRPr lang="en-US" sz="900" dirty="0">
              <a:solidFill>
                <a:schemeClr val="bg1"/>
              </a:solidFill>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33550766-B497-42D6-A816-3CD57743011D}"/>
              </a:ext>
            </a:extLst>
          </p:cNvPr>
          <p:cNvSpPr txBox="1"/>
          <p:nvPr/>
        </p:nvSpPr>
        <p:spPr>
          <a:xfrm>
            <a:off x="2307971" y="1970491"/>
            <a:ext cx="3054826" cy="307777"/>
          </a:xfrm>
          <a:prstGeom prst="rect">
            <a:avLst/>
          </a:prstGeom>
          <a:noFill/>
        </p:spPr>
        <p:txBody>
          <a:bodyPr wrap="square" rtlCol="0" anchor="b">
            <a:spAutoFit/>
          </a:bodyPr>
          <a:lstStyle/>
          <a:p>
            <a:r>
              <a:rPr lang="en-US" sz="1400" b="1" dirty="0">
                <a:solidFill>
                  <a:schemeClr val="bg1"/>
                </a:solidFill>
                <a:cs typeface="Poppins" pitchFamily="2" charset="77"/>
              </a:rPr>
              <a:t>EXECUTIVE SUMMARY</a:t>
            </a:r>
          </a:p>
        </p:txBody>
      </p:sp>
      <p:sp>
        <p:nvSpPr>
          <p:cNvPr id="26" name="TextBox 25">
            <a:extLst>
              <a:ext uri="{FF2B5EF4-FFF2-40B4-BE49-F238E27FC236}">
                <a16:creationId xmlns:a16="http://schemas.microsoft.com/office/drawing/2014/main" id="{2B0CFE6A-954D-490F-9F6F-C8D351173BC2}"/>
              </a:ext>
            </a:extLst>
          </p:cNvPr>
          <p:cNvSpPr txBox="1"/>
          <p:nvPr/>
        </p:nvSpPr>
        <p:spPr>
          <a:xfrm>
            <a:off x="2305673" y="2228056"/>
            <a:ext cx="3057124" cy="407869"/>
          </a:xfrm>
          <a:prstGeom prst="rect">
            <a:avLst/>
          </a:prstGeom>
          <a:noFill/>
        </p:spPr>
        <p:txBody>
          <a:bodyPr wrap="square" rtlCol="0" anchor="t">
            <a:spAutoFit/>
          </a:bodyPr>
          <a:lstStyle/>
          <a:p>
            <a:pPr>
              <a:lnSpc>
                <a:spcPts val="1286"/>
              </a:lnSpc>
            </a:pPr>
            <a:r>
              <a:rPr lang="en-GB" sz="900" dirty="0">
                <a:solidFill>
                  <a:schemeClr val="bg1"/>
                </a:solidFill>
                <a:ea typeface="Lato Light" panose="020F0502020204030203" pitchFamily="34" charset="0"/>
                <a:cs typeface="Lato Light" panose="020F0502020204030203" pitchFamily="34" charset="0"/>
              </a:rPr>
              <a:t>Lorem ipsum </a:t>
            </a:r>
            <a:r>
              <a:rPr lang="en-GB" sz="900" dirty="0" err="1">
                <a:solidFill>
                  <a:schemeClr val="bg1"/>
                </a:solidFill>
                <a:ea typeface="Lato Light" panose="020F0502020204030203" pitchFamily="34" charset="0"/>
                <a:cs typeface="Lato Light" panose="020F0502020204030203" pitchFamily="34" charset="0"/>
              </a:rPr>
              <a:t>dolor</a:t>
            </a:r>
            <a:r>
              <a:rPr lang="en-GB" sz="900" dirty="0">
                <a:solidFill>
                  <a:schemeClr val="bg1"/>
                </a:solidFill>
                <a:ea typeface="Lato Light" panose="020F0502020204030203" pitchFamily="34" charset="0"/>
                <a:cs typeface="Lato Light" panose="020F0502020204030203" pitchFamily="34" charset="0"/>
              </a:rPr>
              <a:t> sit </a:t>
            </a:r>
            <a:r>
              <a:rPr lang="en-GB" sz="900" dirty="0" err="1">
                <a:solidFill>
                  <a:schemeClr val="bg1"/>
                </a:solidFill>
                <a:ea typeface="Lato Light" panose="020F0502020204030203" pitchFamily="34" charset="0"/>
                <a:cs typeface="Lato Light" panose="020F0502020204030203" pitchFamily="34" charset="0"/>
              </a:rPr>
              <a:t>amet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consectetur</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adipiscing</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elit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sed</a:t>
            </a:r>
            <a:r>
              <a:rPr lang="en-GB" sz="900" dirty="0">
                <a:solidFill>
                  <a:schemeClr val="bg1"/>
                </a:solidFill>
                <a:ea typeface="Lato Light" panose="020F0502020204030203" pitchFamily="34" charset="0"/>
                <a:cs typeface="Lato Light" panose="020F0502020204030203" pitchFamily="34" charset="0"/>
              </a:rPr>
              <a:t> do </a:t>
            </a:r>
            <a:r>
              <a:rPr lang="en-GB" sz="900" dirty="0" err="1">
                <a:solidFill>
                  <a:schemeClr val="bg1"/>
                </a:solidFill>
                <a:ea typeface="Lato Light" panose="020F0502020204030203" pitchFamily="34" charset="0"/>
                <a:cs typeface="Lato Light" panose="020F0502020204030203" pitchFamily="34" charset="0"/>
              </a:rPr>
              <a:t>eiusmod</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tempor</a:t>
            </a:r>
            <a:endParaRPr lang="en-US" sz="900" dirty="0">
              <a:solidFill>
                <a:schemeClr val="bg1"/>
              </a:solidFill>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E1E56148-63F9-41EE-8F6E-6CF2B927FD50}"/>
              </a:ext>
            </a:extLst>
          </p:cNvPr>
          <p:cNvSpPr txBox="1"/>
          <p:nvPr/>
        </p:nvSpPr>
        <p:spPr>
          <a:xfrm>
            <a:off x="2307971" y="3457576"/>
            <a:ext cx="3054826" cy="307777"/>
          </a:xfrm>
          <a:prstGeom prst="rect">
            <a:avLst/>
          </a:prstGeom>
          <a:noFill/>
        </p:spPr>
        <p:txBody>
          <a:bodyPr wrap="square" rtlCol="0" anchor="b">
            <a:spAutoFit/>
          </a:bodyPr>
          <a:lstStyle/>
          <a:p>
            <a:r>
              <a:rPr lang="en-US" sz="1400" b="1" dirty="0">
                <a:solidFill>
                  <a:schemeClr val="bg1"/>
                </a:solidFill>
                <a:cs typeface="Poppins" pitchFamily="2" charset="77"/>
              </a:rPr>
              <a:t>MARKET ANALYSIS</a:t>
            </a:r>
          </a:p>
        </p:txBody>
      </p:sp>
      <p:sp>
        <p:nvSpPr>
          <p:cNvPr id="28" name="TextBox 27">
            <a:extLst>
              <a:ext uri="{FF2B5EF4-FFF2-40B4-BE49-F238E27FC236}">
                <a16:creationId xmlns:a16="http://schemas.microsoft.com/office/drawing/2014/main" id="{F2A1469D-5E1A-4C93-B741-DE6F7A0A824F}"/>
              </a:ext>
            </a:extLst>
          </p:cNvPr>
          <p:cNvSpPr txBox="1"/>
          <p:nvPr/>
        </p:nvSpPr>
        <p:spPr>
          <a:xfrm>
            <a:off x="2305672" y="3715139"/>
            <a:ext cx="3058773" cy="407869"/>
          </a:xfrm>
          <a:prstGeom prst="rect">
            <a:avLst/>
          </a:prstGeom>
          <a:noFill/>
        </p:spPr>
        <p:txBody>
          <a:bodyPr wrap="square" rtlCol="0" anchor="t">
            <a:spAutoFit/>
          </a:bodyPr>
          <a:lstStyle/>
          <a:p>
            <a:pPr>
              <a:lnSpc>
                <a:spcPts val="1286"/>
              </a:lnSpc>
            </a:pPr>
            <a:r>
              <a:rPr lang="en-GB" sz="900" dirty="0">
                <a:solidFill>
                  <a:schemeClr val="bg1"/>
                </a:solidFill>
                <a:ea typeface="Lato Light" panose="020F0502020204030203" pitchFamily="34" charset="0"/>
                <a:cs typeface="Lato Light" panose="020F0502020204030203" pitchFamily="34" charset="0"/>
              </a:rPr>
              <a:t>Lorem ipsum </a:t>
            </a:r>
            <a:r>
              <a:rPr lang="en-GB" sz="900" dirty="0" err="1">
                <a:solidFill>
                  <a:schemeClr val="bg1"/>
                </a:solidFill>
                <a:ea typeface="Lato Light" panose="020F0502020204030203" pitchFamily="34" charset="0"/>
                <a:cs typeface="Lato Light" panose="020F0502020204030203" pitchFamily="34" charset="0"/>
              </a:rPr>
              <a:t>dolor</a:t>
            </a:r>
            <a:r>
              <a:rPr lang="en-GB" sz="900" dirty="0">
                <a:solidFill>
                  <a:schemeClr val="bg1"/>
                </a:solidFill>
                <a:ea typeface="Lato Light" panose="020F0502020204030203" pitchFamily="34" charset="0"/>
                <a:cs typeface="Lato Light" panose="020F0502020204030203" pitchFamily="34" charset="0"/>
              </a:rPr>
              <a:t> sit </a:t>
            </a:r>
            <a:r>
              <a:rPr lang="en-GB" sz="900" dirty="0" err="1">
                <a:solidFill>
                  <a:schemeClr val="bg1"/>
                </a:solidFill>
                <a:ea typeface="Lato Light" panose="020F0502020204030203" pitchFamily="34" charset="0"/>
                <a:cs typeface="Lato Light" panose="020F0502020204030203" pitchFamily="34" charset="0"/>
              </a:rPr>
              <a:t>amet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consectetur</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adipiscing</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elit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sed</a:t>
            </a:r>
            <a:r>
              <a:rPr lang="en-GB" sz="900" dirty="0">
                <a:solidFill>
                  <a:schemeClr val="bg1"/>
                </a:solidFill>
                <a:ea typeface="Lato Light" panose="020F0502020204030203" pitchFamily="34" charset="0"/>
                <a:cs typeface="Lato Light" panose="020F0502020204030203" pitchFamily="34" charset="0"/>
              </a:rPr>
              <a:t> do </a:t>
            </a:r>
            <a:r>
              <a:rPr lang="en-GB" sz="900" dirty="0" err="1">
                <a:solidFill>
                  <a:schemeClr val="bg1"/>
                </a:solidFill>
                <a:ea typeface="Lato Light" panose="020F0502020204030203" pitchFamily="34" charset="0"/>
                <a:cs typeface="Lato Light" panose="020F0502020204030203" pitchFamily="34" charset="0"/>
              </a:rPr>
              <a:t>eiusmod</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tempor</a:t>
            </a:r>
            <a:endParaRPr lang="en-US" sz="900" dirty="0">
              <a:solidFill>
                <a:schemeClr val="bg1"/>
              </a:solidFill>
              <a:ea typeface="Lato Light" panose="020F0502020204030203" pitchFamily="34" charset="0"/>
              <a:cs typeface="Lato Light" panose="020F0502020204030203" pitchFamily="34" charset="0"/>
            </a:endParaRPr>
          </a:p>
        </p:txBody>
      </p:sp>
      <p:sp>
        <p:nvSpPr>
          <p:cNvPr id="29" name="TextBox 28">
            <a:extLst>
              <a:ext uri="{FF2B5EF4-FFF2-40B4-BE49-F238E27FC236}">
                <a16:creationId xmlns:a16="http://schemas.microsoft.com/office/drawing/2014/main" id="{89707213-C1EF-4531-B470-58B6CFBC79F9}"/>
              </a:ext>
            </a:extLst>
          </p:cNvPr>
          <p:cNvSpPr txBox="1"/>
          <p:nvPr/>
        </p:nvSpPr>
        <p:spPr>
          <a:xfrm>
            <a:off x="2307971" y="4944089"/>
            <a:ext cx="3054826" cy="307777"/>
          </a:xfrm>
          <a:prstGeom prst="rect">
            <a:avLst/>
          </a:prstGeom>
          <a:noFill/>
        </p:spPr>
        <p:txBody>
          <a:bodyPr wrap="square" rtlCol="0" anchor="b">
            <a:spAutoFit/>
          </a:bodyPr>
          <a:lstStyle/>
          <a:p>
            <a:r>
              <a:rPr lang="en-US" sz="1400" b="1" dirty="0">
                <a:solidFill>
                  <a:schemeClr val="bg1"/>
                </a:solidFill>
                <a:cs typeface="Poppins" pitchFamily="2" charset="77"/>
              </a:rPr>
              <a:t>FINANCIAL PLANNING</a:t>
            </a:r>
          </a:p>
        </p:txBody>
      </p:sp>
      <p:sp>
        <p:nvSpPr>
          <p:cNvPr id="30" name="TextBox 29">
            <a:extLst>
              <a:ext uri="{FF2B5EF4-FFF2-40B4-BE49-F238E27FC236}">
                <a16:creationId xmlns:a16="http://schemas.microsoft.com/office/drawing/2014/main" id="{ECDE8879-C90B-4634-A5F9-BD15102D473C}"/>
              </a:ext>
            </a:extLst>
          </p:cNvPr>
          <p:cNvSpPr txBox="1"/>
          <p:nvPr/>
        </p:nvSpPr>
        <p:spPr>
          <a:xfrm>
            <a:off x="2305672" y="5201655"/>
            <a:ext cx="3058773" cy="407869"/>
          </a:xfrm>
          <a:prstGeom prst="rect">
            <a:avLst/>
          </a:prstGeom>
          <a:noFill/>
        </p:spPr>
        <p:txBody>
          <a:bodyPr wrap="square" rtlCol="0" anchor="t">
            <a:spAutoFit/>
          </a:bodyPr>
          <a:lstStyle/>
          <a:p>
            <a:pPr>
              <a:lnSpc>
                <a:spcPts val="1286"/>
              </a:lnSpc>
            </a:pPr>
            <a:r>
              <a:rPr lang="en-GB" sz="900" dirty="0">
                <a:solidFill>
                  <a:schemeClr val="bg1"/>
                </a:solidFill>
                <a:ea typeface="Lato Light" panose="020F0502020204030203" pitchFamily="34" charset="0"/>
                <a:cs typeface="Lato Light" panose="020F0502020204030203" pitchFamily="34" charset="0"/>
              </a:rPr>
              <a:t>Lorem ipsum </a:t>
            </a:r>
            <a:r>
              <a:rPr lang="en-GB" sz="900" dirty="0" err="1">
                <a:solidFill>
                  <a:schemeClr val="bg1"/>
                </a:solidFill>
                <a:ea typeface="Lato Light" panose="020F0502020204030203" pitchFamily="34" charset="0"/>
                <a:cs typeface="Lato Light" panose="020F0502020204030203" pitchFamily="34" charset="0"/>
              </a:rPr>
              <a:t>dolor</a:t>
            </a:r>
            <a:r>
              <a:rPr lang="en-GB" sz="900" dirty="0">
                <a:solidFill>
                  <a:schemeClr val="bg1"/>
                </a:solidFill>
                <a:ea typeface="Lato Light" panose="020F0502020204030203" pitchFamily="34" charset="0"/>
                <a:cs typeface="Lato Light" panose="020F0502020204030203" pitchFamily="34" charset="0"/>
              </a:rPr>
              <a:t> sit </a:t>
            </a:r>
            <a:r>
              <a:rPr lang="en-GB" sz="900" dirty="0" err="1">
                <a:solidFill>
                  <a:schemeClr val="bg1"/>
                </a:solidFill>
                <a:ea typeface="Lato Light" panose="020F0502020204030203" pitchFamily="34" charset="0"/>
                <a:cs typeface="Lato Light" panose="020F0502020204030203" pitchFamily="34" charset="0"/>
              </a:rPr>
              <a:t>amet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consectetur</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adipiscing</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elit</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sed</a:t>
            </a:r>
            <a:r>
              <a:rPr lang="en-GB" sz="900" dirty="0">
                <a:solidFill>
                  <a:schemeClr val="bg1"/>
                </a:solidFill>
                <a:ea typeface="Lato Light" panose="020F0502020204030203" pitchFamily="34" charset="0"/>
                <a:cs typeface="Lato Light" panose="020F0502020204030203" pitchFamily="34" charset="0"/>
              </a:rPr>
              <a:t> do </a:t>
            </a:r>
            <a:r>
              <a:rPr lang="en-GB" sz="900" dirty="0" err="1">
                <a:solidFill>
                  <a:schemeClr val="bg1"/>
                </a:solidFill>
                <a:ea typeface="Lato Light" panose="020F0502020204030203" pitchFamily="34" charset="0"/>
                <a:cs typeface="Lato Light" panose="020F0502020204030203" pitchFamily="34" charset="0"/>
              </a:rPr>
              <a:t>eiusmod</a:t>
            </a:r>
            <a:r>
              <a:rPr lang="en-GB" sz="900" dirty="0">
                <a:solidFill>
                  <a:schemeClr val="bg1"/>
                </a:solidFill>
                <a:ea typeface="Lato Light" panose="020F0502020204030203" pitchFamily="34" charset="0"/>
                <a:cs typeface="Lato Light" panose="020F0502020204030203" pitchFamily="34" charset="0"/>
              </a:rPr>
              <a:t> </a:t>
            </a:r>
            <a:r>
              <a:rPr lang="en-GB" sz="900" dirty="0" err="1">
                <a:solidFill>
                  <a:schemeClr val="bg1"/>
                </a:solidFill>
                <a:ea typeface="Lato Light" panose="020F0502020204030203" pitchFamily="34" charset="0"/>
                <a:cs typeface="Lato Light" panose="020F0502020204030203" pitchFamily="34" charset="0"/>
              </a:rPr>
              <a:t>tempor</a:t>
            </a:r>
            <a:endParaRPr lang="en-US" sz="900" dirty="0">
              <a:solidFill>
                <a:schemeClr val="bg1"/>
              </a:solidFill>
              <a:ea typeface="Lato Light" panose="020F0502020204030203" pitchFamily="34" charset="0"/>
              <a:cs typeface="Lato Light" panose="020F0502020204030203" pitchFamily="34" charset="0"/>
            </a:endParaRPr>
          </a:p>
        </p:txBody>
      </p:sp>
      <p:sp>
        <p:nvSpPr>
          <p:cNvPr id="38" name="Right Arrow 47">
            <a:extLst>
              <a:ext uri="{FF2B5EF4-FFF2-40B4-BE49-F238E27FC236}">
                <a16:creationId xmlns:a16="http://schemas.microsoft.com/office/drawing/2014/main" id="{19424902-A4B6-41D5-9C64-CC707B5973D9}"/>
              </a:ext>
            </a:extLst>
          </p:cNvPr>
          <p:cNvSpPr/>
          <p:nvPr/>
        </p:nvSpPr>
        <p:spPr>
          <a:xfrm>
            <a:off x="2861667" y="7248636"/>
            <a:ext cx="45719" cy="5427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39" name="Right Arrow 48">
            <a:extLst>
              <a:ext uri="{FF2B5EF4-FFF2-40B4-BE49-F238E27FC236}">
                <a16:creationId xmlns:a16="http://schemas.microsoft.com/office/drawing/2014/main" id="{E4545A8E-ACDC-439F-8033-E8B4DAFB21A5}"/>
              </a:ext>
            </a:extLst>
          </p:cNvPr>
          <p:cNvSpPr/>
          <p:nvPr/>
        </p:nvSpPr>
        <p:spPr>
          <a:xfrm>
            <a:off x="4698664" y="7248636"/>
            <a:ext cx="45719" cy="5427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40" name="Right Arrow 49">
            <a:extLst>
              <a:ext uri="{FF2B5EF4-FFF2-40B4-BE49-F238E27FC236}">
                <a16:creationId xmlns:a16="http://schemas.microsoft.com/office/drawing/2014/main" id="{8B29EF79-233A-43A2-9FB2-34B0C9B2D941}"/>
              </a:ext>
            </a:extLst>
          </p:cNvPr>
          <p:cNvSpPr/>
          <p:nvPr/>
        </p:nvSpPr>
        <p:spPr>
          <a:xfrm>
            <a:off x="6534946" y="7248636"/>
            <a:ext cx="45719" cy="5427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sp>
        <p:nvSpPr>
          <p:cNvPr id="41" name="Right Arrow 50">
            <a:extLst>
              <a:ext uri="{FF2B5EF4-FFF2-40B4-BE49-F238E27FC236}">
                <a16:creationId xmlns:a16="http://schemas.microsoft.com/office/drawing/2014/main" id="{8F0E4E78-EFEB-41F3-BC53-299B0D96E1A0}"/>
              </a:ext>
            </a:extLst>
          </p:cNvPr>
          <p:cNvSpPr/>
          <p:nvPr/>
        </p:nvSpPr>
        <p:spPr>
          <a:xfrm>
            <a:off x="8375210" y="7248636"/>
            <a:ext cx="45719" cy="5427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dirty="0"/>
          </a:p>
        </p:txBody>
      </p:sp>
      <p:pic>
        <p:nvPicPr>
          <p:cNvPr id="42" name="Graphic 41" descr="Briefcase">
            <a:extLst>
              <a:ext uri="{FF2B5EF4-FFF2-40B4-BE49-F238E27FC236}">
                <a16:creationId xmlns:a16="http://schemas.microsoft.com/office/drawing/2014/main" id="{7E76C7D6-D426-4ABF-9EA5-9DCB1375AAB1}"/>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7441" y="2051231"/>
            <a:ext cx="517900" cy="517900"/>
          </a:xfrm>
          <a:prstGeom prst="rect">
            <a:avLst/>
          </a:prstGeom>
        </p:spPr>
      </p:pic>
      <p:pic>
        <p:nvPicPr>
          <p:cNvPr id="43" name="Graphic 42" descr="Customer review RTL">
            <a:extLst>
              <a:ext uri="{FF2B5EF4-FFF2-40B4-BE49-F238E27FC236}">
                <a16:creationId xmlns:a16="http://schemas.microsoft.com/office/drawing/2014/main" id="{3B41F8FA-22FB-47D2-9001-1FAE8F950B61}"/>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7441" y="3550617"/>
            <a:ext cx="517900" cy="517900"/>
          </a:xfrm>
          <a:prstGeom prst="rect">
            <a:avLst/>
          </a:prstGeom>
        </p:spPr>
      </p:pic>
      <p:pic>
        <p:nvPicPr>
          <p:cNvPr id="44" name="Graphic 43" descr="Piggy Bank">
            <a:extLst>
              <a:ext uri="{FF2B5EF4-FFF2-40B4-BE49-F238E27FC236}">
                <a16:creationId xmlns:a16="http://schemas.microsoft.com/office/drawing/2014/main" id="{6C799136-394B-4F10-B624-602916EA6C8F}"/>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46757" y="4997990"/>
            <a:ext cx="517900" cy="517900"/>
          </a:xfrm>
          <a:prstGeom prst="rect">
            <a:avLst/>
          </a:prstGeom>
        </p:spPr>
      </p:pic>
      <p:pic>
        <p:nvPicPr>
          <p:cNvPr id="45" name="Graphic 44" descr="Tag">
            <a:extLst>
              <a:ext uri="{FF2B5EF4-FFF2-40B4-BE49-F238E27FC236}">
                <a16:creationId xmlns:a16="http://schemas.microsoft.com/office/drawing/2014/main" id="{459FF362-508F-4F17-BAA2-A74EA7A399B9}"/>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00445" y="2051231"/>
            <a:ext cx="517900" cy="517900"/>
          </a:xfrm>
          <a:prstGeom prst="rect">
            <a:avLst/>
          </a:prstGeom>
        </p:spPr>
      </p:pic>
      <p:pic>
        <p:nvPicPr>
          <p:cNvPr id="46" name="Gráfico 3" descr="Money">
            <a:extLst>
              <a:ext uri="{FF2B5EF4-FFF2-40B4-BE49-F238E27FC236}">
                <a16:creationId xmlns:a16="http://schemas.microsoft.com/office/drawing/2014/main" id="{71E48009-27A9-4694-A756-A988516EF523}"/>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12757" y="5005046"/>
            <a:ext cx="517901" cy="517901"/>
          </a:xfrm>
          <a:prstGeom prst="rect">
            <a:avLst/>
          </a:prstGeom>
        </p:spPr>
      </p:pic>
      <p:pic>
        <p:nvPicPr>
          <p:cNvPr id="47" name="Graphic 46" descr="Venn diagram">
            <a:extLst>
              <a:ext uri="{FF2B5EF4-FFF2-40B4-BE49-F238E27FC236}">
                <a16:creationId xmlns:a16="http://schemas.microsoft.com/office/drawing/2014/main" id="{C28D76B3-E651-4EDD-AAF9-FFE4F5F44A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246757" y="3501249"/>
            <a:ext cx="593948" cy="593948"/>
          </a:xfrm>
          <a:prstGeom prst="rect">
            <a:avLst/>
          </a:prstGeom>
        </p:spPr>
      </p:pic>
    </p:spTree>
    <p:extLst>
      <p:ext uri="{BB962C8B-B14F-4D97-AF65-F5344CB8AC3E}">
        <p14:creationId xmlns:p14="http://schemas.microsoft.com/office/powerpoint/2010/main" val="115669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8753D-8B6C-4CA6-8FDA-E74D8A3FD42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8E0852E-E001-4877-8D8C-886FF08C3E8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5909DC6-7D2E-43E2-938F-0003862AB523}"/>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B91CE6B1-1306-408A-A915-04A6C732228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D66D822-C242-413C-AE21-B298D72BD90C}"/>
              </a:ext>
            </a:extLst>
          </p:cNvPr>
          <p:cNvSpPr>
            <a:spLocks noGrp="1"/>
          </p:cNvSpPr>
          <p:nvPr>
            <p:ph type="body" sz="quarter" idx="13"/>
          </p:nvPr>
        </p:nvSpPr>
        <p:spPr/>
        <p:txBody>
          <a:bodyPr/>
          <a:lstStyle/>
          <a:p>
            <a:endParaRPr lang="en-ZA"/>
          </a:p>
        </p:txBody>
      </p:sp>
      <p:grpSp>
        <p:nvGrpSpPr>
          <p:cNvPr id="42" name="Group 41">
            <a:extLst>
              <a:ext uri="{FF2B5EF4-FFF2-40B4-BE49-F238E27FC236}">
                <a16:creationId xmlns:a16="http://schemas.microsoft.com/office/drawing/2014/main" id="{7E1EA6B9-0009-4FE7-9593-756D41CB6895}"/>
              </a:ext>
            </a:extLst>
          </p:cNvPr>
          <p:cNvGrpSpPr/>
          <p:nvPr/>
        </p:nvGrpSpPr>
        <p:grpSpPr>
          <a:xfrm>
            <a:off x="1691350" y="1756593"/>
            <a:ext cx="8237725" cy="4364418"/>
            <a:chOff x="1898180" y="2284248"/>
            <a:chExt cx="7139056" cy="3782333"/>
          </a:xfrm>
        </p:grpSpPr>
        <p:sp>
          <p:nvSpPr>
            <p:cNvPr id="7" name="Shape 19460">
              <a:extLst>
                <a:ext uri="{FF2B5EF4-FFF2-40B4-BE49-F238E27FC236}">
                  <a16:creationId xmlns:a16="http://schemas.microsoft.com/office/drawing/2014/main" id="{E22DA5EF-9190-42F9-9DD6-7258CA5421E4}"/>
                </a:ext>
              </a:extLst>
            </p:cNvPr>
            <p:cNvSpPr/>
            <p:nvPr/>
          </p:nvSpPr>
          <p:spPr>
            <a:xfrm flipH="1" flipV="1">
              <a:off x="1916941" y="4042016"/>
              <a:ext cx="1" cy="1008063"/>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2800" dirty="0">
                <a:latin typeface="+mj-lt"/>
              </a:endParaRPr>
            </a:p>
          </p:txBody>
        </p:sp>
        <p:sp>
          <p:nvSpPr>
            <p:cNvPr id="8" name="Shape 19461">
              <a:extLst>
                <a:ext uri="{FF2B5EF4-FFF2-40B4-BE49-F238E27FC236}">
                  <a16:creationId xmlns:a16="http://schemas.microsoft.com/office/drawing/2014/main" id="{CA8667F8-57C0-4BE9-B677-4B729FA2C956}"/>
                </a:ext>
              </a:extLst>
            </p:cNvPr>
            <p:cNvSpPr/>
            <p:nvPr/>
          </p:nvSpPr>
          <p:spPr>
            <a:xfrm flipH="1" flipV="1">
              <a:off x="3252043" y="3693394"/>
              <a:ext cx="1" cy="1008063"/>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2800" dirty="0">
                <a:latin typeface="+mj-lt"/>
              </a:endParaRPr>
            </a:p>
          </p:txBody>
        </p:sp>
        <p:sp>
          <p:nvSpPr>
            <p:cNvPr id="9" name="Shape 19462">
              <a:extLst>
                <a:ext uri="{FF2B5EF4-FFF2-40B4-BE49-F238E27FC236}">
                  <a16:creationId xmlns:a16="http://schemas.microsoft.com/office/drawing/2014/main" id="{EF384F46-D766-45EA-B388-8DA793C5CC29}"/>
                </a:ext>
              </a:extLst>
            </p:cNvPr>
            <p:cNvSpPr/>
            <p:nvPr/>
          </p:nvSpPr>
          <p:spPr>
            <a:xfrm flipH="1" flipV="1">
              <a:off x="4587146" y="3334825"/>
              <a:ext cx="1" cy="1008063"/>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2800" dirty="0">
                <a:latin typeface="+mj-lt"/>
              </a:endParaRPr>
            </a:p>
          </p:txBody>
        </p:sp>
        <p:sp>
          <p:nvSpPr>
            <p:cNvPr id="10" name="Shape 19463">
              <a:extLst>
                <a:ext uri="{FF2B5EF4-FFF2-40B4-BE49-F238E27FC236}">
                  <a16:creationId xmlns:a16="http://schemas.microsoft.com/office/drawing/2014/main" id="{AFD50A18-2A34-4FDD-9CD2-5A766EB28322}"/>
                </a:ext>
              </a:extLst>
            </p:cNvPr>
            <p:cNvSpPr/>
            <p:nvPr/>
          </p:nvSpPr>
          <p:spPr>
            <a:xfrm flipH="1" flipV="1">
              <a:off x="5922248" y="2984916"/>
              <a:ext cx="1" cy="1008063"/>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2800" dirty="0">
                <a:latin typeface="+mj-lt"/>
              </a:endParaRPr>
            </a:p>
          </p:txBody>
        </p:sp>
        <p:sp>
          <p:nvSpPr>
            <p:cNvPr id="11" name="Shape 19464">
              <a:extLst>
                <a:ext uri="{FF2B5EF4-FFF2-40B4-BE49-F238E27FC236}">
                  <a16:creationId xmlns:a16="http://schemas.microsoft.com/office/drawing/2014/main" id="{2E0BCDA9-1D98-44E6-BDB4-59E25994C265}"/>
                </a:ext>
              </a:extLst>
            </p:cNvPr>
            <p:cNvSpPr/>
            <p:nvPr/>
          </p:nvSpPr>
          <p:spPr>
            <a:xfrm flipV="1">
              <a:off x="7257350" y="2637582"/>
              <a:ext cx="1" cy="1008063"/>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endParaRPr sz="2800" dirty="0">
                <a:latin typeface="+mj-lt"/>
              </a:endParaRPr>
            </a:p>
          </p:txBody>
        </p:sp>
        <p:sp>
          <p:nvSpPr>
            <p:cNvPr id="12" name="Shape 19473">
              <a:extLst>
                <a:ext uri="{FF2B5EF4-FFF2-40B4-BE49-F238E27FC236}">
                  <a16:creationId xmlns:a16="http://schemas.microsoft.com/office/drawing/2014/main" id="{CBBA3ACB-69AA-4EFC-95F4-5AB525CEF299}"/>
                </a:ext>
              </a:extLst>
            </p:cNvPr>
            <p:cNvSpPr/>
            <p:nvPr/>
          </p:nvSpPr>
          <p:spPr>
            <a:xfrm>
              <a:off x="3703373" y="5358687"/>
              <a:ext cx="1336059" cy="357161"/>
            </a:xfrm>
            <a:prstGeom prst="rect">
              <a:avLst/>
            </a:prstGeom>
            <a:solidFill>
              <a:schemeClr val="accent2">
                <a:lumMod val="75000"/>
              </a:schemeClr>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13" name="Shape 19474">
              <a:extLst>
                <a:ext uri="{FF2B5EF4-FFF2-40B4-BE49-F238E27FC236}">
                  <a16:creationId xmlns:a16="http://schemas.microsoft.com/office/drawing/2014/main" id="{21CA7EAC-6F17-4ED3-8C03-30C150A1BCA7}"/>
                </a:ext>
              </a:extLst>
            </p:cNvPr>
            <p:cNvSpPr/>
            <p:nvPr/>
          </p:nvSpPr>
          <p:spPr>
            <a:xfrm>
              <a:off x="3229011" y="4733108"/>
              <a:ext cx="474363" cy="982739"/>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chemeClr val="accent2">
                <a:lumMod val="50000"/>
              </a:schemeClr>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14" name="Shape 19475">
              <a:extLst>
                <a:ext uri="{FF2B5EF4-FFF2-40B4-BE49-F238E27FC236}">
                  <a16:creationId xmlns:a16="http://schemas.microsoft.com/office/drawing/2014/main" id="{2D88786B-30ED-4667-B39F-5F6424062458}"/>
                </a:ext>
              </a:extLst>
            </p:cNvPr>
            <p:cNvSpPr/>
            <p:nvPr/>
          </p:nvSpPr>
          <p:spPr>
            <a:xfrm>
              <a:off x="3229448" y="4735896"/>
              <a:ext cx="1809420" cy="625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chemeClr val="accent2"/>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15" name="Shape 19477">
              <a:extLst>
                <a:ext uri="{FF2B5EF4-FFF2-40B4-BE49-F238E27FC236}">
                  <a16:creationId xmlns:a16="http://schemas.microsoft.com/office/drawing/2014/main" id="{B33996B6-BDFD-4DE5-8074-C4B92FB64D27}"/>
                </a:ext>
              </a:extLst>
            </p:cNvPr>
            <p:cNvSpPr/>
            <p:nvPr/>
          </p:nvSpPr>
          <p:spPr>
            <a:xfrm>
              <a:off x="3647420" y="4017675"/>
              <a:ext cx="497377" cy="497377"/>
            </a:xfrm>
            <a:prstGeom prst="ellipse">
              <a:avLst/>
            </a:prstGeom>
            <a:solidFill>
              <a:schemeClr val="accent2"/>
            </a:solidFill>
            <a:ln w="12700" cap="flat">
              <a:noFill/>
              <a:miter lim="400000"/>
            </a:ln>
            <a:effectLst/>
          </p:spPr>
          <p:txBody>
            <a:bodyPr wrap="square" lIns="0" tIns="0" rIns="0" bIns="0" numCol="1" anchor="t">
              <a:noAutofit/>
            </a:bodyPr>
            <a:lstStyle/>
            <a:p>
              <a:endParaRPr sz="2800" dirty="0">
                <a:latin typeface="+mj-lt"/>
              </a:endParaRPr>
            </a:p>
          </p:txBody>
        </p:sp>
        <p:sp>
          <p:nvSpPr>
            <p:cNvPr id="16" name="Shape 19481">
              <a:extLst>
                <a:ext uri="{FF2B5EF4-FFF2-40B4-BE49-F238E27FC236}">
                  <a16:creationId xmlns:a16="http://schemas.microsoft.com/office/drawing/2014/main" id="{B6BD6643-E4A5-4B03-B941-D439C95B65C0}"/>
                </a:ext>
              </a:extLst>
            </p:cNvPr>
            <p:cNvSpPr/>
            <p:nvPr/>
          </p:nvSpPr>
          <p:spPr>
            <a:xfrm>
              <a:off x="6366438" y="4652210"/>
              <a:ext cx="1336059" cy="357161"/>
            </a:xfrm>
            <a:prstGeom prst="rect">
              <a:avLst/>
            </a:prstGeom>
            <a:solidFill>
              <a:schemeClr val="accent4">
                <a:lumMod val="75000"/>
              </a:schemeClr>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17" name="Shape 19482">
              <a:extLst>
                <a:ext uri="{FF2B5EF4-FFF2-40B4-BE49-F238E27FC236}">
                  <a16:creationId xmlns:a16="http://schemas.microsoft.com/office/drawing/2014/main" id="{92965F3B-D7ED-407C-94F4-9C6FD7138B31}"/>
                </a:ext>
              </a:extLst>
            </p:cNvPr>
            <p:cNvSpPr/>
            <p:nvPr/>
          </p:nvSpPr>
          <p:spPr>
            <a:xfrm>
              <a:off x="5892076" y="4026632"/>
              <a:ext cx="474363" cy="982739"/>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chemeClr val="accent4">
                <a:lumMod val="50000"/>
              </a:schemeClr>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18" name="Shape 19483">
              <a:extLst>
                <a:ext uri="{FF2B5EF4-FFF2-40B4-BE49-F238E27FC236}">
                  <a16:creationId xmlns:a16="http://schemas.microsoft.com/office/drawing/2014/main" id="{59F1528B-B5EC-4B5A-AD6E-E58A5E859B6F}"/>
                </a:ext>
              </a:extLst>
            </p:cNvPr>
            <p:cNvSpPr/>
            <p:nvPr/>
          </p:nvSpPr>
          <p:spPr>
            <a:xfrm>
              <a:off x="5892513" y="4029420"/>
              <a:ext cx="1809420" cy="625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chemeClr val="accent4"/>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19" name="Shape 19485">
              <a:extLst>
                <a:ext uri="{FF2B5EF4-FFF2-40B4-BE49-F238E27FC236}">
                  <a16:creationId xmlns:a16="http://schemas.microsoft.com/office/drawing/2014/main" id="{481205C4-6BA6-45D5-A1FC-E5AFB4725C19}"/>
                </a:ext>
              </a:extLst>
            </p:cNvPr>
            <p:cNvSpPr/>
            <p:nvPr/>
          </p:nvSpPr>
          <p:spPr>
            <a:xfrm>
              <a:off x="6352386" y="3299094"/>
              <a:ext cx="497377" cy="497377"/>
            </a:xfrm>
            <a:prstGeom prst="ellipse">
              <a:avLst/>
            </a:prstGeom>
            <a:solidFill>
              <a:schemeClr val="accent4"/>
            </a:solidFill>
            <a:ln w="12700" cap="flat">
              <a:noFill/>
              <a:miter lim="400000"/>
            </a:ln>
            <a:effectLst/>
          </p:spPr>
          <p:txBody>
            <a:bodyPr wrap="square" lIns="0" tIns="0" rIns="0" bIns="0" numCol="1" anchor="t">
              <a:noAutofit/>
            </a:bodyPr>
            <a:lstStyle/>
            <a:p>
              <a:endParaRPr sz="2800" dirty="0">
                <a:latin typeface="+mj-lt"/>
              </a:endParaRPr>
            </a:p>
          </p:txBody>
        </p:sp>
        <p:sp>
          <p:nvSpPr>
            <p:cNvPr id="20" name="Shape 19489">
              <a:extLst>
                <a:ext uri="{FF2B5EF4-FFF2-40B4-BE49-F238E27FC236}">
                  <a16:creationId xmlns:a16="http://schemas.microsoft.com/office/drawing/2014/main" id="{43289A49-5643-4F39-BCC8-4173457B73FD}"/>
                </a:ext>
              </a:extLst>
            </p:cNvPr>
            <p:cNvSpPr/>
            <p:nvPr/>
          </p:nvSpPr>
          <p:spPr>
            <a:xfrm>
              <a:off x="5035607" y="5005449"/>
              <a:ext cx="1336059" cy="357161"/>
            </a:xfrm>
            <a:prstGeom prst="rect">
              <a:avLst/>
            </a:prstGeom>
            <a:solidFill>
              <a:schemeClr val="accent6">
                <a:lumMod val="75000"/>
              </a:schemeClr>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21" name="Shape 19490">
              <a:extLst>
                <a:ext uri="{FF2B5EF4-FFF2-40B4-BE49-F238E27FC236}">
                  <a16:creationId xmlns:a16="http://schemas.microsoft.com/office/drawing/2014/main" id="{C7D8EA61-7657-4D97-93D2-C6A0278D2DEB}"/>
                </a:ext>
              </a:extLst>
            </p:cNvPr>
            <p:cNvSpPr/>
            <p:nvPr/>
          </p:nvSpPr>
          <p:spPr>
            <a:xfrm>
              <a:off x="4561245" y="4379870"/>
              <a:ext cx="474363" cy="982740"/>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chemeClr val="accent6">
                <a:lumMod val="50000"/>
              </a:schemeClr>
            </a:solidFill>
            <a:ln w="12700" cap="flat">
              <a:noFill/>
              <a:miter lim="400000"/>
            </a:ln>
            <a:effectLst/>
          </p:spPr>
          <p:txBody>
            <a:bodyPr wrap="square" lIns="0" tIns="0" rIns="0" bIns="0" numCol="1" anchor="t">
              <a:noAutofit/>
            </a:bodyPr>
            <a:lstStyle/>
            <a:p>
              <a:endParaRPr sz="2800" dirty="0">
                <a:latin typeface="+mj-lt"/>
              </a:endParaRPr>
            </a:p>
          </p:txBody>
        </p:sp>
        <p:sp>
          <p:nvSpPr>
            <p:cNvPr id="22" name="Shape 19491">
              <a:extLst>
                <a:ext uri="{FF2B5EF4-FFF2-40B4-BE49-F238E27FC236}">
                  <a16:creationId xmlns:a16="http://schemas.microsoft.com/office/drawing/2014/main" id="{FEC93F0D-39C7-43CC-8B1B-A8113CBCA56B}"/>
                </a:ext>
              </a:extLst>
            </p:cNvPr>
            <p:cNvSpPr/>
            <p:nvPr/>
          </p:nvSpPr>
          <p:spPr>
            <a:xfrm>
              <a:off x="4561682" y="4382658"/>
              <a:ext cx="1809420" cy="625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chemeClr val="accent6"/>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23" name="Shape 19493">
              <a:extLst>
                <a:ext uri="{FF2B5EF4-FFF2-40B4-BE49-F238E27FC236}">
                  <a16:creationId xmlns:a16="http://schemas.microsoft.com/office/drawing/2014/main" id="{8F666413-D8F6-4BC0-BCFB-8248C8BD0981}"/>
                </a:ext>
              </a:extLst>
            </p:cNvPr>
            <p:cNvSpPr/>
            <p:nvPr/>
          </p:nvSpPr>
          <p:spPr>
            <a:xfrm>
              <a:off x="4999904" y="3662733"/>
              <a:ext cx="497377" cy="497377"/>
            </a:xfrm>
            <a:prstGeom prst="ellipse">
              <a:avLst/>
            </a:prstGeom>
            <a:solidFill>
              <a:schemeClr val="accent6"/>
            </a:solidFill>
            <a:ln w="12700" cap="flat">
              <a:noFill/>
              <a:miter lim="400000"/>
            </a:ln>
            <a:effectLst/>
          </p:spPr>
          <p:txBody>
            <a:bodyPr wrap="square" lIns="0" tIns="0" rIns="0" bIns="0" numCol="1" anchor="t">
              <a:noAutofit/>
            </a:bodyPr>
            <a:lstStyle/>
            <a:p>
              <a:endParaRPr sz="2800" dirty="0">
                <a:latin typeface="+mj-lt"/>
              </a:endParaRPr>
            </a:p>
          </p:txBody>
        </p:sp>
        <p:sp>
          <p:nvSpPr>
            <p:cNvPr id="24" name="Shape 19497">
              <a:extLst>
                <a:ext uri="{FF2B5EF4-FFF2-40B4-BE49-F238E27FC236}">
                  <a16:creationId xmlns:a16="http://schemas.microsoft.com/office/drawing/2014/main" id="{22D0137B-D0DB-4442-939F-73E4C6D289C2}"/>
                </a:ext>
              </a:extLst>
            </p:cNvPr>
            <p:cNvSpPr/>
            <p:nvPr/>
          </p:nvSpPr>
          <p:spPr>
            <a:xfrm>
              <a:off x="7701178" y="4298972"/>
              <a:ext cx="1336058" cy="357161"/>
            </a:xfrm>
            <a:prstGeom prst="rect">
              <a:avLst/>
            </a:prstGeom>
            <a:solidFill>
              <a:schemeClr val="accent5">
                <a:lumMod val="90000"/>
                <a:lumOff val="10000"/>
              </a:schemeClr>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25" name="Shape 19498">
              <a:extLst>
                <a:ext uri="{FF2B5EF4-FFF2-40B4-BE49-F238E27FC236}">
                  <a16:creationId xmlns:a16="http://schemas.microsoft.com/office/drawing/2014/main" id="{6C3ECC18-B74C-48BB-B7AB-354B7735161A}"/>
                </a:ext>
              </a:extLst>
            </p:cNvPr>
            <p:cNvSpPr/>
            <p:nvPr/>
          </p:nvSpPr>
          <p:spPr>
            <a:xfrm>
              <a:off x="7218799" y="3673394"/>
              <a:ext cx="482380" cy="982739"/>
            </a:xfrm>
            <a:custGeom>
              <a:avLst/>
              <a:gdLst/>
              <a:ahLst/>
              <a:cxnLst>
                <a:cxn ang="0">
                  <a:pos x="wd2" y="hd2"/>
                </a:cxn>
                <a:cxn ang="5400000">
                  <a:pos x="wd2" y="hd2"/>
                </a:cxn>
                <a:cxn ang="10800000">
                  <a:pos x="wd2" y="hd2"/>
                </a:cxn>
                <a:cxn ang="16200000">
                  <a:pos x="wd2" y="hd2"/>
                </a:cxn>
              </a:cxnLst>
              <a:rect l="0" t="0" r="r" b="b"/>
              <a:pathLst>
                <a:path w="21600" h="21600" extrusionOk="0">
                  <a:moveTo>
                    <a:pt x="369" y="0"/>
                  </a:moveTo>
                  <a:lnTo>
                    <a:pt x="21600" y="13766"/>
                  </a:lnTo>
                  <a:lnTo>
                    <a:pt x="21600" y="21600"/>
                  </a:lnTo>
                  <a:lnTo>
                    <a:pt x="0" y="7903"/>
                  </a:lnTo>
                  <a:lnTo>
                    <a:pt x="369" y="0"/>
                  </a:lnTo>
                  <a:close/>
                </a:path>
              </a:pathLst>
            </a:custGeom>
            <a:solidFill>
              <a:schemeClr val="accent5"/>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26" name="Shape 19499">
              <a:extLst>
                <a:ext uri="{FF2B5EF4-FFF2-40B4-BE49-F238E27FC236}">
                  <a16:creationId xmlns:a16="http://schemas.microsoft.com/office/drawing/2014/main" id="{113729AB-DD0A-4843-A809-55EC1DC971B7}"/>
                </a:ext>
              </a:extLst>
            </p:cNvPr>
            <p:cNvSpPr/>
            <p:nvPr/>
          </p:nvSpPr>
          <p:spPr>
            <a:xfrm>
              <a:off x="7227253" y="3676182"/>
              <a:ext cx="1809419" cy="625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chemeClr val="accent5">
                <a:lumMod val="75000"/>
                <a:lumOff val="25000"/>
              </a:schemeClr>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27" name="Shape 19501">
              <a:extLst>
                <a:ext uri="{FF2B5EF4-FFF2-40B4-BE49-F238E27FC236}">
                  <a16:creationId xmlns:a16="http://schemas.microsoft.com/office/drawing/2014/main" id="{90BA9B2F-5944-45E1-8DB3-4EFB5DCCDE15}"/>
                </a:ext>
              </a:extLst>
            </p:cNvPr>
            <p:cNvSpPr/>
            <p:nvPr/>
          </p:nvSpPr>
          <p:spPr>
            <a:xfrm>
              <a:off x="7702495" y="2950473"/>
              <a:ext cx="502126" cy="502126"/>
            </a:xfrm>
            <a:prstGeom prst="ellipse">
              <a:avLst/>
            </a:prstGeom>
            <a:solidFill>
              <a:schemeClr val="accent5">
                <a:lumMod val="75000"/>
                <a:lumOff val="25000"/>
              </a:schemeClr>
            </a:solidFill>
            <a:ln w="12700" cap="flat">
              <a:noFill/>
              <a:miter lim="400000"/>
            </a:ln>
            <a:effectLst/>
          </p:spPr>
          <p:txBody>
            <a:bodyPr wrap="square" lIns="0" tIns="0" rIns="0" bIns="0" numCol="1" anchor="t">
              <a:noAutofit/>
            </a:bodyPr>
            <a:lstStyle/>
            <a:p>
              <a:endParaRPr sz="2800" dirty="0">
                <a:latin typeface="+mj-lt"/>
              </a:endParaRPr>
            </a:p>
          </p:txBody>
        </p:sp>
        <p:sp>
          <p:nvSpPr>
            <p:cNvPr id="28" name="Shape 19505">
              <a:extLst>
                <a:ext uri="{FF2B5EF4-FFF2-40B4-BE49-F238E27FC236}">
                  <a16:creationId xmlns:a16="http://schemas.microsoft.com/office/drawing/2014/main" id="{8AEF61AC-C681-4798-B58B-E9DD745640FB}"/>
                </a:ext>
              </a:extLst>
            </p:cNvPr>
            <p:cNvSpPr/>
            <p:nvPr/>
          </p:nvSpPr>
          <p:spPr>
            <a:xfrm>
              <a:off x="2372542" y="5709420"/>
              <a:ext cx="1336058" cy="357161"/>
            </a:xfrm>
            <a:prstGeom prst="rect">
              <a:avLst/>
            </a:prstGeom>
            <a:solidFill>
              <a:schemeClr val="accent1">
                <a:lumMod val="75000"/>
              </a:schemeClr>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29" name="Shape 19506">
              <a:extLst>
                <a:ext uri="{FF2B5EF4-FFF2-40B4-BE49-F238E27FC236}">
                  <a16:creationId xmlns:a16="http://schemas.microsoft.com/office/drawing/2014/main" id="{0D468F86-1775-448E-AF40-213609B2D1DB}"/>
                </a:ext>
              </a:extLst>
            </p:cNvPr>
            <p:cNvSpPr/>
            <p:nvPr/>
          </p:nvSpPr>
          <p:spPr>
            <a:xfrm>
              <a:off x="1898180" y="5083841"/>
              <a:ext cx="474362" cy="982739"/>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chemeClr val="accent1">
                <a:lumMod val="50000"/>
              </a:schemeClr>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30" name="Shape 19507">
              <a:extLst>
                <a:ext uri="{FF2B5EF4-FFF2-40B4-BE49-F238E27FC236}">
                  <a16:creationId xmlns:a16="http://schemas.microsoft.com/office/drawing/2014/main" id="{7927B2E6-704A-49CC-AEE3-3B91583522B9}"/>
                </a:ext>
              </a:extLst>
            </p:cNvPr>
            <p:cNvSpPr/>
            <p:nvPr/>
          </p:nvSpPr>
          <p:spPr>
            <a:xfrm>
              <a:off x="1898617" y="5086629"/>
              <a:ext cx="1809419" cy="625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chemeClr val="accent1"/>
            </a:solidFill>
            <a:ln w="12700" cap="flat">
              <a:noFill/>
              <a:miter lim="400000"/>
            </a:ln>
            <a:effectLst/>
          </p:spPr>
          <p:txBody>
            <a:bodyPr wrap="square" lIns="26252" tIns="26252" rIns="26252" bIns="26252" numCol="1" anchor="ctr">
              <a:noAutofit/>
            </a:bodyPr>
            <a:lstStyle/>
            <a:p>
              <a:endParaRPr sz="2800" dirty="0">
                <a:latin typeface="+mj-lt"/>
              </a:endParaRPr>
            </a:p>
          </p:txBody>
        </p:sp>
        <p:sp>
          <p:nvSpPr>
            <p:cNvPr id="31" name="Shape 19509">
              <a:extLst>
                <a:ext uri="{FF2B5EF4-FFF2-40B4-BE49-F238E27FC236}">
                  <a16:creationId xmlns:a16="http://schemas.microsoft.com/office/drawing/2014/main" id="{EBF47BB9-3403-434B-87AC-00F4752B8AF8}"/>
                </a:ext>
              </a:extLst>
            </p:cNvPr>
            <p:cNvSpPr/>
            <p:nvPr/>
          </p:nvSpPr>
          <p:spPr>
            <a:xfrm>
              <a:off x="2294941" y="4372627"/>
              <a:ext cx="497369" cy="497361"/>
            </a:xfrm>
            <a:prstGeom prst="ellipse">
              <a:avLst/>
            </a:prstGeom>
            <a:solidFill>
              <a:schemeClr val="accent1"/>
            </a:solidFill>
            <a:ln w="12700" cap="flat">
              <a:noFill/>
              <a:miter lim="400000"/>
            </a:ln>
            <a:effectLst/>
          </p:spPr>
          <p:txBody>
            <a:bodyPr wrap="square" lIns="26252" tIns="26252" rIns="26252" bIns="26252"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mj-lt"/>
                <a:ea typeface="Lato Light" panose="020F0502020204030203" pitchFamily="34" charset="0"/>
                <a:cs typeface="Lato Light" panose="020F0502020204030203" pitchFamily="34" charset="0"/>
              </a:endParaRPr>
            </a:p>
          </p:txBody>
        </p:sp>
        <p:sp>
          <p:nvSpPr>
            <p:cNvPr id="37" name="TextBox 36">
              <a:extLst>
                <a:ext uri="{FF2B5EF4-FFF2-40B4-BE49-F238E27FC236}">
                  <a16:creationId xmlns:a16="http://schemas.microsoft.com/office/drawing/2014/main" id="{F1E0100D-15DB-49A8-A0D3-1123B85AACA2}"/>
                </a:ext>
              </a:extLst>
            </p:cNvPr>
            <p:cNvSpPr txBox="1"/>
            <p:nvPr/>
          </p:nvSpPr>
          <p:spPr>
            <a:xfrm>
              <a:off x="1916550" y="3482636"/>
              <a:ext cx="1253533" cy="506783"/>
            </a:xfrm>
            <a:prstGeom prst="rect">
              <a:avLst/>
            </a:prstGeom>
            <a:noFill/>
          </p:spPr>
          <p:txBody>
            <a:bodyPr wrap="square" rtlCol="0" anchor="b">
              <a:spAutoFit/>
            </a:bodyPr>
            <a:lstStyle/>
            <a:p>
              <a:r>
                <a:rPr lang="en-US" sz="1600" b="1" dirty="0">
                  <a:solidFill>
                    <a:schemeClr val="tx2"/>
                  </a:solidFill>
                  <a:latin typeface="+mj-lt"/>
                  <a:cs typeface="Poppins" pitchFamily="2" charset="77"/>
                </a:rPr>
                <a:t>EXECUTIVE SUMMARY</a:t>
              </a:r>
            </a:p>
          </p:txBody>
        </p:sp>
        <p:sp>
          <p:nvSpPr>
            <p:cNvPr id="38" name="TextBox 37">
              <a:extLst>
                <a:ext uri="{FF2B5EF4-FFF2-40B4-BE49-F238E27FC236}">
                  <a16:creationId xmlns:a16="http://schemas.microsoft.com/office/drawing/2014/main" id="{A640D765-DACE-4F32-8D4B-D22F6059D78B}"/>
                </a:ext>
              </a:extLst>
            </p:cNvPr>
            <p:cNvSpPr txBox="1"/>
            <p:nvPr/>
          </p:nvSpPr>
          <p:spPr>
            <a:xfrm>
              <a:off x="3253562" y="3117900"/>
              <a:ext cx="1253533" cy="506783"/>
            </a:xfrm>
            <a:prstGeom prst="rect">
              <a:avLst/>
            </a:prstGeom>
            <a:noFill/>
          </p:spPr>
          <p:txBody>
            <a:bodyPr wrap="square" rtlCol="0" anchor="b">
              <a:spAutoFit/>
            </a:bodyPr>
            <a:lstStyle/>
            <a:p>
              <a:r>
                <a:rPr lang="en-US" sz="1600" b="1" dirty="0">
                  <a:solidFill>
                    <a:schemeClr val="tx2"/>
                  </a:solidFill>
                  <a:latin typeface="+mj-lt"/>
                  <a:cs typeface="Poppins" pitchFamily="2" charset="77"/>
                </a:rPr>
                <a:t>MARKETING STRATEGY</a:t>
              </a:r>
            </a:p>
          </p:txBody>
        </p:sp>
        <p:sp>
          <p:nvSpPr>
            <p:cNvPr id="39" name="TextBox 38">
              <a:extLst>
                <a:ext uri="{FF2B5EF4-FFF2-40B4-BE49-F238E27FC236}">
                  <a16:creationId xmlns:a16="http://schemas.microsoft.com/office/drawing/2014/main" id="{35890F88-6322-43CA-BB30-597CC9D57A7F}"/>
                </a:ext>
              </a:extLst>
            </p:cNvPr>
            <p:cNvSpPr txBox="1"/>
            <p:nvPr/>
          </p:nvSpPr>
          <p:spPr>
            <a:xfrm>
              <a:off x="4585796" y="2761664"/>
              <a:ext cx="1253533" cy="506783"/>
            </a:xfrm>
            <a:prstGeom prst="rect">
              <a:avLst/>
            </a:prstGeom>
            <a:noFill/>
          </p:spPr>
          <p:txBody>
            <a:bodyPr wrap="square" rtlCol="0" anchor="b">
              <a:spAutoFit/>
            </a:bodyPr>
            <a:lstStyle/>
            <a:p>
              <a:r>
                <a:rPr lang="en-US" sz="1600" b="1" dirty="0">
                  <a:solidFill>
                    <a:schemeClr val="tx2"/>
                  </a:solidFill>
                  <a:latin typeface="+mj-lt"/>
                  <a:cs typeface="Poppins" pitchFamily="2" charset="77"/>
                </a:rPr>
                <a:t>FINANCIAL PLANNING</a:t>
              </a:r>
            </a:p>
          </p:txBody>
        </p:sp>
        <p:sp>
          <p:nvSpPr>
            <p:cNvPr id="40" name="TextBox 39">
              <a:extLst>
                <a:ext uri="{FF2B5EF4-FFF2-40B4-BE49-F238E27FC236}">
                  <a16:creationId xmlns:a16="http://schemas.microsoft.com/office/drawing/2014/main" id="{A6049D65-16E6-4425-9DE9-FFF300236B45}"/>
                </a:ext>
              </a:extLst>
            </p:cNvPr>
            <p:cNvSpPr txBox="1"/>
            <p:nvPr/>
          </p:nvSpPr>
          <p:spPr>
            <a:xfrm>
              <a:off x="5922248" y="2413052"/>
              <a:ext cx="1253533" cy="506783"/>
            </a:xfrm>
            <a:prstGeom prst="rect">
              <a:avLst/>
            </a:prstGeom>
            <a:noFill/>
          </p:spPr>
          <p:txBody>
            <a:bodyPr wrap="square" rtlCol="0" anchor="b">
              <a:spAutoFit/>
            </a:bodyPr>
            <a:lstStyle/>
            <a:p>
              <a:r>
                <a:rPr lang="en-US" sz="1600" b="1" dirty="0">
                  <a:solidFill>
                    <a:schemeClr val="tx2"/>
                  </a:solidFill>
                  <a:latin typeface="+mj-lt"/>
                  <a:cs typeface="Poppins" pitchFamily="2" charset="77"/>
                </a:rPr>
                <a:t>PRODUCTS &amp; SERVICES</a:t>
              </a:r>
            </a:p>
          </p:txBody>
        </p:sp>
        <p:sp>
          <p:nvSpPr>
            <p:cNvPr id="41" name="TextBox 40">
              <a:extLst>
                <a:ext uri="{FF2B5EF4-FFF2-40B4-BE49-F238E27FC236}">
                  <a16:creationId xmlns:a16="http://schemas.microsoft.com/office/drawing/2014/main" id="{9FF1837A-F5A8-4044-BBDC-225B96524C7C}"/>
                </a:ext>
              </a:extLst>
            </p:cNvPr>
            <p:cNvSpPr txBox="1"/>
            <p:nvPr/>
          </p:nvSpPr>
          <p:spPr>
            <a:xfrm>
              <a:off x="7257351" y="2284248"/>
              <a:ext cx="1253533" cy="293401"/>
            </a:xfrm>
            <a:prstGeom prst="rect">
              <a:avLst/>
            </a:prstGeom>
            <a:noFill/>
          </p:spPr>
          <p:txBody>
            <a:bodyPr wrap="square" rtlCol="0" anchor="b">
              <a:spAutoFit/>
            </a:bodyPr>
            <a:lstStyle/>
            <a:p>
              <a:r>
                <a:rPr lang="en-US" sz="1600" b="1" dirty="0">
                  <a:solidFill>
                    <a:schemeClr val="tx2"/>
                  </a:solidFill>
                  <a:latin typeface="+mj-lt"/>
                  <a:cs typeface="Poppins" pitchFamily="2" charset="77"/>
                </a:rPr>
                <a:t>BUDGET</a:t>
              </a:r>
            </a:p>
          </p:txBody>
        </p:sp>
      </p:grpSp>
      <p:pic>
        <p:nvPicPr>
          <p:cNvPr id="44" name="Graphic 43" descr="Briefcase">
            <a:extLst>
              <a:ext uri="{FF2B5EF4-FFF2-40B4-BE49-F238E27FC236}">
                <a16:creationId xmlns:a16="http://schemas.microsoft.com/office/drawing/2014/main" id="{F24F4A20-C785-4556-9687-25DEFD282558}"/>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7357" y="4219295"/>
            <a:ext cx="447046" cy="447046"/>
          </a:xfrm>
          <a:prstGeom prst="rect">
            <a:avLst/>
          </a:prstGeom>
        </p:spPr>
      </p:pic>
      <p:pic>
        <p:nvPicPr>
          <p:cNvPr id="46" name="Graphic 45" descr="Customer review RTL">
            <a:extLst>
              <a:ext uri="{FF2B5EF4-FFF2-40B4-BE49-F238E27FC236}">
                <a16:creationId xmlns:a16="http://schemas.microsoft.com/office/drawing/2014/main" id="{FF7D6924-D74A-49F5-A11D-7C2188A892D8}"/>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73227" y="3830126"/>
            <a:ext cx="447046" cy="447046"/>
          </a:xfrm>
          <a:prstGeom prst="rect">
            <a:avLst/>
          </a:prstGeom>
        </p:spPr>
      </p:pic>
      <p:pic>
        <p:nvPicPr>
          <p:cNvPr id="48" name="Graphic 47" descr="Piggy Bank">
            <a:extLst>
              <a:ext uri="{FF2B5EF4-FFF2-40B4-BE49-F238E27FC236}">
                <a16:creationId xmlns:a16="http://schemas.microsoft.com/office/drawing/2014/main" id="{F58620EF-9DC4-4590-80F8-4157F8D57CB0}"/>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48511" y="3403339"/>
            <a:ext cx="447046" cy="447046"/>
          </a:xfrm>
          <a:prstGeom prst="rect">
            <a:avLst/>
          </a:prstGeom>
        </p:spPr>
      </p:pic>
      <p:pic>
        <p:nvPicPr>
          <p:cNvPr id="50" name="Graphic 49" descr="Tag">
            <a:extLst>
              <a:ext uri="{FF2B5EF4-FFF2-40B4-BE49-F238E27FC236}">
                <a16:creationId xmlns:a16="http://schemas.microsoft.com/office/drawing/2014/main" id="{FF95378E-8161-4359-BC43-DCE0784675FD}"/>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97088" y="3004249"/>
            <a:ext cx="447046" cy="447046"/>
          </a:xfrm>
          <a:prstGeom prst="rect">
            <a:avLst/>
          </a:prstGeom>
        </p:spPr>
      </p:pic>
      <p:pic>
        <p:nvPicPr>
          <p:cNvPr id="52" name="Graphic 51" descr="Coins">
            <a:extLst>
              <a:ext uri="{FF2B5EF4-FFF2-40B4-BE49-F238E27FC236}">
                <a16:creationId xmlns:a16="http://schemas.microsoft.com/office/drawing/2014/main" id="{7C5410AF-41DE-4436-A343-961B7BC530C4}"/>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6570" y="2589679"/>
            <a:ext cx="447046" cy="447046"/>
          </a:xfrm>
          <a:prstGeom prst="rect">
            <a:avLst/>
          </a:prstGeom>
        </p:spPr>
      </p:pic>
    </p:spTree>
    <p:extLst>
      <p:ext uri="{BB962C8B-B14F-4D97-AF65-F5344CB8AC3E}">
        <p14:creationId xmlns:p14="http://schemas.microsoft.com/office/powerpoint/2010/main" val="301352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28821-C0F3-410A-B4B6-0448BE0FE68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42621BE-B92D-4B6F-B42E-19BD06DF35F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45FA1BE-207F-49FA-A060-40DD1E0FB708}"/>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3922F8B1-AF38-4438-AD0A-8BC77F69A56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4F59582-39EA-434A-B397-A8622D0DD556}"/>
              </a:ext>
            </a:extLst>
          </p:cNvPr>
          <p:cNvSpPr>
            <a:spLocks noGrp="1"/>
          </p:cNvSpPr>
          <p:nvPr>
            <p:ph type="body" sz="quarter" idx="13"/>
          </p:nvPr>
        </p:nvSpPr>
        <p:spPr/>
        <p:txBody>
          <a:bodyPr/>
          <a:lstStyle/>
          <a:p>
            <a:endParaRPr lang="en-ZA"/>
          </a:p>
        </p:txBody>
      </p:sp>
      <p:grpSp>
        <p:nvGrpSpPr>
          <p:cNvPr id="18" name="Group 17">
            <a:extLst>
              <a:ext uri="{FF2B5EF4-FFF2-40B4-BE49-F238E27FC236}">
                <a16:creationId xmlns:a16="http://schemas.microsoft.com/office/drawing/2014/main" id="{85B91DA3-9FBA-4233-A586-B728BA15572E}"/>
              </a:ext>
            </a:extLst>
          </p:cNvPr>
          <p:cNvGrpSpPr/>
          <p:nvPr/>
        </p:nvGrpSpPr>
        <p:grpSpPr>
          <a:xfrm>
            <a:off x="1688680" y="1979309"/>
            <a:ext cx="8182490" cy="3812237"/>
            <a:chOff x="2447411" y="948058"/>
            <a:chExt cx="5904940" cy="3812237"/>
          </a:xfrm>
        </p:grpSpPr>
        <p:sp>
          <p:nvSpPr>
            <p:cNvPr id="7" name="Shape 345">
              <a:extLst>
                <a:ext uri="{FF2B5EF4-FFF2-40B4-BE49-F238E27FC236}">
                  <a16:creationId xmlns:a16="http://schemas.microsoft.com/office/drawing/2014/main" id="{13CAB227-2813-4421-A3A6-11344A347696}"/>
                </a:ext>
              </a:extLst>
            </p:cNvPr>
            <p:cNvSpPr/>
            <p:nvPr/>
          </p:nvSpPr>
          <p:spPr>
            <a:xfrm>
              <a:off x="2447411" y="2375778"/>
              <a:ext cx="5904940" cy="2384517"/>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8" name="Shape 346">
              <a:extLst>
                <a:ext uri="{FF2B5EF4-FFF2-40B4-BE49-F238E27FC236}">
                  <a16:creationId xmlns:a16="http://schemas.microsoft.com/office/drawing/2014/main" id="{A4C35169-8DD3-4EED-B6C3-D45C63BD07DC}"/>
                </a:ext>
              </a:extLst>
            </p:cNvPr>
            <p:cNvSpPr/>
            <p:nvPr/>
          </p:nvSpPr>
          <p:spPr>
            <a:xfrm>
              <a:off x="2447412" y="948058"/>
              <a:ext cx="5904939" cy="2384517"/>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9" name="Shape 348">
              <a:extLst>
                <a:ext uri="{FF2B5EF4-FFF2-40B4-BE49-F238E27FC236}">
                  <a16:creationId xmlns:a16="http://schemas.microsoft.com/office/drawing/2014/main" id="{6CBE2601-0395-48F1-83A7-2FF9573DD5F0}"/>
                </a:ext>
              </a:extLst>
            </p:cNvPr>
            <p:cNvSpPr/>
            <p:nvPr/>
          </p:nvSpPr>
          <p:spPr>
            <a:xfrm>
              <a:off x="2447411" y="948058"/>
              <a:ext cx="5904940" cy="971747"/>
            </a:xfrm>
            <a:prstGeom prst="rect">
              <a:avLst/>
            </a:prstGeom>
            <a:solidFill>
              <a:schemeClr val="accent1"/>
            </a:solidFill>
            <a:ln w="12700" cap="flat">
              <a:noFill/>
              <a:miter lim="400000"/>
            </a:ln>
            <a:effectLst/>
          </p:spPr>
          <p:txBody>
            <a:bodyPr wrap="square" lIns="0" tIns="0" rIns="0" bIns="0" numCol="1" anchor="t">
              <a:noAutofit/>
            </a:bodyPr>
            <a:lstStyle/>
            <a:p>
              <a:endParaRPr sz="2400" dirty="0"/>
            </a:p>
          </p:txBody>
        </p:sp>
        <p:sp>
          <p:nvSpPr>
            <p:cNvPr id="10" name="Shape 352">
              <a:extLst>
                <a:ext uri="{FF2B5EF4-FFF2-40B4-BE49-F238E27FC236}">
                  <a16:creationId xmlns:a16="http://schemas.microsoft.com/office/drawing/2014/main" id="{99755E4C-43A0-4B32-9153-F7DB281C5A31}"/>
                </a:ext>
              </a:extLst>
            </p:cNvPr>
            <p:cNvSpPr/>
            <p:nvPr/>
          </p:nvSpPr>
          <p:spPr>
            <a:xfrm>
              <a:off x="2447411" y="3788548"/>
              <a:ext cx="5904940" cy="971747"/>
            </a:xfrm>
            <a:prstGeom prst="rect">
              <a:avLst/>
            </a:prstGeom>
            <a:solidFill>
              <a:schemeClr val="accent3"/>
            </a:solidFill>
            <a:ln w="12700" cap="flat">
              <a:noFill/>
              <a:miter lim="400000"/>
            </a:ln>
            <a:effectLst/>
          </p:spPr>
          <p:txBody>
            <a:bodyPr wrap="square" lIns="0" tIns="0" rIns="0" bIns="0" numCol="1" anchor="t">
              <a:noAutofit/>
            </a:bodyPr>
            <a:lstStyle/>
            <a:p>
              <a:endParaRPr sz="2400" dirty="0"/>
            </a:p>
          </p:txBody>
        </p:sp>
        <p:sp>
          <p:nvSpPr>
            <p:cNvPr id="11" name="Shape 356">
              <a:extLst>
                <a:ext uri="{FF2B5EF4-FFF2-40B4-BE49-F238E27FC236}">
                  <a16:creationId xmlns:a16="http://schemas.microsoft.com/office/drawing/2014/main" id="{CCF3F3FC-1EE5-47A8-9318-A2522DDB493F}"/>
                </a:ext>
              </a:extLst>
            </p:cNvPr>
            <p:cNvSpPr/>
            <p:nvPr/>
          </p:nvSpPr>
          <p:spPr>
            <a:xfrm>
              <a:off x="2447411" y="2368304"/>
              <a:ext cx="5904940" cy="971747"/>
            </a:xfrm>
            <a:prstGeom prst="rect">
              <a:avLst/>
            </a:prstGeom>
            <a:solidFill>
              <a:schemeClr val="accent2"/>
            </a:solidFill>
            <a:ln w="12700" cap="flat">
              <a:noFill/>
              <a:miter lim="400000"/>
            </a:ln>
            <a:effectLst/>
          </p:spPr>
          <p:txBody>
            <a:bodyPr wrap="square" lIns="0" tIns="0" rIns="0" bIns="0" numCol="1" anchor="t">
              <a:noAutofit/>
            </a:bodyPr>
            <a:lstStyle/>
            <a:p>
              <a:endParaRPr sz="2400" dirty="0"/>
            </a:p>
          </p:txBody>
        </p:sp>
        <p:sp>
          <p:nvSpPr>
            <p:cNvPr id="12" name="TextBox 11">
              <a:extLst>
                <a:ext uri="{FF2B5EF4-FFF2-40B4-BE49-F238E27FC236}">
                  <a16:creationId xmlns:a16="http://schemas.microsoft.com/office/drawing/2014/main" id="{2FE30B5F-90C3-4985-AD0B-FD2810DE0A83}"/>
                </a:ext>
              </a:extLst>
            </p:cNvPr>
            <p:cNvSpPr txBox="1"/>
            <p:nvPr/>
          </p:nvSpPr>
          <p:spPr>
            <a:xfrm>
              <a:off x="2753016" y="1079955"/>
              <a:ext cx="460644" cy="707886"/>
            </a:xfrm>
            <a:prstGeom prst="rect">
              <a:avLst/>
            </a:prstGeom>
            <a:noFill/>
          </p:spPr>
          <p:txBody>
            <a:bodyPr wrap="none" rtlCol="0" anchor="ctr">
              <a:spAutoFit/>
            </a:bodyPr>
            <a:lstStyle/>
            <a:p>
              <a:pPr algn="ctr"/>
              <a:r>
                <a:rPr lang="en-US" sz="4000" b="1" dirty="0">
                  <a:solidFill>
                    <a:schemeClr val="bg1"/>
                  </a:solidFill>
                  <a:cs typeface="Poppins" pitchFamily="2" charset="77"/>
                </a:rPr>
                <a:t>01</a:t>
              </a:r>
            </a:p>
          </p:txBody>
        </p:sp>
        <p:sp>
          <p:nvSpPr>
            <p:cNvPr id="13" name="TextBox 12">
              <a:extLst>
                <a:ext uri="{FF2B5EF4-FFF2-40B4-BE49-F238E27FC236}">
                  <a16:creationId xmlns:a16="http://schemas.microsoft.com/office/drawing/2014/main" id="{AE67BC48-89D8-4175-B5D7-48066C64C130}"/>
                </a:ext>
              </a:extLst>
            </p:cNvPr>
            <p:cNvSpPr txBox="1"/>
            <p:nvPr/>
          </p:nvSpPr>
          <p:spPr>
            <a:xfrm>
              <a:off x="2718888" y="2500235"/>
              <a:ext cx="528896" cy="707886"/>
            </a:xfrm>
            <a:prstGeom prst="rect">
              <a:avLst/>
            </a:prstGeom>
            <a:noFill/>
          </p:spPr>
          <p:txBody>
            <a:bodyPr wrap="none" rtlCol="0" anchor="ctr">
              <a:spAutoFit/>
            </a:bodyPr>
            <a:lstStyle/>
            <a:p>
              <a:pPr algn="ctr"/>
              <a:r>
                <a:rPr lang="en-US" sz="4000" b="1" dirty="0">
                  <a:solidFill>
                    <a:schemeClr val="bg1"/>
                  </a:solidFill>
                  <a:cs typeface="Poppins" pitchFamily="2" charset="77"/>
                </a:rPr>
                <a:t>02</a:t>
              </a:r>
            </a:p>
          </p:txBody>
        </p:sp>
        <p:sp>
          <p:nvSpPr>
            <p:cNvPr id="14" name="TextBox 13">
              <a:extLst>
                <a:ext uri="{FF2B5EF4-FFF2-40B4-BE49-F238E27FC236}">
                  <a16:creationId xmlns:a16="http://schemas.microsoft.com/office/drawing/2014/main" id="{D1DF3973-4AA9-47E4-8736-0AE2738E6421}"/>
                </a:ext>
              </a:extLst>
            </p:cNvPr>
            <p:cNvSpPr txBox="1"/>
            <p:nvPr/>
          </p:nvSpPr>
          <p:spPr>
            <a:xfrm>
              <a:off x="2716576" y="3920479"/>
              <a:ext cx="533524" cy="707886"/>
            </a:xfrm>
            <a:prstGeom prst="rect">
              <a:avLst/>
            </a:prstGeom>
            <a:noFill/>
          </p:spPr>
          <p:txBody>
            <a:bodyPr wrap="none" rtlCol="0" anchor="ctr">
              <a:spAutoFit/>
            </a:bodyPr>
            <a:lstStyle/>
            <a:p>
              <a:pPr algn="ctr"/>
              <a:r>
                <a:rPr lang="en-US" sz="4000" b="1" dirty="0">
                  <a:solidFill>
                    <a:schemeClr val="bg1"/>
                  </a:solidFill>
                  <a:cs typeface="Poppins" pitchFamily="2" charset="77"/>
                </a:rPr>
                <a:t>03</a:t>
              </a:r>
            </a:p>
          </p:txBody>
        </p:sp>
        <p:sp>
          <p:nvSpPr>
            <p:cNvPr id="15" name="TextBox 14">
              <a:extLst>
                <a:ext uri="{FF2B5EF4-FFF2-40B4-BE49-F238E27FC236}">
                  <a16:creationId xmlns:a16="http://schemas.microsoft.com/office/drawing/2014/main" id="{64E24471-3148-45B7-B165-63C530A0C870}"/>
                </a:ext>
              </a:extLst>
            </p:cNvPr>
            <p:cNvSpPr txBox="1"/>
            <p:nvPr/>
          </p:nvSpPr>
          <p:spPr>
            <a:xfrm>
              <a:off x="3585327" y="1228649"/>
              <a:ext cx="4497710" cy="410497"/>
            </a:xfrm>
            <a:prstGeom prst="rect">
              <a:avLst/>
            </a:prstGeom>
            <a:noFill/>
          </p:spPr>
          <p:txBody>
            <a:bodyPr wrap="square" rtlCol="0" anchor="ctr">
              <a:spAutoFit/>
            </a:bodyPr>
            <a:lstStyle/>
            <a:p>
              <a:pPr algn="just">
                <a:lnSpc>
                  <a:spcPts val="1286"/>
                </a:lnSpc>
              </a:pPr>
              <a:r>
                <a:rPr lang="en-GB" sz="1000" dirty="0">
                  <a:solidFill>
                    <a:schemeClr val="bg1"/>
                  </a:solidFill>
                  <a:ea typeface="Lato Light" panose="020F0502020204030203" pitchFamily="34" charset="0"/>
                  <a:cs typeface="Lato Light" panose="020F0502020204030203" pitchFamily="34" charset="0"/>
                </a:rPr>
                <a:t>Lorem ipsum </a:t>
              </a:r>
              <a:r>
                <a:rPr lang="en-GB" sz="1000" dirty="0" err="1">
                  <a:solidFill>
                    <a:schemeClr val="bg1"/>
                  </a:solidFill>
                  <a:ea typeface="Lato Light" panose="020F0502020204030203" pitchFamily="34" charset="0"/>
                  <a:cs typeface="Lato Light" panose="020F0502020204030203" pitchFamily="34" charset="0"/>
                </a:rPr>
                <a:t>dolor</a:t>
              </a:r>
              <a:r>
                <a:rPr lang="en-GB" sz="1000" dirty="0">
                  <a:solidFill>
                    <a:schemeClr val="bg1"/>
                  </a:solidFill>
                  <a:ea typeface="Lato Light" panose="020F0502020204030203" pitchFamily="34" charset="0"/>
                  <a:cs typeface="Lato Light" panose="020F0502020204030203" pitchFamily="34" charset="0"/>
                </a:rPr>
                <a:t> sit </a:t>
              </a:r>
              <a:r>
                <a:rPr lang="en-GB" sz="1000" dirty="0" err="1">
                  <a:solidFill>
                    <a:schemeClr val="bg1"/>
                  </a:solidFill>
                  <a:ea typeface="Lato Light" panose="020F0502020204030203" pitchFamily="34" charset="0"/>
                  <a:cs typeface="Lato Light" panose="020F0502020204030203" pitchFamily="34" charset="0"/>
                </a:rPr>
                <a:t>amet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consectetur</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adipiscing</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elit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sed</a:t>
              </a:r>
              <a:r>
                <a:rPr lang="en-GB" sz="1000" dirty="0">
                  <a:solidFill>
                    <a:schemeClr val="bg1"/>
                  </a:solidFill>
                  <a:ea typeface="Lato Light" panose="020F0502020204030203" pitchFamily="34" charset="0"/>
                  <a:cs typeface="Lato Light" panose="020F0502020204030203" pitchFamily="34" charset="0"/>
                </a:rPr>
                <a:t> do </a:t>
              </a:r>
              <a:r>
                <a:rPr lang="en-GB" sz="1000" dirty="0" err="1">
                  <a:solidFill>
                    <a:schemeClr val="bg1"/>
                  </a:solidFill>
                  <a:ea typeface="Lato Light" panose="020F0502020204030203" pitchFamily="34" charset="0"/>
                  <a:cs typeface="Lato Light" panose="020F0502020204030203" pitchFamily="34" charset="0"/>
                </a:rPr>
                <a:t>eiusmod</a:t>
              </a:r>
              <a:r>
                <a:rPr lang="en-GB" sz="1000" dirty="0">
                  <a:solidFill>
                    <a:schemeClr val="bg1"/>
                  </a:solidFill>
                  <a:ea typeface="Lato Light" panose="020F0502020204030203" pitchFamily="34" charset="0"/>
                  <a:cs typeface="Lato Light" panose="020F0502020204030203" pitchFamily="34" charset="0"/>
                </a:rPr>
                <a:t> ipsum </a:t>
              </a:r>
              <a:r>
                <a:rPr lang="en-GB" sz="1000" dirty="0" err="1">
                  <a:solidFill>
                    <a:schemeClr val="bg1"/>
                  </a:solidFill>
                  <a:ea typeface="Lato Light" panose="020F0502020204030203" pitchFamily="34" charset="0"/>
                  <a:cs typeface="Lato Light" panose="020F0502020204030203" pitchFamily="34" charset="0"/>
                </a:rPr>
                <a:t>dolor</a:t>
              </a:r>
              <a:r>
                <a:rPr lang="en-GB" sz="1000" dirty="0">
                  <a:solidFill>
                    <a:schemeClr val="bg1"/>
                  </a:solidFill>
                  <a:ea typeface="Lato Light" panose="020F0502020204030203" pitchFamily="34" charset="0"/>
                  <a:cs typeface="Lato Light" panose="020F0502020204030203" pitchFamily="34" charset="0"/>
                </a:rPr>
                <a:t> sit </a:t>
              </a:r>
              <a:r>
                <a:rPr lang="en-GB" sz="1000" dirty="0" err="1">
                  <a:solidFill>
                    <a:schemeClr val="bg1"/>
                  </a:solidFill>
                  <a:ea typeface="Lato Light" panose="020F0502020204030203" pitchFamily="34" charset="0"/>
                  <a:cs typeface="Lato Light" panose="020F0502020204030203" pitchFamily="34" charset="0"/>
                </a:rPr>
                <a:t>amet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consectetur</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adipiscing</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elit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sed</a:t>
              </a:r>
              <a:r>
                <a:rPr lang="en-GB" sz="1000" dirty="0">
                  <a:solidFill>
                    <a:schemeClr val="bg1"/>
                  </a:solidFill>
                  <a:ea typeface="Lato Light" panose="020F0502020204030203" pitchFamily="34" charset="0"/>
                  <a:cs typeface="Lato Light" panose="020F0502020204030203" pitchFamily="34" charset="0"/>
                </a:rPr>
                <a:t> do </a:t>
              </a:r>
              <a:r>
                <a:rPr lang="en-GB" sz="1000" dirty="0" err="1">
                  <a:solidFill>
                    <a:schemeClr val="bg1"/>
                  </a:solidFill>
                  <a:ea typeface="Lato Light" panose="020F0502020204030203" pitchFamily="34" charset="0"/>
                  <a:cs typeface="Lato Light" panose="020F0502020204030203" pitchFamily="34" charset="0"/>
                </a:rPr>
                <a:t>eiusmod</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tempor</a:t>
              </a:r>
              <a:endParaRPr lang="en-US" sz="1000" dirty="0">
                <a:solidFill>
                  <a:schemeClr val="bg1"/>
                </a:solidFill>
                <a:ea typeface="Lato Light" panose="020F0502020204030203" pitchFamily="34" charset="0"/>
                <a:cs typeface="Lato Light" panose="020F0502020204030203" pitchFamily="34" charset="0"/>
              </a:endParaRPr>
            </a:p>
          </p:txBody>
        </p:sp>
        <p:sp>
          <p:nvSpPr>
            <p:cNvPr id="16" name="TextBox 15">
              <a:extLst>
                <a:ext uri="{FF2B5EF4-FFF2-40B4-BE49-F238E27FC236}">
                  <a16:creationId xmlns:a16="http://schemas.microsoft.com/office/drawing/2014/main" id="{AB23D4F3-8542-447F-82CA-6E8B35772DB0}"/>
                </a:ext>
              </a:extLst>
            </p:cNvPr>
            <p:cNvSpPr txBox="1"/>
            <p:nvPr/>
          </p:nvSpPr>
          <p:spPr>
            <a:xfrm>
              <a:off x="3585327" y="2648929"/>
              <a:ext cx="4497710" cy="410497"/>
            </a:xfrm>
            <a:prstGeom prst="rect">
              <a:avLst/>
            </a:prstGeom>
            <a:noFill/>
          </p:spPr>
          <p:txBody>
            <a:bodyPr wrap="square" rtlCol="0" anchor="ctr">
              <a:spAutoFit/>
            </a:bodyPr>
            <a:lstStyle/>
            <a:p>
              <a:pPr algn="just">
                <a:lnSpc>
                  <a:spcPts val="1286"/>
                </a:lnSpc>
              </a:pPr>
              <a:r>
                <a:rPr lang="en-GB" sz="1000" dirty="0">
                  <a:solidFill>
                    <a:schemeClr val="bg1"/>
                  </a:solidFill>
                  <a:ea typeface="Lato Light" panose="020F0502020204030203" pitchFamily="34" charset="0"/>
                  <a:cs typeface="Lato Light" panose="020F0502020204030203" pitchFamily="34" charset="0"/>
                </a:rPr>
                <a:t>Lorem ipsum </a:t>
              </a:r>
              <a:r>
                <a:rPr lang="en-GB" sz="1000" dirty="0" err="1">
                  <a:solidFill>
                    <a:schemeClr val="bg1"/>
                  </a:solidFill>
                  <a:ea typeface="Lato Light" panose="020F0502020204030203" pitchFamily="34" charset="0"/>
                  <a:cs typeface="Lato Light" panose="020F0502020204030203" pitchFamily="34" charset="0"/>
                </a:rPr>
                <a:t>dolor</a:t>
              </a:r>
              <a:r>
                <a:rPr lang="en-GB" sz="1000" dirty="0">
                  <a:solidFill>
                    <a:schemeClr val="bg1"/>
                  </a:solidFill>
                  <a:ea typeface="Lato Light" panose="020F0502020204030203" pitchFamily="34" charset="0"/>
                  <a:cs typeface="Lato Light" panose="020F0502020204030203" pitchFamily="34" charset="0"/>
                </a:rPr>
                <a:t> sit </a:t>
              </a:r>
              <a:r>
                <a:rPr lang="en-GB" sz="1000" dirty="0" err="1">
                  <a:solidFill>
                    <a:schemeClr val="bg1"/>
                  </a:solidFill>
                  <a:ea typeface="Lato Light" panose="020F0502020204030203" pitchFamily="34" charset="0"/>
                  <a:cs typeface="Lato Light" panose="020F0502020204030203" pitchFamily="34" charset="0"/>
                </a:rPr>
                <a:t>amet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consectetur</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adipiscing</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elit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sed</a:t>
              </a:r>
              <a:r>
                <a:rPr lang="en-GB" sz="1000" dirty="0">
                  <a:solidFill>
                    <a:schemeClr val="bg1"/>
                  </a:solidFill>
                  <a:ea typeface="Lato Light" panose="020F0502020204030203" pitchFamily="34" charset="0"/>
                  <a:cs typeface="Lato Light" panose="020F0502020204030203" pitchFamily="34" charset="0"/>
                </a:rPr>
                <a:t> do </a:t>
              </a:r>
              <a:r>
                <a:rPr lang="en-GB" sz="1000" dirty="0" err="1">
                  <a:solidFill>
                    <a:schemeClr val="bg1"/>
                  </a:solidFill>
                  <a:ea typeface="Lato Light" panose="020F0502020204030203" pitchFamily="34" charset="0"/>
                  <a:cs typeface="Lato Light" panose="020F0502020204030203" pitchFamily="34" charset="0"/>
                </a:rPr>
                <a:t>eiusmod</a:t>
              </a:r>
              <a:r>
                <a:rPr lang="en-GB" sz="1000" dirty="0">
                  <a:solidFill>
                    <a:schemeClr val="bg1"/>
                  </a:solidFill>
                  <a:ea typeface="Lato Light" panose="020F0502020204030203" pitchFamily="34" charset="0"/>
                  <a:cs typeface="Lato Light" panose="020F0502020204030203" pitchFamily="34" charset="0"/>
                </a:rPr>
                <a:t> ipsum </a:t>
              </a:r>
              <a:r>
                <a:rPr lang="en-GB" sz="1000" dirty="0" err="1">
                  <a:solidFill>
                    <a:schemeClr val="bg1"/>
                  </a:solidFill>
                  <a:ea typeface="Lato Light" panose="020F0502020204030203" pitchFamily="34" charset="0"/>
                  <a:cs typeface="Lato Light" panose="020F0502020204030203" pitchFamily="34" charset="0"/>
                </a:rPr>
                <a:t>dolor</a:t>
              </a:r>
              <a:r>
                <a:rPr lang="en-GB" sz="1000" dirty="0">
                  <a:solidFill>
                    <a:schemeClr val="bg1"/>
                  </a:solidFill>
                  <a:ea typeface="Lato Light" panose="020F0502020204030203" pitchFamily="34" charset="0"/>
                  <a:cs typeface="Lato Light" panose="020F0502020204030203" pitchFamily="34" charset="0"/>
                </a:rPr>
                <a:t> sit </a:t>
              </a:r>
              <a:r>
                <a:rPr lang="en-GB" sz="1000" dirty="0" err="1">
                  <a:solidFill>
                    <a:schemeClr val="bg1"/>
                  </a:solidFill>
                  <a:ea typeface="Lato Light" panose="020F0502020204030203" pitchFamily="34" charset="0"/>
                  <a:cs typeface="Lato Light" panose="020F0502020204030203" pitchFamily="34" charset="0"/>
                </a:rPr>
                <a:t>amet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consectetur</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adipiscing</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elit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sed</a:t>
              </a:r>
              <a:r>
                <a:rPr lang="en-GB" sz="1000" dirty="0">
                  <a:solidFill>
                    <a:schemeClr val="bg1"/>
                  </a:solidFill>
                  <a:ea typeface="Lato Light" panose="020F0502020204030203" pitchFamily="34" charset="0"/>
                  <a:cs typeface="Lato Light" panose="020F0502020204030203" pitchFamily="34" charset="0"/>
                </a:rPr>
                <a:t> do </a:t>
              </a:r>
              <a:r>
                <a:rPr lang="en-GB" sz="1000" dirty="0" err="1">
                  <a:solidFill>
                    <a:schemeClr val="bg1"/>
                  </a:solidFill>
                  <a:ea typeface="Lato Light" panose="020F0502020204030203" pitchFamily="34" charset="0"/>
                  <a:cs typeface="Lato Light" panose="020F0502020204030203" pitchFamily="34" charset="0"/>
                </a:rPr>
                <a:t>eiusmod</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tempor</a:t>
              </a:r>
              <a:endParaRPr lang="en-US" sz="1000" dirty="0">
                <a:solidFill>
                  <a:schemeClr val="bg1"/>
                </a:solidFill>
                <a:ea typeface="Lato Light" panose="020F0502020204030203" pitchFamily="34" charset="0"/>
                <a:cs typeface="Lato Light" panose="020F0502020204030203" pitchFamily="34" charset="0"/>
              </a:endParaRPr>
            </a:p>
          </p:txBody>
        </p:sp>
        <p:sp>
          <p:nvSpPr>
            <p:cNvPr id="17" name="TextBox 16">
              <a:extLst>
                <a:ext uri="{FF2B5EF4-FFF2-40B4-BE49-F238E27FC236}">
                  <a16:creationId xmlns:a16="http://schemas.microsoft.com/office/drawing/2014/main" id="{CACB94CF-70E9-4018-AA4A-5C73E94AD438}"/>
                </a:ext>
              </a:extLst>
            </p:cNvPr>
            <p:cNvSpPr txBox="1"/>
            <p:nvPr/>
          </p:nvSpPr>
          <p:spPr>
            <a:xfrm>
              <a:off x="3585327" y="4069173"/>
              <a:ext cx="4497710" cy="410497"/>
            </a:xfrm>
            <a:prstGeom prst="rect">
              <a:avLst/>
            </a:prstGeom>
            <a:noFill/>
          </p:spPr>
          <p:txBody>
            <a:bodyPr wrap="square" rtlCol="0" anchor="ctr">
              <a:spAutoFit/>
            </a:bodyPr>
            <a:lstStyle/>
            <a:p>
              <a:pPr algn="just">
                <a:lnSpc>
                  <a:spcPts val="1286"/>
                </a:lnSpc>
              </a:pPr>
              <a:r>
                <a:rPr lang="en-GB" sz="1000" dirty="0">
                  <a:solidFill>
                    <a:schemeClr val="bg1"/>
                  </a:solidFill>
                  <a:ea typeface="Lato Light" panose="020F0502020204030203" pitchFamily="34" charset="0"/>
                  <a:cs typeface="Lato Light" panose="020F0502020204030203" pitchFamily="34" charset="0"/>
                </a:rPr>
                <a:t>Lorem ipsum </a:t>
              </a:r>
              <a:r>
                <a:rPr lang="en-GB" sz="1000" dirty="0" err="1">
                  <a:solidFill>
                    <a:schemeClr val="bg1"/>
                  </a:solidFill>
                  <a:ea typeface="Lato Light" panose="020F0502020204030203" pitchFamily="34" charset="0"/>
                  <a:cs typeface="Lato Light" panose="020F0502020204030203" pitchFamily="34" charset="0"/>
                </a:rPr>
                <a:t>dolor</a:t>
              </a:r>
              <a:r>
                <a:rPr lang="en-GB" sz="1000" dirty="0">
                  <a:solidFill>
                    <a:schemeClr val="bg1"/>
                  </a:solidFill>
                  <a:ea typeface="Lato Light" panose="020F0502020204030203" pitchFamily="34" charset="0"/>
                  <a:cs typeface="Lato Light" panose="020F0502020204030203" pitchFamily="34" charset="0"/>
                </a:rPr>
                <a:t> sit </a:t>
              </a:r>
              <a:r>
                <a:rPr lang="en-GB" sz="1000" dirty="0" err="1">
                  <a:solidFill>
                    <a:schemeClr val="bg1"/>
                  </a:solidFill>
                  <a:ea typeface="Lato Light" panose="020F0502020204030203" pitchFamily="34" charset="0"/>
                  <a:cs typeface="Lato Light" panose="020F0502020204030203" pitchFamily="34" charset="0"/>
                </a:rPr>
                <a:t>amet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consectetur</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adipiscing</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elit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sed</a:t>
              </a:r>
              <a:r>
                <a:rPr lang="en-GB" sz="1000" dirty="0">
                  <a:solidFill>
                    <a:schemeClr val="bg1"/>
                  </a:solidFill>
                  <a:ea typeface="Lato Light" panose="020F0502020204030203" pitchFamily="34" charset="0"/>
                  <a:cs typeface="Lato Light" panose="020F0502020204030203" pitchFamily="34" charset="0"/>
                </a:rPr>
                <a:t> do </a:t>
              </a:r>
              <a:r>
                <a:rPr lang="en-GB" sz="1000" dirty="0" err="1">
                  <a:solidFill>
                    <a:schemeClr val="bg1"/>
                  </a:solidFill>
                  <a:ea typeface="Lato Light" panose="020F0502020204030203" pitchFamily="34" charset="0"/>
                  <a:cs typeface="Lato Light" panose="020F0502020204030203" pitchFamily="34" charset="0"/>
                </a:rPr>
                <a:t>eiusmod</a:t>
              </a:r>
              <a:r>
                <a:rPr lang="en-GB" sz="1000" dirty="0">
                  <a:solidFill>
                    <a:schemeClr val="bg1"/>
                  </a:solidFill>
                  <a:ea typeface="Lato Light" panose="020F0502020204030203" pitchFamily="34" charset="0"/>
                  <a:cs typeface="Lato Light" panose="020F0502020204030203" pitchFamily="34" charset="0"/>
                </a:rPr>
                <a:t> ipsum </a:t>
              </a:r>
              <a:r>
                <a:rPr lang="en-GB" sz="1000" dirty="0" err="1">
                  <a:solidFill>
                    <a:schemeClr val="bg1"/>
                  </a:solidFill>
                  <a:ea typeface="Lato Light" panose="020F0502020204030203" pitchFamily="34" charset="0"/>
                  <a:cs typeface="Lato Light" panose="020F0502020204030203" pitchFamily="34" charset="0"/>
                </a:rPr>
                <a:t>dolor</a:t>
              </a:r>
              <a:r>
                <a:rPr lang="en-GB" sz="1000" dirty="0">
                  <a:solidFill>
                    <a:schemeClr val="bg1"/>
                  </a:solidFill>
                  <a:ea typeface="Lato Light" panose="020F0502020204030203" pitchFamily="34" charset="0"/>
                  <a:cs typeface="Lato Light" panose="020F0502020204030203" pitchFamily="34" charset="0"/>
                </a:rPr>
                <a:t> sit </a:t>
              </a:r>
              <a:r>
                <a:rPr lang="en-GB" sz="1000" dirty="0" err="1">
                  <a:solidFill>
                    <a:schemeClr val="bg1"/>
                  </a:solidFill>
                  <a:ea typeface="Lato Light" panose="020F0502020204030203" pitchFamily="34" charset="0"/>
                  <a:cs typeface="Lato Light" panose="020F0502020204030203" pitchFamily="34" charset="0"/>
                </a:rPr>
                <a:t>amet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consectetur</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adipiscing</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elit</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sed</a:t>
              </a:r>
              <a:r>
                <a:rPr lang="en-GB" sz="1000" dirty="0">
                  <a:solidFill>
                    <a:schemeClr val="bg1"/>
                  </a:solidFill>
                  <a:ea typeface="Lato Light" panose="020F0502020204030203" pitchFamily="34" charset="0"/>
                  <a:cs typeface="Lato Light" panose="020F0502020204030203" pitchFamily="34" charset="0"/>
                </a:rPr>
                <a:t> do </a:t>
              </a:r>
              <a:r>
                <a:rPr lang="en-GB" sz="1000" dirty="0" err="1">
                  <a:solidFill>
                    <a:schemeClr val="bg1"/>
                  </a:solidFill>
                  <a:ea typeface="Lato Light" panose="020F0502020204030203" pitchFamily="34" charset="0"/>
                  <a:cs typeface="Lato Light" panose="020F0502020204030203" pitchFamily="34" charset="0"/>
                </a:rPr>
                <a:t>eiusmod</a:t>
              </a:r>
              <a:r>
                <a:rPr lang="en-GB" sz="1000" dirty="0">
                  <a:solidFill>
                    <a:schemeClr val="bg1"/>
                  </a:solidFill>
                  <a:ea typeface="Lato Light" panose="020F0502020204030203" pitchFamily="34" charset="0"/>
                  <a:cs typeface="Lato Light" panose="020F0502020204030203" pitchFamily="34" charset="0"/>
                </a:rPr>
                <a:t> </a:t>
              </a:r>
              <a:r>
                <a:rPr lang="en-GB" sz="1000" dirty="0" err="1">
                  <a:solidFill>
                    <a:schemeClr val="bg1"/>
                  </a:solidFill>
                  <a:ea typeface="Lato Light" panose="020F0502020204030203" pitchFamily="34" charset="0"/>
                  <a:cs typeface="Lato Light" panose="020F0502020204030203" pitchFamily="34" charset="0"/>
                </a:rPr>
                <a:t>tempor</a:t>
              </a:r>
              <a:endParaRPr lang="en-US" sz="1000" dirty="0">
                <a:solidFill>
                  <a:schemeClr val="bg1"/>
                </a:solidFill>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112794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09E64-8A58-42F7-8D9C-C5D413F2797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55C6CA3-A54F-4EEC-910F-8D9785E13E6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A4A844A-95FD-480A-AB0F-A3FE980F4E39}"/>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BCEA4BAC-6B71-46A1-A5DD-1D5882759F1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603B40E-BAE1-4D9E-A10F-10EDEB5128EE}"/>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F7A4D54F-9BDF-41A2-AB59-176921048033}"/>
              </a:ext>
            </a:extLst>
          </p:cNvPr>
          <p:cNvGrpSpPr/>
          <p:nvPr/>
        </p:nvGrpSpPr>
        <p:grpSpPr>
          <a:xfrm>
            <a:off x="1262640" y="1855979"/>
            <a:ext cx="8811815" cy="4098107"/>
            <a:chOff x="1915782" y="1033532"/>
            <a:chExt cx="6977865" cy="3245193"/>
          </a:xfrm>
        </p:grpSpPr>
        <p:sp>
          <p:nvSpPr>
            <p:cNvPr id="7" name="Shape 643">
              <a:extLst>
                <a:ext uri="{FF2B5EF4-FFF2-40B4-BE49-F238E27FC236}">
                  <a16:creationId xmlns:a16="http://schemas.microsoft.com/office/drawing/2014/main" id="{ACCCBE3A-112D-4E8A-A10D-04845900D275}"/>
                </a:ext>
              </a:extLst>
            </p:cNvPr>
            <p:cNvSpPr/>
            <p:nvPr/>
          </p:nvSpPr>
          <p:spPr>
            <a:xfrm>
              <a:off x="5399882" y="2346114"/>
              <a:ext cx="0" cy="207821"/>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pPr>
                <a:defRPr sz="1200">
                  <a:solidFill>
                    <a:srgbClr val="000000"/>
                  </a:solidFill>
                  <a:latin typeface="Helvetica"/>
                  <a:ea typeface="Helvetica"/>
                  <a:cs typeface="Helvetica"/>
                  <a:sym typeface="Helvetica"/>
                </a:defRPr>
              </a:pPr>
              <a:endParaRPr sz="620" dirty="0">
                <a:ea typeface="Lato Light" panose="020F0502020204030203" pitchFamily="34" charset="0"/>
                <a:cs typeface="Lato Light" panose="020F0502020204030203" pitchFamily="34" charset="0"/>
              </a:endParaRPr>
            </a:p>
          </p:txBody>
        </p:sp>
        <p:sp>
          <p:nvSpPr>
            <p:cNvPr id="8" name="Shape 649">
              <a:extLst>
                <a:ext uri="{FF2B5EF4-FFF2-40B4-BE49-F238E27FC236}">
                  <a16:creationId xmlns:a16="http://schemas.microsoft.com/office/drawing/2014/main" id="{443A7590-8564-4E6B-AA5E-04F36E6CB398}"/>
                </a:ext>
              </a:extLst>
            </p:cNvPr>
            <p:cNvSpPr/>
            <p:nvPr/>
          </p:nvSpPr>
          <p:spPr>
            <a:xfrm>
              <a:off x="4743590" y="1033532"/>
              <a:ext cx="1312582" cy="1312582"/>
            </a:xfrm>
            <a:prstGeom prst="ellipse">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FFFFFF"/>
                  </a:solidFill>
                </a:defRPr>
              </a:lvl1pPr>
            </a:lstStyle>
            <a:p>
              <a:endParaRPr sz="2067" dirty="0"/>
            </a:p>
          </p:txBody>
        </p:sp>
        <p:sp>
          <p:nvSpPr>
            <p:cNvPr id="9" name="TextBox 8">
              <a:extLst>
                <a:ext uri="{FF2B5EF4-FFF2-40B4-BE49-F238E27FC236}">
                  <a16:creationId xmlns:a16="http://schemas.microsoft.com/office/drawing/2014/main" id="{72845FE6-1286-4BC5-9E8E-F5E510F10342}"/>
                </a:ext>
              </a:extLst>
            </p:cNvPr>
            <p:cNvSpPr txBox="1"/>
            <p:nvPr/>
          </p:nvSpPr>
          <p:spPr>
            <a:xfrm>
              <a:off x="4942145" y="1360801"/>
              <a:ext cx="915477" cy="658047"/>
            </a:xfrm>
            <a:prstGeom prst="rect">
              <a:avLst/>
            </a:prstGeom>
            <a:noFill/>
          </p:spPr>
          <p:txBody>
            <a:bodyPr wrap="none" rtlCol="0" anchor="ctr">
              <a:spAutoFit/>
            </a:bodyPr>
            <a:lstStyle/>
            <a:p>
              <a:pPr algn="ctr"/>
              <a:r>
                <a:rPr lang="en-US" sz="1600" b="1" dirty="0">
                  <a:solidFill>
                    <a:schemeClr val="bg1"/>
                  </a:solidFill>
                  <a:cs typeface="Poppins" pitchFamily="2" charset="77"/>
                </a:rPr>
                <a:t>BUSINESS</a:t>
              </a:r>
            </a:p>
            <a:p>
              <a:pPr algn="ctr"/>
              <a:r>
                <a:rPr lang="en-US" sz="1600" b="1" dirty="0">
                  <a:solidFill>
                    <a:schemeClr val="bg1"/>
                  </a:solidFill>
                  <a:cs typeface="Poppins" pitchFamily="2" charset="77"/>
                </a:rPr>
                <a:t>PLAN</a:t>
              </a:r>
            </a:p>
            <a:p>
              <a:pPr algn="ctr"/>
              <a:r>
                <a:rPr lang="en-US" sz="1600" b="1" dirty="0">
                  <a:solidFill>
                    <a:schemeClr val="bg1"/>
                  </a:solidFill>
                  <a:cs typeface="Poppins" pitchFamily="2" charset="77"/>
                </a:rPr>
                <a:t>PHASES</a:t>
              </a:r>
            </a:p>
          </p:txBody>
        </p:sp>
        <p:sp>
          <p:nvSpPr>
            <p:cNvPr id="10" name="Shape 644">
              <a:extLst>
                <a:ext uri="{FF2B5EF4-FFF2-40B4-BE49-F238E27FC236}">
                  <a16:creationId xmlns:a16="http://schemas.microsoft.com/office/drawing/2014/main" id="{5581F40E-8E2F-4E72-AC35-4981824F258A}"/>
                </a:ext>
              </a:extLst>
            </p:cNvPr>
            <p:cNvSpPr/>
            <p:nvPr/>
          </p:nvSpPr>
          <p:spPr>
            <a:xfrm flipH="1" flipV="1">
              <a:off x="2652513" y="2555761"/>
              <a:ext cx="5495116" cy="0"/>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pPr>
                <a:defRPr sz="1200">
                  <a:solidFill>
                    <a:srgbClr val="000000"/>
                  </a:solidFill>
                  <a:latin typeface="Helvetica"/>
                  <a:ea typeface="Helvetica"/>
                  <a:cs typeface="Helvetica"/>
                  <a:sym typeface="Helvetica"/>
                </a:defRPr>
              </a:pPr>
              <a:endParaRPr sz="620" dirty="0">
                <a:ea typeface="Lato Light" panose="020F0502020204030203" pitchFamily="34" charset="0"/>
                <a:cs typeface="Lato Light" panose="020F0502020204030203" pitchFamily="34" charset="0"/>
              </a:endParaRPr>
            </a:p>
          </p:txBody>
        </p:sp>
        <p:sp>
          <p:nvSpPr>
            <p:cNvPr id="11" name="Shape 642">
              <a:extLst>
                <a:ext uri="{FF2B5EF4-FFF2-40B4-BE49-F238E27FC236}">
                  <a16:creationId xmlns:a16="http://schemas.microsoft.com/office/drawing/2014/main" id="{B1802376-65B4-4115-BAAC-7FDDD8A7AEA6}"/>
                </a:ext>
              </a:extLst>
            </p:cNvPr>
            <p:cNvSpPr/>
            <p:nvPr/>
          </p:nvSpPr>
          <p:spPr>
            <a:xfrm>
              <a:off x="8147630" y="2553935"/>
              <a:ext cx="0" cy="188693"/>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pPr>
                <a:defRPr sz="1200">
                  <a:solidFill>
                    <a:srgbClr val="000000"/>
                  </a:solidFill>
                  <a:latin typeface="Helvetica"/>
                  <a:ea typeface="Helvetica"/>
                  <a:cs typeface="Helvetica"/>
                  <a:sym typeface="Helvetica"/>
                </a:defRPr>
              </a:pPr>
              <a:endParaRPr sz="620" dirty="0">
                <a:ea typeface="Lato Light" panose="020F0502020204030203" pitchFamily="34" charset="0"/>
                <a:cs typeface="Lato Light" panose="020F0502020204030203" pitchFamily="34" charset="0"/>
              </a:endParaRPr>
            </a:p>
          </p:txBody>
        </p:sp>
        <p:sp>
          <p:nvSpPr>
            <p:cNvPr id="12" name="Shape 645">
              <a:extLst>
                <a:ext uri="{FF2B5EF4-FFF2-40B4-BE49-F238E27FC236}">
                  <a16:creationId xmlns:a16="http://schemas.microsoft.com/office/drawing/2014/main" id="{BFFADAE0-7DE2-48EE-BB9F-397DDED1DC74}"/>
                </a:ext>
              </a:extLst>
            </p:cNvPr>
            <p:cNvSpPr/>
            <p:nvPr/>
          </p:nvSpPr>
          <p:spPr>
            <a:xfrm flipH="1">
              <a:off x="2652513" y="2553935"/>
              <a:ext cx="0" cy="188693"/>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pPr>
                <a:defRPr sz="1200">
                  <a:solidFill>
                    <a:srgbClr val="000000"/>
                  </a:solidFill>
                  <a:latin typeface="Helvetica"/>
                  <a:ea typeface="Helvetica"/>
                  <a:cs typeface="Helvetica"/>
                  <a:sym typeface="Helvetica"/>
                </a:defRPr>
              </a:pPr>
              <a:endParaRPr sz="620" dirty="0">
                <a:ea typeface="Lato Light" panose="020F0502020204030203" pitchFamily="34" charset="0"/>
                <a:cs typeface="Lato Light" panose="020F0502020204030203" pitchFamily="34" charset="0"/>
              </a:endParaRPr>
            </a:p>
          </p:txBody>
        </p:sp>
        <p:sp>
          <p:nvSpPr>
            <p:cNvPr id="13" name="Shape 646">
              <a:extLst>
                <a:ext uri="{FF2B5EF4-FFF2-40B4-BE49-F238E27FC236}">
                  <a16:creationId xmlns:a16="http://schemas.microsoft.com/office/drawing/2014/main" id="{D7AFD1E2-92D1-4568-BBB4-037B13524C04}"/>
                </a:ext>
              </a:extLst>
            </p:cNvPr>
            <p:cNvSpPr/>
            <p:nvPr/>
          </p:nvSpPr>
          <p:spPr>
            <a:xfrm flipH="1">
              <a:off x="4490931" y="2553935"/>
              <a:ext cx="0" cy="188693"/>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pPr>
                <a:defRPr sz="1200">
                  <a:solidFill>
                    <a:srgbClr val="000000"/>
                  </a:solidFill>
                  <a:latin typeface="Helvetica"/>
                  <a:ea typeface="Helvetica"/>
                  <a:cs typeface="Helvetica"/>
                  <a:sym typeface="Helvetica"/>
                </a:defRPr>
              </a:pPr>
              <a:endParaRPr sz="620" dirty="0">
                <a:ea typeface="Lato Light" panose="020F0502020204030203" pitchFamily="34" charset="0"/>
                <a:cs typeface="Lato Light" panose="020F0502020204030203" pitchFamily="34" charset="0"/>
              </a:endParaRPr>
            </a:p>
          </p:txBody>
        </p:sp>
        <p:sp>
          <p:nvSpPr>
            <p:cNvPr id="14" name="Shape 647">
              <a:extLst>
                <a:ext uri="{FF2B5EF4-FFF2-40B4-BE49-F238E27FC236}">
                  <a16:creationId xmlns:a16="http://schemas.microsoft.com/office/drawing/2014/main" id="{86BC45BE-6534-435B-AB43-A4FA95652AFE}"/>
                </a:ext>
              </a:extLst>
            </p:cNvPr>
            <p:cNvSpPr/>
            <p:nvPr/>
          </p:nvSpPr>
          <p:spPr>
            <a:xfrm>
              <a:off x="6318499" y="2553935"/>
              <a:ext cx="0" cy="188693"/>
            </a:xfrm>
            <a:prstGeom prst="line">
              <a:avLst/>
            </a:prstGeom>
            <a:noFill/>
            <a:ln w="38100" cap="flat">
              <a:solidFill>
                <a:schemeClr val="bg1">
                  <a:lumMod val="85000"/>
                </a:schemeClr>
              </a:solidFill>
              <a:prstDash val="solid"/>
              <a:miter lim="400000"/>
            </a:ln>
            <a:effectLst/>
          </p:spPr>
          <p:txBody>
            <a:bodyPr wrap="square" lIns="26252" tIns="26252" rIns="26252" bIns="26252" numCol="1" anchor="ctr">
              <a:noAutofit/>
            </a:bodyPr>
            <a:lstStyle/>
            <a:p>
              <a:pPr>
                <a:defRPr sz="1200">
                  <a:solidFill>
                    <a:srgbClr val="000000"/>
                  </a:solidFill>
                  <a:latin typeface="Helvetica"/>
                  <a:ea typeface="Helvetica"/>
                  <a:cs typeface="Helvetica"/>
                  <a:sym typeface="Helvetica"/>
                </a:defRPr>
              </a:pPr>
              <a:endParaRPr sz="620" dirty="0">
                <a:ea typeface="Lato Light" panose="020F0502020204030203" pitchFamily="34" charset="0"/>
                <a:cs typeface="Lato Light" panose="020F0502020204030203" pitchFamily="34" charset="0"/>
              </a:endParaRPr>
            </a:p>
          </p:txBody>
        </p:sp>
        <p:sp>
          <p:nvSpPr>
            <p:cNvPr id="15" name="Shape 650">
              <a:extLst>
                <a:ext uri="{FF2B5EF4-FFF2-40B4-BE49-F238E27FC236}">
                  <a16:creationId xmlns:a16="http://schemas.microsoft.com/office/drawing/2014/main" id="{65ECA970-7F93-4C90-AAD7-3D7EB8593EA3}"/>
                </a:ext>
              </a:extLst>
            </p:cNvPr>
            <p:cNvSpPr/>
            <p:nvPr/>
          </p:nvSpPr>
          <p:spPr>
            <a:xfrm>
              <a:off x="2207210" y="2742628"/>
              <a:ext cx="894233" cy="894233"/>
            </a:xfrm>
            <a:prstGeom prst="ellipse">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defTabSz="301923">
                <a:defRPr sz="1500" cap="all">
                  <a:solidFill>
                    <a:srgbClr val="FFFFFF"/>
                  </a:solidFill>
                  <a:latin typeface="Helvetica Neue"/>
                  <a:ea typeface="Helvetica Neue"/>
                  <a:cs typeface="Helvetica Neue"/>
                  <a:sym typeface="Helvetica Neue"/>
                </a:defRPr>
              </a:pPr>
              <a:endParaRPr sz="775" dirty="0">
                <a:ea typeface="Lato Light" panose="020F0502020204030203" pitchFamily="34" charset="0"/>
                <a:cs typeface="Lato Light" panose="020F0502020204030203" pitchFamily="34" charset="0"/>
              </a:endParaRPr>
            </a:p>
          </p:txBody>
        </p:sp>
        <p:sp>
          <p:nvSpPr>
            <p:cNvPr id="16" name="Shape 651">
              <a:extLst>
                <a:ext uri="{FF2B5EF4-FFF2-40B4-BE49-F238E27FC236}">
                  <a16:creationId xmlns:a16="http://schemas.microsoft.com/office/drawing/2014/main" id="{AD02F865-7953-4429-AF5A-7DBBA5CD1393}"/>
                </a:ext>
              </a:extLst>
            </p:cNvPr>
            <p:cNvSpPr/>
            <p:nvPr/>
          </p:nvSpPr>
          <p:spPr>
            <a:xfrm>
              <a:off x="7700513" y="2742628"/>
              <a:ext cx="894233" cy="894233"/>
            </a:xfrm>
            <a:prstGeom prst="ellipse">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defTabSz="301923">
                <a:defRPr sz="1500" cap="all">
                  <a:solidFill>
                    <a:srgbClr val="FFFFFF"/>
                  </a:solidFill>
                  <a:latin typeface="Helvetica Neue"/>
                  <a:ea typeface="Helvetica Neue"/>
                  <a:cs typeface="Helvetica Neue"/>
                  <a:sym typeface="Helvetica Neue"/>
                </a:defRPr>
              </a:pPr>
              <a:endParaRPr sz="775" dirty="0">
                <a:ea typeface="Lato Light" panose="020F0502020204030203" pitchFamily="34" charset="0"/>
                <a:cs typeface="Lato Light" panose="020F0502020204030203" pitchFamily="34" charset="0"/>
              </a:endParaRPr>
            </a:p>
          </p:txBody>
        </p:sp>
        <p:sp>
          <p:nvSpPr>
            <p:cNvPr id="17" name="Shape 652">
              <a:extLst>
                <a:ext uri="{FF2B5EF4-FFF2-40B4-BE49-F238E27FC236}">
                  <a16:creationId xmlns:a16="http://schemas.microsoft.com/office/drawing/2014/main" id="{6778B00D-EDFD-4643-8845-38C872F8FF06}"/>
                </a:ext>
              </a:extLst>
            </p:cNvPr>
            <p:cNvSpPr/>
            <p:nvPr/>
          </p:nvSpPr>
          <p:spPr>
            <a:xfrm>
              <a:off x="4043815" y="2742628"/>
              <a:ext cx="894233" cy="894233"/>
            </a:xfrm>
            <a:prstGeom prst="ellipse">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defTabSz="301923">
                <a:defRPr sz="1500" cap="all">
                  <a:solidFill>
                    <a:srgbClr val="FFFFFF"/>
                  </a:solidFill>
                  <a:latin typeface="Helvetica Neue"/>
                  <a:ea typeface="Helvetica Neue"/>
                  <a:cs typeface="Helvetica Neue"/>
                  <a:sym typeface="Helvetica Neue"/>
                </a:defRPr>
              </a:pPr>
              <a:endParaRPr sz="775" dirty="0">
                <a:ea typeface="Lato Light" panose="020F0502020204030203" pitchFamily="34" charset="0"/>
                <a:cs typeface="Lato Light" panose="020F0502020204030203" pitchFamily="34" charset="0"/>
              </a:endParaRPr>
            </a:p>
          </p:txBody>
        </p:sp>
        <p:sp>
          <p:nvSpPr>
            <p:cNvPr id="18" name="Shape 653">
              <a:extLst>
                <a:ext uri="{FF2B5EF4-FFF2-40B4-BE49-F238E27FC236}">
                  <a16:creationId xmlns:a16="http://schemas.microsoft.com/office/drawing/2014/main" id="{3401A96D-A51F-46FD-A780-1FC1CF2163F9}"/>
                </a:ext>
              </a:extLst>
            </p:cNvPr>
            <p:cNvSpPr/>
            <p:nvPr/>
          </p:nvSpPr>
          <p:spPr>
            <a:xfrm>
              <a:off x="5871383" y="2742628"/>
              <a:ext cx="894233" cy="894233"/>
            </a:xfrm>
            <a:prstGeom prst="ellipse">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defTabSz="301923">
                <a:defRPr sz="1500" cap="all">
                  <a:solidFill>
                    <a:srgbClr val="FFFFFF"/>
                  </a:solidFill>
                  <a:latin typeface="Helvetica Neue"/>
                  <a:ea typeface="Helvetica Neue"/>
                  <a:cs typeface="Helvetica Neue"/>
                  <a:sym typeface="Helvetica Neue"/>
                </a:defRPr>
              </a:pPr>
              <a:endParaRPr sz="775" dirty="0">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DB3831BA-0369-4868-891B-E70AFD9AAC61}"/>
                </a:ext>
              </a:extLst>
            </p:cNvPr>
            <p:cNvSpPr txBox="1"/>
            <p:nvPr/>
          </p:nvSpPr>
          <p:spPr>
            <a:xfrm>
              <a:off x="2288215" y="3027763"/>
              <a:ext cx="726835" cy="341209"/>
            </a:xfrm>
            <a:prstGeom prst="rect">
              <a:avLst/>
            </a:prstGeom>
            <a:noFill/>
          </p:spPr>
          <p:txBody>
            <a:bodyPr wrap="square" rtlCol="0" anchor="ctr">
              <a:spAutoFit/>
            </a:bodyPr>
            <a:lstStyle/>
            <a:p>
              <a:pPr algn="ctr"/>
              <a:r>
                <a:rPr lang="en-US" sz="1050" b="1" dirty="0">
                  <a:solidFill>
                    <a:schemeClr val="bg1"/>
                  </a:solidFill>
                  <a:cs typeface="Poppins" pitchFamily="2" charset="77"/>
                </a:rPr>
                <a:t>EXECUTIVESUMMARY</a:t>
              </a:r>
            </a:p>
          </p:txBody>
        </p:sp>
        <p:sp>
          <p:nvSpPr>
            <p:cNvPr id="20" name="TextBox 19">
              <a:extLst>
                <a:ext uri="{FF2B5EF4-FFF2-40B4-BE49-F238E27FC236}">
                  <a16:creationId xmlns:a16="http://schemas.microsoft.com/office/drawing/2014/main" id="{BE28ADB1-B54F-43DA-9C48-767B2B64BE40}"/>
                </a:ext>
              </a:extLst>
            </p:cNvPr>
            <p:cNvSpPr txBox="1"/>
            <p:nvPr/>
          </p:nvSpPr>
          <p:spPr>
            <a:xfrm>
              <a:off x="4127513" y="3027763"/>
              <a:ext cx="726835" cy="341209"/>
            </a:xfrm>
            <a:prstGeom prst="rect">
              <a:avLst/>
            </a:prstGeom>
            <a:noFill/>
          </p:spPr>
          <p:txBody>
            <a:bodyPr wrap="square" rtlCol="0" anchor="ctr">
              <a:spAutoFit/>
            </a:bodyPr>
            <a:lstStyle/>
            <a:p>
              <a:pPr algn="ctr"/>
              <a:r>
                <a:rPr lang="en-US" sz="1050" b="1" dirty="0">
                  <a:solidFill>
                    <a:schemeClr val="bg1"/>
                  </a:solidFill>
                  <a:cs typeface="Poppins" pitchFamily="2" charset="77"/>
                </a:rPr>
                <a:t>MARKET</a:t>
              </a:r>
            </a:p>
            <a:p>
              <a:pPr algn="ctr"/>
              <a:r>
                <a:rPr lang="en-US" sz="1050" b="1" dirty="0">
                  <a:solidFill>
                    <a:schemeClr val="bg1"/>
                  </a:solidFill>
                  <a:cs typeface="Poppins" pitchFamily="2" charset="77"/>
                </a:rPr>
                <a:t>ANALYSIS</a:t>
              </a:r>
            </a:p>
          </p:txBody>
        </p:sp>
        <p:sp>
          <p:nvSpPr>
            <p:cNvPr id="21" name="TextBox 20">
              <a:extLst>
                <a:ext uri="{FF2B5EF4-FFF2-40B4-BE49-F238E27FC236}">
                  <a16:creationId xmlns:a16="http://schemas.microsoft.com/office/drawing/2014/main" id="{6754DEAF-A6A0-46C6-BA91-8251211CFCE7}"/>
                </a:ext>
              </a:extLst>
            </p:cNvPr>
            <p:cNvSpPr txBox="1"/>
            <p:nvPr/>
          </p:nvSpPr>
          <p:spPr>
            <a:xfrm>
              <a:off x="5955081" y="3033855"/>
              <a:ext cx="726835" cy="329023"/>
            </a:xfrm>
            <a:prstGeom prst="rect">
              <a:avLst/>
            </a:prstGeom>
            <a:noFill/>
          </p:spPr>
          <p:txBody>
            <a:bodyPr wrap="square" rtlCol="0" anchor="ctr">
              <a:spAutoFit/>
            </a:bodyPr>
            <a:lstStyle/>
            <a:p>
              <a:pPr algn="ctr"/>
              <a:r>
                <a:rPr lang="en-US" sz="1050" b="1" dirty="0">
                  <a:solidFill>
                    <a:schemeClr val="bg1"/>
                  </a:solidFill>
                  <a:cs typeface="Poppins" pitchFamily="2" charset="77"/>
                </a:rPr>
                <a:t>PRODUCTS &amp; SERVICES</a:t>
              </a:r>
            </a:p>
          </p:txBody>
        </p:sp>
        <p:sp>
          <p:nvSpPr>
            <p:cNvPr id="22" name="TextBox 21">
              <a:extLst>
                <a:ext uri="{FF2B5EF4-FFF2-40B4-BE49-F238E27FC236}">
                  <a16:creationId xmlns:a16="http://schemas.microsoft.com/office/drawing/2014/main" id="{F1F66055-9E6D-4098-913F-0BF2B24C68E7}"/>
                </a:ext>
              </a:extLst>
            </p:cNvPr>
            <p:cNvSpPr txBox="1"/>
            <p:nvPr/>
          </p:nvSpPr>
          <p:spPr>
            <a:xfrm>
              <a:off x="7784212" y="3027763"/>
              <a:ext cx="726835" cy="341209"/>
            </a:xfrm>
            <a:prstGeom prst="rect">
              <a:avLst/>
            </a:prstGeom>
            <a:noFill/>
          </p:spPr>
          <p:txBody>
            <a:bodyPr wrap="square" rtlCol="0" anchor="ctr">
              <a:spAutoFit/>
            </a:bodyPr>
            <a:lstStyle/>
            <a:p>
              <a:pPr algn="ctr"/>
              <a:r>
                <a:rPr lang="en-US" sz="1050" b="1" dirty="0">
                  <a:solidFill>
                    <a:schemeClr val="bg1"/>
                  </a:solidFill>
                  <a:cs typeface="Poppins" pitchFamily="2" charset="77"/>
                </a:rPr>
                <a:t>FINANCIAL PLANNING</a:t>
              </a:r>
            </a:p>
          </p:txBody>
        </p:sp>
        <p:sp>
          <p:nvSpPr>
            <p:cNvPr id="23" name="TextBox 22">
              <a:extLst>
                <a:ext uri="{FF2B5EF4-FFF2-40B4-BE49-F238E27FC236}">
                  <a16:creationId xmlns:a16="http://schemas.microsoft.com/office/drawing/2014/main" id="{22350C98-4E36-4A69-A023-E98B2465712E}"/>
                </a:ext>
              </a:extLst>
            </p:cNvPr>
            <p:cNvSpPr txBox="1"/>
            <p:nvPr/>
          </p:nvSpPr>
          <p:spPr>
            <a:xfrm>
              <a:off x="1915782" y="3823728"/>
              <a:ext cx="1477088" cy="454997"/>
            </a:xfrm>
            <a:prstGeom prst="rect">
              <a:avLst/>
            </a:prstGeom>
            <a:noFill/>
          </p:spPr>
          <p:txBody>
            <a:bodyPr wrap="square" rtlCol="0" anchor="t">
              <a:spAutoFit/>
            </a:bodyPr>
            <a:lstStyle/>
            <a:p>
              <a:pPr algn="ct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24" name="TextBox 23">
              <a:extLst>
                <a:ext uri="{FF2B5EF4-FFF2-40B4-BE49-F238E27FC236}">
                  <a16:creationId xmlns:a16="http://schemas.microsoft.com/office/drawing/2014/main" id="{577831BE-824B-4A8E-BD36-20772E2CC29B}"/>
                </a:ext>
              </a:extLst>
            </p:cNvPr>
            <p:cNvSpPr txBox="1"/>
            <p:nvPr/>
          </p:nvSpPr>
          <p:spPr>
            <a:xfrm>
              <a:off x="3749571" y="3823728"/>
              <a:ext cx="1477088" cy="454997"/>
            </a:xfrm>
            <a:prstGeom prst="rect">
              <a:avLst/>
            </a:prstGeom>
            <a:noFill/>
          </p:spPr>
          <p:txBody>
            <a:bodyPr wrap="square" rtlCol="0" anchor="t">
              <a:spAutoFit/>
            </a:bodyPr>
            <a:lstStyle/>
            <a:p>
              <a:pPr algn="ct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7D5ED3BB-B97C-4FE5-928F-CD4E3267CE56}"/>
                </a:ext>
              </a:extLst>
            </p:cNvPr>
            <p:cNvSpPr txBox="1"/>
            <p:nvPr/>
          </p:nvSpPr>
          <p:spPr>
            <a:xfrm>
              <a:off x="5582769" y="3823728"/>
              <a:ext cx="1477088" cy="454997"/>
            </a:xfrm>
            <a:prstGeom prst="rect">
              <a:avLst/>
            </a:prstGeom>
            <a:noFill/>
          </p:spPr>
          <p:txBody>
            <a:bodyPr wrap="square" rtlCol="0" anchor="t">
              <a:spAutoFit/>
            </a:bodyPr>
            <a:lstStyle/>
            <a:p>
              <a:pPr algn="ct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82F5AD86-D63B-416C-82B6-9E33ED687D6F}"/>
                </a:ext>
              </a:extLst>
            </p:cNvPr>
            <p:cNvSpPr txBox="1"/>
            <p:nvPr/>
          </p:nvSpPr>
          <p:spPr>
            <a:xfrm>
              <a:off x="7416559" y="3823728"/>
              <a:ext cx="1477088" cy="454997"/>
            </a:xfrm>
            <a:prstGeom prst="rect">
              <a:avLst/>
            </a:prstGeom>
            <a:noFill/>
          </p:spPr>
          <p:txBody>
            <a:bodyPr wrap="square" rtlCol="0" anchor="t">
              <a:spAutoFit/>
            </a:bodyPr>
            <a:lstStyle/>
            <a:p>
              <a:pPr algn="ctr">
                <a:lnSpc>
                  <a:spcPts val="1286"/>
                </a:lnSpc>
              </a:pPr>
              <a:r>
                <a:rPr lang="en-GB" sz="900" dirty="0">
                  <a:ea typeface="Lato Light" panose="020F0502020204030203" pitchFamily="34" charset="0"/>
                  <a:cs typeface="Lato Light" panose="020F0502020204030203" pitchFamily="34" charset="0"/>
                </a:rPr>
                <a:t>Lorem ipsum </a:t>
              </a:r>
              <a:r>
                <a:rPr lang="en-GB" sz="900" dirty="0" err="1">
                  <a:ea typeface="Lato Light" panose="020F0502020204030203" pitchFamily="34" charset="0"/>
                  <a:cs typeface="Lato Light" panose="020F0502020204030203" pitchFamily="34" charset="0"/>
                </a:rPr>
                <a:t>dolor</a:t>
              </a:r>
              <a:r>
                <a:rPr lang="en-GB" sz="900" dirty="0">
                  <a:ea typeface="Lato Light" panose="020F0502020204030203" pitchFamily="34" charset="0"/>
                  <a:cs typeface="Lato Light" panose="020F0502020204030203" pitchFamily="34" charset="0"/>
                </a:rPr>
                <a:t> sit </a:t>
              </a:r>
              <a:r>
                <a:rPr lang="en-GB" sz="900" dirty="0" err="1">
                  <a:ea typeface="Lato Light" panose="020F0502020204030203" pitchFamily="34" charset="0"/>
                  <a:cs typeface="Lato Light" panose="020F0502020204030203" pitchFamily="34" charset="0"/>
                </a:rPr>
                <a:t>amet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consectetur</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adipiscing</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elit</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sed</a:t>
              </a:r>
              <a:r>
                <a:rPr lang="en-GB" sz="900" dirty="0">
                  <a:ea typeface="Lato Light" panose="020F0502020204030203" pitchFamily="34" charset="0"/>
                  <a:cs typeface="Lato Light" panose="020F0502020204030203" pitchFamily="34" charset="0"/>
                </a:rPr>
                <a:t> do </a:t>
              </a:r>
              <a:r>
                <a:rPr lang="en-GB" sz="900" dirty="0" err="1">
                  <a:ea typeface="Lato Light" panose="020F0502020204030203" pitchFamily="34" charset="0"/>
                  <a:cs typeface="Lato Light" panose="020F0502020204030203" pitchFamily="34" charset="0"/>
                </a:rPr>
                <a:t>eiusmod</a:t>
              </a:r>
              <a:r>
                <a:rPr lang="en-GB" sz="900" dirty="0">
                  <a:ea typeface="Lato Light" panose="020F0502020204030203" pitchFamily="34" charset="0"/>
                  <a:cs typeface="Lato Light" panose="020F0502020204030203" pitchFamily="34" charset="0"/>
                </a:rPr>
                <a:t> </a:t>
              </a:r>
              <a:r>
                <a:rPr lang="en-GB" sz="900" dirty="0" err="1">
                  <a:ea typeface="Lato Light" panose="020F0502020204030203" pitchFamily="34" charset="0"/>
                  <a:cs typeface="Lato Light" panose="020F0502020204030203" pitchFamily="34" charset="0"/>
                </a:rPr>
                <a:t>tempor</a:t>
              </a:r>
              <a:endParaRPr lang="en-US" sz="900" dirty="0">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13798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business plan, business, startup, presentation, infographics, free, editable template, template, pitch, graphs, charts, diagrams, tables, data, slides, layout, concept, idea, inspiration, download, Google Slides"/>
  <p:tag name="DESCRIPTION" val="Communicate your dream to potential investors by making use of this editable Business Plan presentation template. Modify existing elements and charts to suit your individual needs."/>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2595</Words>
  <Application>Microsoft Office PowerPoint</Application>
  <PresentationFormat>Widescreen</PresentationFormat>
  <Paragraphs>398</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Bahnschrift</vt:lpstr>
      <vt:lpstr>Bahnschrift SemiBold</vt:lpstr>
      <vt:lpstr>Calibri</vt:lpstr>
      <vt:lpstr>Gill Sans</vt:lpstr>
      <vt:lpstr>Helvetica</vt:lpstr>
      <vt:lpstr>Helvetica Neue</vt:lpstr>
      <vt:lpstr>Lato Light</vt:lpstr>
      <vt:lpstr>Montserrat</vt:lpstr>
      <vt:lpstr>Poppins</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102</cp:revision>
  <dcterms:created xsi:type="dcterms:W3CDTF">2020-04-19T22:46:17Z</dcterms:created>
  <dcterms:modified xsi:type="dcterms:W3CDTF">2020-05-15T13:14:24Z</dcterms:modified>
  <cp:category>Business Concepts</cp:category>
</cp:coreProperties>
</file>