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sldIdLst>
    <p:sldId id="277" r:id="rId2"/>
    <p:sldId id="278" r:id="rId3"/>
    <p:sldId id="279" r:id="rId4"/>
    <p:sldId id="256" r:id="rId5"/>
    <p:sldId id="292" r:id="rId6"/>
    <p:sldId id="287" r:id="rId7"/>
    <p:sldId id="290" r:id="rId8"/>
    <p:sldId id="283" r:id="rId9"/>
    <p:sldId id="284" r:id="rId10"/>
    <p:sldId id="300" r:id="rId11"/>
    <p:sldId id="285" r:id="rId12"/>
    <p:sldId id="286" r:id="rId13"/>
    <p:sldId id="288" r:id="rId14"/>
    <p:sldId id="289" r:id="rId15"/>
    <p:sldId id="291" r:id="rId16"/>
    <p:sldId id="293" r:id="rId17"/>
    <p:sldId id="294" r:id="rId18"/>
    <p:sldId id="299" r:id="rId19"/>
    <p:sldId id="296" r:id="rId20"/>
    <p:sldId id="295" r:id="rId21"/>
    <p:sldId id="297" r:id="rId22"/>
    <p:sldId id="298" r:id="rId23"/>
    <p:sldId id="281" r:id="rId24"/>
    <p:sldId id="28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PROFIT</c:v>
                </c:pt>
              </c:strCache>
            </c:strRef>
          </c:tx>
          <c:spPr>
            <a:solidFill>
              <a:schemeClr val="accent1"/>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4.3</c:v>
                </c:pt>
                <c:pt idx="5">
                  <c:v>2.5</c:v>
                </c:pt>
                <c:pt idx="6">
                  <c:v>3.5</c:v>
                </c:pt>
                <c:pt idx="7">
                  <c:v>4.5</c:v>
                </c:pt>
                <c:pt idx="8">
                  <c:v>4.3</c:v>
                </c:pt>
                <c:pt idx="9">
                  <c:v>2.5</c:v>
                </c:pt>
                <c:pt idx="10">
                  <c:v>3.5</c:v>
                </c:pt>
                <c:pt idx="11">
                  <c:v>4.5</c:v>
                </c:pt>
              </c:numCache>
            </c:numRef>
          </c:val>
          <c:extLst>
            <c:ext xmlns:c16="http://schemas.microsoft.com/office/drawing/2014/chart" uri="{C3380CC4-5D6E-409C-BE32-E72D297353CC}">
              <c16:uniqueId val="{00000000-C412-49B1-9D23-C2383B97A6F0}"/>
            </c:ext>
          </c:extLst>
        </c:ser>
        <c:ser>
          <c:idx val="1"/>
          <c:order val="1"/>
          <c:tx>
            <c:strRef>
              <c:f>Sheet1!$C$1</c:f>
              <c:strCache>
                <c:ptCount val="1"/>
                <c:pt idx="0">
                  <c:v>LOSS</c:v>
                </c:pt>
              </c:strCache>
            </c:strRef>
          </c:tx>
          <c:spPr>
            <a:solidFill>
              <a:schemeClr val="accent6"/>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2.4</c:v>
                </c:pt>
                <c:pt idx="1">
                  <c:v>4.4000000000000004</c:v>
                </c:pt>
                <c:pt idx="2">
                  <c:v>1.8</c:v>
                </c:pt>
                <c:pt idx="3">
                  <c:v>2.8</c:v>
                </c:pt>
                <c:pt idx="4">
                  <c:v>2.4</c:v>
                </c:pt>
                <c:pt idx="5">
                  <c:v>4.4000000000000004</c:v>
                </c:pt>
                <c:pt idx="6">
                  <c:v>1.8</c:v>
                </c:pt>
                <c:pt idx="7">
                  <c:v>2.8</c:v>
                </c:pt>
                <c:pt idx="8">
                  <c:v>2.4</c:v>
                </c:pt>
                <c:pt idx="9">
                  <c:v>4.4000000000000004</c:v>
                </c:pt>
                <c:pt idx="10">
                  <c:v>1.8</c:v>
                </c:pt>
                <c:pt idx="11">
                  <c:v>2.8</c:v>
                </c:pt>
              </c:numCache>
            </c:numRef>
          </c:val>
          <c:extLst>
            <c:ext xmlns:c16="http://schemas.microsoft.com/office/drawing/2014/chart" uri="{C3380CC4-5D6E-409C-BE32-E72D297353CC}">
              <c16:uniqueId val="{00000001-C412-49B1-9D23-C2383B97A6F0}"/>
            </c:ext>
          </c:extLst>
        </c:ser>
        <c:dLbls>
          <c:showLegendKey val="0"/>
          <c:showVal val="0"/>
          <c:showCatName val="0"/>
          <c:showSerName val="0"/>
          <c:showPercent val="0"/>
          <c:showBubbleSize val="0"/>
        </c:dLbls>
        <c:gapWidth val="219"/>
        <c:overlap val="-27"/>
        <c:axId val="1799608672"/>
        <c:axId val="1799627344"/>
      </c:barChart>
      <c:catAx>
        <c:axId val="17996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9627344"/>
        <c:crosses val="autoZero"/>
        <c:auto val="1"/>
        <c:lblAlgn val="ctr"/>
        <c:lblOffset val="100"/>
        <c:noMultiLvlLbl val="0"/>
      </c:catAx>
      <c:valAx>
        <c:axId val="179962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960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6252418808989E-2"/>
          <c:y val="2.7581593738326689E-3"/>
          <c:w val="0.89950690548099965"/>
          <c:h val="0.81790740402908446"/>
        </c:manualLayout>
      </c:layout>
      <c:barChart>
        <c:barDir val="bar"/>
        <c:grouping val="stacked"/>
        <c:varyColors val="0"/>
        <c:ser>
          <c:idx val="0"/>
          <c:order val="0"/>
          <c:tx>
            <c:strRef>
              <c:f>Sheet1!$B$1</c:f>
              <c:strCache>
                <c:ptCount val="1"/>
                <c:pt idx="0">
                  <c:v>LOSS DAYS</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2018</c:v>
                </c:pt>
                <c:pt idx="1">
                  <c:v>Q2 2018</c:v>
                </c:pt>
                <c:pt idx="2">
                  <c:v>Q3 2018</c:v>
                </c:pt>
                <c:pt idx="3">
                  <c:v>Q4 2018</c:v>
                </c:pt>
                <c:pt idx="4">
                  <c:v>Q1 2019</c:v>
                </c:pt>
                <c:pt idx="5">
                  <c:v>Q2 2019</c:v>
                </c:pt>
                <c:pt idx="6">
                  <c:v>Q3 2019</c:v>
                </c:pt>
                <c:pt idx="7">
                  <c:v>Q4 2019</c:v>
                </c:pt>
                <c:pt idx="8">
                  <c:v>Q1 2020</c:v>
                </c:pt>
              </c:strCache>
            </c:strRef>
          </c:cat>
          <c:val>
            <c:numRef>
              <c:f>Sheet1!$B$2:$B$10</c:f>
              <c:numCache>
                <c:formatCode>General</c:formatCode>
                <c:ptCount val="9"/>
                <c:pt idx="0">
                  <c:v>-3</c:v>
                </c:pt>
                <c:pt idx="1">
                  <c:v>-35</c:v>
                </c:pt>
                <c:pt idx="2">
                  <c:v>-45</c:v>
                </c:pt>
                <c:pt idx="3">
                  <c:v>-5</c:v>
                </c:pt>
                <c:pt idx="4">
                  <c:v>0</c:v>
                </c:pt>
                <c:pt idx="5">
                  <c:v>-10</c:v>
                </c:pt>
                <c:pt idx="6">
                  <c:v>0</c:v>
                </c:pt>
                <c:pt idx="7">
                  <c:v>-30</c:v>
                </c:pt>
                <c:pt idx="8">
                  <c:v>0</c:v>
                </c:pt>
              </c:numCache>
            </c:numRef>
          </c:val>
          <c:extLst>
            <c:ext xmlns:c16="http://schemas.microsoft.com/office/drawing/2014/chart" uri="{C3380CC4-5D6E-409C-BE32-E72D297353CC}">
              <c16:uniqueId val="{00000000-301D-4370-8031-77E855AFE508}"/>
            </c:ext>
          </c:extLst>
        </c:ser>
        <c:ser>
          <c:idx val="1"/>
          <c:order val="1"/>
          <c:tx>
            <c:strRef>
              <c:f>Sheet1!$C$1</c:f>
              <c:strCache>
                <c:ptCount val="1"/>
                <c:pt idx="0">
                  <c:v>PROFIT DAYS</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2018</c:v>
                </c:pt>
                <c:pt idx="1">
                  <c:v>Q2 2018</c:v>
                </c:pt>
                <c:pt idx="2">
                  <c:v>Q3 2018</c:v>
                </c:pt>
                <c:pt idx="3">
                  <c:v>Q4 2018</c:v>
                </c:pt>
                <c:pt idx="4">
                  <c:v>Q1 2019</c:v>
                </c:pt>
                <c:pt idx="5">
                  <c:v>Q2 2019</c:v>
                </c:pt>
                <c:pt idx="6">
                  <c:v>Q3 2019</c:v>
                </c:pt>
                <c:pt idx="7">
                  <c:v>Q4 2019</c:v>
                </c:pt>
                <c:pt idx="8">
                  <c:v>Q1 2020</c:v>
                </c:pt>
              </c:strCache>
            </c:strRef>
          </c:cat>
          <c:val>
            <c:numRef>
              <c:f>Sheet1!$C$2:$C$10</c:f>
              <c:numCache>
                <c:formatCode>General</c:formatCode>
                <c:ptCount val="9"/>
                <c:pt idx="0">
                  <c:v>68</c:v>
                </c:pt>
                <c:pt idx="1">
                  <c:v>64</c:v>
                </c:pt>
                <c:pt idx="2">
                  <c:v>60</c:v>
                </c:pt>
                <c:pt idx="3">
                  <c:v>69</c:v>
                </c:pt>
                <c:pt idx="4">
                  <c:v>70</c:v>
                </c:pt>
                <c:pt idx="5">
                  <c:v>68</c:v>
                </c:pt>
                <c:pt idx="6">
                  <c:v>72</c:v>
                </c:pt>
                <c:pt idx="7">
                  <c:v>60</c:v>
                </c:pt>
                <c:pt idx="8">
                  <c:v>70</c:v>
                </c:pt>
              </c:numCache>
            </c:numRef>
          </c:val>
          <c:extLst>
            <c:ext xmlns:c16="http://schemas.microsoft.com/office/drawing/2014/chart" uri="{C3380CC4-5D6E-409C-BE32-E72D297353CC}">
              <c16:uniqueId val="{00000001-301D-4370-8031-77E855AFE508}"/>
            </c:ext>
          </c:extLst>
        </c:ser>
        <c:dLbls>
          <c:showLegendKey val="0"/>
          <c:showVal val="0"/>
          <c:showCatName val="0"/>
          <c:showSerName val="0"/>
          <c:showPercent val="0"/>
          <c:showBubbleSize val="0"/>
        </c:dLbls>
        <c:gapWidth val="150"/>
        <c:overlap val="100"/>
        <c:axId val="1801477184"/>
        <c:axId val="1801478816"/>
      </c:barChart>
      <c:catAx>
        <c:axId val="18014771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478816"/>
        <c:crosses val="autoZero"/>
        <c:auto val="1"/>
        <c:lblAlgn val="ctr"/>
        <c:lblOffset val="100"/>
        <c:noMultiLvlLbl val="0"/>
      </c:catAx>
      <c:valAx>
        <c:axId val="180147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147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B2DAE-1011-4A09-92FD-B7330FF592C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7A0076-D8DD-4526-8AB8-CE28F02D60F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DE2FC9-ED92-4C77-8C40-593414C1134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CBABB68E-D5A7-4BDF-87AF-45064724FBFA}"/>
              </a:ext>
            </a:extLst>
          </p:cNvPr>
          <p:cNvSpPr>
            <a:spLocks noGrp="1"/>
          </p:cNvSpPr>
          <p:nvPr>
            <p:ph type="title"/>
          </p:nvPr>
        </p:nvSpPr>
        <p:spPr/>
        <p:txBody>
          <a:bodyPr/>
          <a:lstStyle/>
          <a:p>
            <a:r>
              <a:rPr lang="en-ZA" dirty="0"/>
              <a:t>Monthly Profit and Loss</a:t>
            </a:r>
          </a:p>
        </p:txBody>
      </p:sp>
      <p:sp>
        <p:nvSpPr>
          <p:cNvPr id="6" name="Text Placeholder 5">
            <a:extLst>
              <a:ext uri="{FF2B5EF4-FFF2-40B4-BE49-F238E27FC236}">
                <a16:creationId xmlns:a16="http://schemas.microsoft.com/office/drawing/2014/main" id="{AF588B16-4C79-4C60-888D-B4808C25FBCE}"/>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990EC560-0200-4A18-859B-74268C8D8626}"/>
              </a:ext>
            </a:extLst>
          </p:cNvPr>
          <p:cNvGraphicFramePr/>
          <p:nvPr>
            <p:extLst>
              <p:ext uri="{D42A27DB-BD31-4B8C-83A1-F6EECF244321}">
                <p14:modId xmlns:p14="http://schemas.microsoft.com/office/powerpoint/2010/main" val="267328205"/>
              </p:ext>
            </p:extLst>
          </p:nvPr>
        </p:nvGraphicFramePr>
        <p:xfrm>
          <a:off x="672659" y="1781175"/>
          <a:ext cx="10139586" cy="4481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0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F2B027-1872-4277-828A-F09C8CF5F68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ACA554-2882-4AD1-ADB3-59BAC1326DE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D27DEFA-70FF-469F-9383-D3DAC246C0F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2EE69DE0-8575-4659-94BB-110FC0381101}"/>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6A059844-2C47-428C-AF80-25325CD95581}"/>
              </a:ext>
            </a:extLst>
          </p:cNvPr>
          <p:cNvSpPr>
            <a:spLocks noGrp="1"/>
          </p:cNvSpPr>
          <p:nvPr>
            <p:ph type="body" sz="quarter" idx="13"/>
          </p:nvPr>
        </p:nvSpPr>
        <p:spPr/>
        <p:txBody>
          <a:bodyPr/>
          <a:lstStyle/>
          <a:p>
            <a:endParaRPr lang="en-ZA" dirty="0"/>
          </a:p>
        </p:txBody>
      </p:sp>
      <p:sp>
        <p:nvSpPr>
          <p:cNvPr id="7" name="Bent Arrow 6">
            <a:extLst>
              <a:ext uri="{FF2B5EF4-FFF2-40B4-BE49-F238E27FC236}">
                <a16:creationId xmlns:a16="http://schemas.microsoft.com/office/drawing/2014/main" id="{CF06B2C9-84CC-4F2F-ADBC-64326F5B2F9E}"/>
              </a:ext>
            </a:extLst>
          </p:cNvPr>
          <p:cNvSpPr/>
          <p:nvPr/>
        </p:nvSpPr>
        <p:spPr>
          <a:xfrm rot="16200000">
            <a:off x="6381209" y="1453317"/>
            <a:ext cx="4148938" cy="4924862"/>
          </a:xfrm>
          <a:prstGeom prst="bentArrow">
            <a:avLst>
              <a:gd name="adj1" fmla="val 10308"/>
              <a:gd name="adj2" fmla="val 10412"/>
              <a:gd name="adj3" fmla="val 13446"/>
              <a:gd name="adj4" fmla="val 158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8" name="Bent Arrow 8">
            <a:extLst>
              <a:ext uri="{FF2B5EF4-FFF2-40B4-BE49-F238E27FC236}">
                <a16:creationId xmlns:a16="http://schemas.microsoft.com/office/drawing/2014/main" id="{584CED8E-55F7-4295-960C-02119453E6DE}"/>
              </a:ext>
            </a:extLst>
          </p:cNvPr>
          <p:cNvSpPr/>
          <p:nvPr/>
        </p:nvSpPr>
        <p:spPr>
          <a:xfrm rot="5400000">
            <a:off x="1069715" y="1453317"/>
            <a:ext cx="4148938" cy="4924862"/>
          </a:xfrm>
          <a:prstGeom prst="bentArrow">
            <a:avLst>
              <a:gd name="adj1" fmla="val 10308"/>
              <a:gd name="adj2" fmla="val 10412"/>
              <a:gd name="adj3" fmla="val 13446"/>
              <a:gd name="adj4" fmla="val 1580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9" name="TextBox 8">
            <a:extLst>
              <a:ext uri="{FF2B5EF4-FFF2-40B4-BE49-F238E27FC236}">
                <a16:creationId xmlns:a16="http://schemas.microsoft.com/office/drawing/2014/main" id="{36502235-0FFF-41F1-B79D-68520762A614}"/>
              </a:ext>
            </a:extLst>
          </p:cNvPr>
          <p:cNvSpPr txBox="1"/>
          <p:nvPr/>
        </p:nvSpPr>
        <p:spPr>
          <a:xfrm>
            <a:off x="8097621" y="5197133"/>
            <a:ext cx="1228221" cy="480003"/>
          </a:xfrm>
          <a:prstGeom prst="rect">
            <a:avLst/>
          </a:prstGeom>
          <a:noFill/>
        </p:spPr>
        <p:txBody>
          <a:bodyPr wrap="none" rtlCol="0" anchor="b">
            <a:spAutoFit/>
          </a:bodyPr>
          <a:lstStyle/>
          <a:p>
            <a:pPr algn="ctr"/>
            <a:r>
              <a:rPr lang="en-US" sz="2519" b="1" dirty="0">
                <a:solidFill>
                  <a:schemeClr val="accent1"/>
                </a:solidFill>
                <a:cs typeface="Poppins" pitchFamily="2" charset="77"/>
              </a:rPr>
              <a:t>PROFIT</a:t>
            </a:r>
          </a:p>
        </p:txBody>
      </p:sp>
      <p:sp>
        <p:nvSpPr>
          <p:cNvPr id="10" name="TextBox 9">
            <a:extLst>
              <a:ext uri="{FF2B5EF4-FFF2-40B4-BE49-F238E27FC236}">
                <a16:creationId xmlns:a16="http://schemas.microsoft.com/office/drawing/2014/main" id="{E5A46212-3F31-4BC7-8125-6867534B12C4}"/>
              </a:ext>
            </a:extLst>
          </p:cNvPr>
          <p:cNvSpPr txBox="1"/>
          <p:nvPr/>
        </p:nvSpPr>
        <p:spPr>
          <a:xfrm>
            <a:off x="2351377" y="2133711"/>
            <a:ext cx="976550" cy="480003"/>
          </a:xfrm>
          <a:prstGeom prst="rect">
            <a:avLst/>
          </a:prstGeom>
          <a:noFill/>
        </p:spPr>
        <p:txBody>
          <a:bodyPr wrap="none" rtlCol="0" anchor="b">
            <a:spAutoFit/>
          </a:bodyPr>
          <a:lstStyle/>
          <a:p>
            <a:pPr algn="ctr"/>
            <a:r>
              <a:rPr lang="en-US" sz="2519" b="1" dirty="0">
                <a:solidFill>
                  <a:schemeClr val="accent4"/>
                </a:solidFill>
                <a:cs typeface="Poppins" pitchFamily="2" charset="77"/>
              </a:rPr>
              <a:t>LOSS</a:t>
            </a:r>
          </a:p>
        </p:txBody>
      </p:sp>
      <p:sp useBgFill="1">
        <p:nvSpPr>
          <p:cNvPr id="11" name="Oval 10">
            <a:extLst>
              <a:ext uri="{FF2B5EF4-FFF2-40B4-BE49-F238E27FC236}">
                <a16:creationId xmlns:a16="http://schemas.microsoft.com/office/drawing/2014/main" id="{7AF86C77-59D1-43FD-987F-2F7C3428B394}"/>
              </a:ext>
            </a:extLst>
          </p:cNvPr>
          <p:cNvSpPr/>
          <p:nvPr/>
        </p:nvSpPr>
        <p:spPr>
          <a:xfrm>
            <a:off x="6259887" y="2899312"/>
            <a:ext cx="746595" cy="746595"/>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13" name="Oval 12">
            <a:extLst>
              <a:ext uri="{FF2B5EF4-FFF2-40B4-BE49-F238E27FC236}">
                <a16:creationId xmlns:a16="http://schemas.microsoft.com/office/drawing/2014/main" id="{6B76EE6C-49D2-4750-8620-455524E7495B}"/>
              </a:ext>
            </a:extLst>
          </p:cNvPr>
          <p:cNvSpPr/>
          <p:nvPr/>
        </p:nvSpPr>
        <p:spPr>
          <a:xfrm>
            <a:off x="6259887" y="4197611"/>
            <a:ext cx="746595" cy="746595"/>
          </a:xfrm>
          <a:prstGeom prst="ellipse">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TextBox 14">
            <a:extLst>
              <a:ext uri="{FF2B5EF4-FFF2-40B4-BE49-F238E27FC236}">
                <a16:creationId xmlns:a16="http://schemas.microsoft.com/office/drawing/2014/main" id="{225B14F2-5502-4D3A-9F25-F13359297BF9}"/>
              </a:ext>
            </a:extLst>
          </p:cNvPr>
          <p:cNvSpPr txBox="1"/>
          <p:nvPr/>
        </p:nvSpPr>
        <p:spPr>
          <a:xfrm>
            <a:off x="7225498" y="2803908"/>
            <a:ext cx="1340432" cy="299184"/>
          </a:xfrm>
          <a:prstGeom prst="rect">
            <a:avLst/>
          </a:prstGeom>
          <a:noFill/>
        </p:spPr>
        <p:txBody>
          <a:bodyPr wrap="none" rtlCol="0" anchor="b" anchorCtr="0">
            <a:spAutoFit/>
          </a:bodyPr>
          <a:lstStyle/>
          <a:p>
            <a:r>
              <a:rPr lang="en-US" sz="1344" b="1" dirty="0">
                <a:solidFill>
                  <a:schemeClr val="tx2"/>
                </a:solidFill>
                <a:ea typeface="League Spartan" charset="0"/>
                <a:cs typeface="Poppins" pitchFamily="2" charset="77"/>
              </a:rPr>
              <a:t>YOUR LABEL 01</a:t>
            </a:r>
          </a:p>
        </p:txBody>
      </p:sp>
      <p:sp>
        <p:nvSpPr>
          <p:cNvPr id="16" name="Subtitle 2">
            <a:extLst>
              <a:ext uri="{FF2B5EF4-FFF2-40B4-BE49-F238E27FC236}">
                <a16:creationId xmlns:a16="http://schemas.microsoft.com/office/drawing/2014/main" id="{CBB55581-684A-4E06-B416-478321D238D9}"/>
              </a:ext>
            </a:extLst>
          </p:cNvPr>
          <p:cNvSpPr txBox="1">
            <a:spLocks/>
          </p:cNvSpPr>
          <p:nvPr/>
        </p:nvSpPr>
        <p:spPr>
          <a:xfrm>
            <a:off x="7273122" y="3103092"/>
            <a:ext cx="2690028"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17" name="TextBox 16">
            <a:extLst>
              <a:ext uri="{FF2B5EF4-FFF2-40B4-BE49-F238E27FC236}">
                <a16:creationId xmlns:a16="http://schemas.microsoft.com/office/drawing/2014/main" id="{478AD978-7673-44B8-A294-E9459F0213EE}"/>
              </a:ext>
            </a:extLst>
          </p:cNvPr>
          <p:cNvSpPr txBox="1"/>
          <p:nvPr/>
        </p:nvSpPr>
        <p:spPr>
          <a:xfrm>
            <a:off x="7225498" y="4102207"/>
            <a:ext cx="1372492" cy="299184"/>
          </a:xfrm>
          <a:prstGeom prst="rect">
            <a:avLst/>
          </a:prstGeom>
          <a:noFill/>
        </p:spPr>
        <p:txBody>
          <a:bodyPr wrap="none" rtlCol="0" anchor="b" anchorCtr="0">
            <a:spAutoFit/>
          </a:bodyPr>
          <a:lstStyle/>
          <a:p>
            <a:r>
              <a:rPr lang="en-US" sz="1344" b="1" dirty="0">
                <a:solidFill>
                  <a:schemeClr val="tx2"/>
                </a:solidFill>
                <a:ea typeface="League Spartan" charset="0"/>
                <a:cs typeface="Poppins" pitchFamily="2" charset="77"/>
              </a:rPr>
              <a:t>YOUR LABEL 02</a:t>
            </a:r>
          </a:p>
        </p:txBody>
      </p:sp>
      <p:sp>
        <p:nvSpPr>
          <p:cNvPr id="18" name="Subtitle 2">
            <a:extLst>
              <a:ext uri="{FF2B5EF4-FFF2-40B4-BE49-F238E27FC236}">
                <a16:creationId xmlns:a16="http://schemas.microsoft.com/office/drawing/2014/main" id="{BAF1B7C4-0AC9-4A0D-9D6B-4A29A1522BAD}"/>
              </a:ext>
            </a:extLst>
          </p:cNvPr>
          <p:cNvSpPr txBox="1">
            <a:spLocks/>
          </p:cNvSpPr>
          <p:nvPr/>
        </p:nvSpPr>
        <p:spPr>
          <a:xfrm>
            <a:off x="7273122" y="4401391"/>
            <a:ext cx="2690028"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19" name="TextBox 18">
            <a:extLst>
              <a:ext uri="{FF2B5EF4-FFF2-40B4-BE49-F238E27FC236}">
                <a16:creationId xmlns:a16="http://schemas.microsoft.com/office/drawing/2014/main" id="{DB668082-39BA-4AC5-AD48-E35F2EB6C08D}"/>
              </a:ext>
            </a:extLst>
          </p:cNvPr>
          <p:cNvSpPr txBox="1"/>
          <p:nvPr/>
        </p:nvSpPr>
        <p:spPr>
          <a:xfrm>
            <a:off x="3033933" y="2803908"/>
            <a:ext cx="1340432" cy="299184"/>
          </a:xfrm>
          <a:prstGeom prst="rect">
            <a:avLst/>
          </a:prstGeom>
          <a:noFill/>
        </p:spPr>
        <p:txBody>
          <a:bodyPr wrap="none" rtlCol="0" anchor="b" anchorCtr="0">
            <a:spAutoFit/>
          </a:bodyPr>
          <a:lstStyle/>
          <a:p>
            <a:pPr algn="r"/>
            <a:r>
              <a:rPr lang="en-US" sz="1344" b="1" dirty="0">
                <a:solidFill>
                  <a:schemeClr val="tx2"/>
                </a:solidFill>
                <a:ea typeface="League Spartan" charset="0"/>
                <a:cs typeface="Poppins" pitchFamily="2" charset="77"/>
              </a:rPr>
              <a:t>YOUR LABEL 01</a:t>
            </a:r>
          </a:p>
        </p:txBody>
      </p:sp>
      <p:sp>
        <p:nvSpPr>
          <p:cNvPr id="20" name="Subtitle 2">
            <a:extLst>
              <a:ext uri="{FF2B5EF4-FFF2-40B4-BE49-F238E27FC236}">
                <a16:creationId xmlns:a16="http://schemas.microsoft.com/office/drawing/2014/main" id="{F1E3B0B2-5C8B-4475-8AC1-6B7E469895B5}"/>
              </a:ext>
            </a:extLst>
          </p:cNvPr>
          <p:cNvSpPr txBox="1">
            <a:spLocks/>
          </p:cNvSpPr>
          <p:nvPr/>
        </p:nvSpPr>
        <p:spPr>
          <a:xfrm>
            <a:off x="1466850" y="3103092"/>
            <a:ext cx="2859890"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21" name="TextBox 20">
            <a:extLst>
              <a:ext uri="{FF2B5EF4-FFF2-40B4-BE49-F238E27FC236}">
                <a16:creationId xmlns:a16="http://schemas.microsoft.com/office/drawing/2014/main" id="{EC487228-2606-4129-9779-A0A82003F89B}"/>
              </a:ext>
            </a:extLst>
          </p:cNvPr>
          <p:cNvSpPr txBox="1"/>
          <p:nvPr/>
        </p:nvSpPr>
        <p:spPr>
          <a:xfrm>
            <a:off x="3001873" y="4102207"/>
            <a:ext cx="1372492" cy="299184"/>
          </a:xfrm>
          <a:prstGeom prst="rect">
            <a:avLst/>
          </a:prstGeom>
          <a:noFill/>
        </p:spPr>
        <p:txBody>
          <a:bodyPr wrap="none" rtlCol="0" anchor="b" anchorCtr="0">
            <a:spAutoFit/>
          </a:bodyPr>
          <a:lstStyle/>
          <a:p>
            <a:pPr algn="r"/>
            <a:r>
              <a:rPr lang="en-US" sz="1344" b="1" dirty="0">
                <a:solidFill>
                  <a:schemeClr val="tx2"/>
                </a:solidFill>
                <a:ea typeface="League Spartan" charset="0"/>
                <a:cs typeface="Poppins" pitchFamily="2" charset="77"/>
              </a:rPr>
              <a:t>YOUR LABEL 02</a:t>
            </a:r>
          </a:p>
        </p:txBody>
      </p:sp>
      <p:sp>
        <p:nvSpPr>
          <p:cNvPr id="22" name="Subtitle 2">
            <a:extLst>
              <a:ext uri="{FF2B5EF4-FFF2-40B4-BE49-F238E27FC236}">
                <a16:creationId xmlns:a16="http://schemas.microsoft.com/office/drawing/2014/main" id="{CA50BC3B-E522-4F3A-9E7F-90C7DA4AB598}"/>
              </a:ext>
            </a:extLst>
          </p:cNvPr>
          <p:cNvSpPr txBox="1">
            <a:spLocks/>
          </p:cNvSpPr>
          <p:nvPr/>
        </p:nvSpPr>
        <p:spPr>
          <a:xfrm>
            <a:off x="1466850" y="4401391"/>
            <a:ext cx="2859890"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useBgFill="1">
        <p:nvSpPr>
          <p:cNvPr id="23" name="Oval 22">
            <a:extLst>
              <a:ext uri="{FF2B5EF4-FFF2-40B4-BE49-F238E27FC236}">
                <a16:creationId xmlns:a16="http://schemas.microsoft.com/office/drawing/2014/main" id="{D00E10BA-5E25-4C43-81BB-8C6957AAEA4B}"/>
              </a:ext>
            </a:extLst>
          </p:cNvPr>
          <p:cNvSpPr/>
          <p:nvPr/>
        </p:nvSpPr>
        <p:spPr>
          <a:xfrm>
            <a:off x="4593380" y="2899312"/>
            <a:ext cx="746595" cy="746595"/>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57" dirty="0"/>
          </a:p>
        </p:txBody>
      </p:sp>
      <p:sp useBgFill="1">
        <p:nvSpPr>
          <p:cNvPr id="24" name="Oval 23">
            <a:extLst>
              <a:ext uri="{FF2B5EF4-FFF2-40B4-BE49-F238E27FC236}">
                <a16:creationId xmlns:a16="http://schemas.microsoft.com/office/drawing/2014/main" id="{00FFF757-5E0F-45DE-B646-CFAC1F305766}"/>
              </a:ext>
            </a:extLst>
          </p:cNvPr>
          <p:cNvSpPr/>
          <p:nvPr/>
        </p:nvSpPr>
        <p:spPr>
          <a:xfrm>
            <a:off x="4593380" y="4197611"/>
            <a:ext cx="746595" cy="746595"/>
          </a:xfrm>
          <a:prstGeom prst="ellipse">
            <a:avLst/>
          </a:prstGeom>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57" dirty="0"/>
          </a:p>
        </p:txBody>
      </p:sp>
      <p:pic>
        <p:nvPicPr>
          <p:cNvPr id="28" name="Graphic 27" descr="Bullseye">
            <a:extLst>
              <a:ext uri="{FF2B5EF4-FFF2-40B4-BE49-F238E27FC236}">
                <a16:creationId xmlns:a16="http://schemas.microsoft.com/office/drawing/2014/main" id="{F40E15B2-EAC6-464E-8F24-367506766A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4965" y="3036846"/>
            <a:ext cx="471525" cy="471525"/>
          </a:xfrm>
          <a:prstGeom prst="rect">
            <a:avLst/>
          </a:prstGeom>
        </p:spPr>
      </p:pic>
      <p:pic>
        <p:nvPicPr>
          <p:cNvPr id="30" name="Graphic 29" descr="Subtitles RTL">
            <a:extLst>
              <a:ext uri="{FF2B5EF4-FFF2-40B4-BE49-F238E27FC236}">
                <a16:creationId xmlns:a16="http://schemas.microsoft.com/office/drawing/2014/main" id="{3FFF5CA2-27DE-4D59-B033-9DC4CA169F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0914" y="3074946"/>
            <a:ext cx="471525" cy="471525"/>
          </a:xfrm>
          <a:prstGeom prst="rect">
            <a:avLst/>
          </a:prstGeom>
        </p:spPr>
      </p:pic>
      <p:pic>
        <p:nvPicPr>
          <p:cNvPr id="32" name="Graphic 31" descr="Store">
            <a:extLst>
              <a:ext uri="{FF2B5EF4-FFF2-40B4-BE49-F238E27FC236}">
                <a16:creationId xmlns:a16="http://schemas.microsoft.com/office/drawing/2014/main" id="{D6FCD093-C459-4712-BD97-4A55FC698E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6472" y="4344682"/>
            <a:ext cx="471525" cy="471525"/>
          </a:xfrm>
          <a:prstGeom prst="rect">
            <a:avLst/>
          </a:prstGeom>
        </p:spPr>
      </p:pic>
      <p:pic>
        <p:nvPicPr>
          <p:cNvPr id="34" name="Graphic 33" descr="Employee badge">
            <a:extLst>
              <a:ext uri="{FF2B5EF4-FFF2-40B4-BE49-F238E27FC236}">
                <a16:creationId xmlns:a16="http://schemas.microsoft.com/office/drawing/2014/main" id="{74C29726-D07C-4C60-A5C7-FB3661E210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0914" y="4344682"/>
            <a:ext cx="471525" cy="471525"/>
          </a:xfrm>
          <a:prstGeom prst="rect">
            <a:avLst/>
          </a:prstGeom>
        </p:spPr>
      </p:pic>
    </p:spTree>
    <p:extLst>
      <p:ext uri="{BB962C8B-B14F-4D97-AF65-F5344CB8AC3E}">
        <p14:creationId xmlns:p14="http://schemas.microsoft.com/office/powerpoint/2010/main" val="17853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67893-C6F2-44EE-B924-A6895578DC2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62EF0D6-7C27-49CC-AE73-10494FB1DE9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BC86018-B01E-4BFB-98FA-389178CF11B0}"/>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8F0ADC3A-F525-47C7-9313-E581A85C756D}"/>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8BFA483B-603F-4EF6-8FAA-44B188465CDD}"/>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642CFF43-3490-402D-B5FF-3AD48F525437}"/>
              </a:ext>
            </a:extLst>
          </p:cNvPr>
          <p:cNvSpPr/>
          <p:nvPr/>
        </p:nvSpPr>
        <p:spPr>
          <a:xfrm>
            <a:off x="1830047" y="3965774"/>
            <a:ext cx="7863569" cy="2340482"/>
          </a:xfrm>
          <a:custGeom>
            <a:avLst/>
            <a:gdLst>
              <a:gd name="connsiteX0" fmla="*/ 18726911 w 18726911"/>
              <a:gd name="connsiteY0" fmla="*/ 0 h 5573805"/>
              <a:gd name="connsiteX1" fmla="*/ 18726911 w 18726911"/>
              <a:gd name="connsiteY1" fmla="*/ 692654 h 5573805"/>
              <a:gd name="connsiteX2" fmla="*/ 9878695 w 18726911"/>
              <a:gd name="connsiteY2" fmla="*/ 2276449 h 5573805"/>
              <a:gd name="connsiteX3" fmla="*/ 9878695 w 18726911"/>
              <a:gd name="connsiteY3" fmla="*/ 4881483 h 5573805"/>
              <a:gd name="connsiteX4" fmla="*/ 10493009 w 18726911"/>
              <a:gd name="connsiteY4" fmla="*/ 5573805 h 5573805"/>
              <a:gd name="connsiteX5" fmla="*/ 8233903 w 18726911"/>
              <a:gd name="connsiteY5" fmla="*/ 5573805 h 5573805"/>
              <a:gd name="connsiteX6" fmla="*/ 8848217 w 18726911"/>
              <a:gd name="connsiteY6" fmla="*/ 4881483 h 5573805"/>
              <a:gd name="connsiteX7" fmla="*/ 8848217 w 18726911"/>
              <a:gd name="connsiteY7" fmla="*/ 2460901 h 5573805"/>
              <a:gd name="connsiteX8" fmla="*/ 0 w 18726911"/>
              <a:gd name="connsiteY8" fmla="*/ 4044696 h 5573805"/>
              <a:gd name="connsiteX9" fmla="*/ 0 w 18726911"/>
              <a:gd name="connsiteY9" fmla="*/ 3352042 h 55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6911" h="5573805">
                <a:moveTo>
                  <a:pt x="18726911" y="0"/>
                </a:moveTo>
                <a:lnTo>
                  <a:pt x="18726911" y="692654"/>
                </a:lnTo>
                <a:lnTo>
                  <a:pt x="9878695" y="2276449"/>
                </a:lnTo>
                <a:lnTo>
                  <a:pt x="9878695" y="4881483"/>
                </a:lnTo>
                <a:lnTo>
                  <a:pt x="10493009" y="5573805"/>
                </a:lnTo>
                <a:lnTo>
                  <a:pt x="8233903" y="5573805"/>
                </a:lnTo>
                <a:lnTo>
                  <a:pt x="8848217" y="4881483"/>
                </a:lnTo>
                <a:lnTo>
                  <a:pt x="8848217" y="2460901"/>
                </a:lnTo>
                <a:lnTo>
                  <a:pt x="0" y="4044696"/>
                </a:lnTo>
                <a:lnTo>
                  <a:pt x="0" y="33520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Oval 7">
            <a:extLst>
              <a:ext uri="{FF2B5EF4-FFF2-40B4-BE49-F238E27FC236}">
                <a16:creationId xmlns:a16="http://schemas.microsoft.com/office/drawing/2014/main" id="{5A15422F-9D6E-4435-BDC9-4BBAE8148441}"/>
              </a:ext>
            </a:extLst>
          </p:cNvPr>
          <p:cNvSpPr/>
          <p:nvPr/>
        </p:nvSpPr>
        <p:spPr>
          <a:xfrm>
            <a:off x="1828931" y="3605408"/>
            <a:ext cx="1702794" cy="17027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Oval 8">
            <a:extLst>
              <a:ext uri="{FF2B5EF4-FFF2-40B4-BE49-F238E27FC236}">
                <a16:creationId xmlns:a16="http://schemas.microsoft.com/office/drawing/2014/main" id="{BA42F824-3D35-4520-B659-43CB5035E626}"/>
              </a:ext>
            </a:extLst>
          </p:cNvPr>
          <p:cNvSpPr/>
          <p:nvPr/>
        </p:nvSpPr>
        <p:spPr>
          <a:xfrm>
            <a:off x="7990821" y="2520294"/>
            <a:ext cx="1702794" cy="17027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TextBox 9">
            <a:extLst>
              <a:ext uri="{FF2B5EF4-FFF2-40B4-BE49-F238E27FC236}">
                <a16:creationId xmlns:a16="http://schemas.microsoft.com/office/drawing/2014/main" id="{D21AE1EE-AF74-47AD-B510-F23AF5183308}"/>
              </a:ext>
            </a:extLst>
          </p:cNvPr>
          <p:cNvSpPr txBox="1"/>
          <p:nvPr/>
        </p:nvSpPr>
        <p:spPr>
          <a:xfrm>
            <a:off x="1771782" y="2165454"/>
            <a:ext cx="1511952" cy="584775"/>
          </a:xfrm>
          <a:prstGeom prst="rect">
            <a:avLst/>
          </a:prstGeom>
          <a:noFill/>
        </p:spPr>
        <p:txBody>
          <a:bodyPr wrap="none" rtlCol="0" anchor="b" anchorCtr="0">
            <a:spAutoFit/>
          </a:bodyPr>
          <a:lstStyle/>
          <a:p>
            <a:r>
              <a:rPr lang="en-US" sz="3200" b="1" dirty="0">
                <a:solidFill>
                  <a:schemeClr val="accent3"/>
                </a:solidFill>
                <a:ea typeface="League Spartan" charset="0"/>
                <a:cs typeface="Poppins" pitchFamily="2" charset="77"/>
              </a:rPr>
              <a:t>PROFIT</a:t>
            </a:r>
          </a:p>
        </p:txBody>
      </p:sp>
      <p:sp>
        <p:nvSpPr>
          <p:cNvPr id="11" name="Subtitle 2">
            <a:extLst>
              <a:ext uri="{FF2B5EF4-FFF2-40B4-BE49-F238E27FC236}">
                <a16:creationId xmlns:a16="http://schemas.microsoft.com/office/drawing/2014/main" id="{4F09B382-E6A7-423E-AC04-0C5738072CBE}"/>
              </a:ext>
            </a:extLst>
          </p:cNvPr>
          <p:cNvSpPr txBox="1">
            <a:spLocks/>
          </p:cNvSpPr>
          <p:nvPr/>
        </p:nvSpPr>
        <p:spPr>
          <a:xfrm>
            <a:off x="1828931" y="2681670"/>
            <a:ext cx="2866894" cy="59680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12" name="Freeform 359">
            <a:extLst>
              <a:ext uri="{FF2B5EF4-FFF2-40B4-BE49-F238E27FC236}">
                <a16:creationId xmlns:a16="http://schemas.microsoft.com/office/drawing/2014/main" id="{5F76210B-EEFE-4137-9678-56C257B2508D}"/>
              </a:ext>
            </a:extLst>
          </p:cNvPr>
          <p:cNvSpPr>
            <a:spLocks noChangeAspect="1"/>
          </p:cNvSpPr>
          <p:nvPr/>
        </p:nvSpPr>
        <p:spPr bwMode="auto">
          <a:xfrm>
            <a:off x="8357263" y="3314765"/>
            <a:ext cx="969909" cy="107767"/>
          </a:xfrm>
          <a:custGeom>
            <a:avLst/>
            <a:gdLst>
              <a:gd name="T0" fmla="*/ 2147483646 w 509"/>
              <a:gd name="T1" fmla="*/ 2147483646 h 56"/>
              <a:gd name="T2" fmla="*/ 2147483646 w 509"/>
              <a:gd name="T3" fmla="*/ 2147483646 h 56"/>
              <a:gd name="T4" fmla="*/ 2147483646 w 509"/>
              <a:gd name="T5" fmla="*/ 2147483646 h 56"/>
              <a:gd name="T6" fmla="*/ 0 w 509"/>
              <a:gd name="T7" fmla="*/ 2147483646 h 56"/>
              <a:gd name="T8" fmla="*/ 0 w 509"/>
              <a:gd name="T9" fmla="*/ 2147483646 h 56"/>
              <a:gd name="T10" fmla="*/ 2147483646 w 509"/>
              <a:gd name="T11" fmla="*/ 0 h 56"/>
              <a:gd name="T12" fmla="*/ 2147483646 w 509"/>
              <a:gd name="T13" fmla="*/ 0 h 56"/>
              <a:gd name="T14" fmla="*/ 2147483646 w 509"/>
              <a:gd name="T15" fmla="*/ 0 h 56"/>
              <a:gd name="T16" fmla="*/ 2147483646 w 509"/>
              <a:gd name="T17" fmla="*/ 2147483646 h 56"/>
              <a:gd name="T18" fmla="*/ 2147483646 w 509"/>
              <a:gd name="T19" fmla="*/ 2147483646 h 56"/>
              <a:gd name="T20" fmla="*/ 2147483646 w 509"/>
              <a:gd name="T21" fmla="*/ 214748364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9" h="56">
                <a:moveTo>
                  <a:pt x="481" y="55"/>
                </a:moveTo>
                <a:lnTo>
                  <a:pt x="27" y="55"/>
                </a:lnTo>
                <a:cubicBezTo>
                  <a:pt x="12" y="55"/>
                  <a:pt x="0" y="42"/>
                  <a:pt x="0" y="27"/>
                </a:cubicBezTo>
                <a:cubicBezTo>
                  <a:pt x="0" y="12"/>
                  <a:pt x="12" y="0"/>
                  <a:pt x="27" y="0"/>
                </a:cubicBezTo>
                <a:lnTo>
                  <a:pt x="481" y="0"/>
                </a:lnTo>
                <a:cubicBezTo>
                  <a:pt x="495" y="0"/>
                  <a:pt x="508" y="12"/>
                  <a:pt x="508" y="27"/>
                </a:cubicBezTo>
                <a:cubicBezTo>
                  <a:pt x="508" y="42"/>
                  <a:pt x="495" y="55"/>
                  <a:pt x="481" y="55"/>
                </a:cubicBezTo>
              </a:path>
            </a:pathLst>
          </a:custGeom>
          <a:solidFill>
            <a:schemeClr val="bg1"/>
          </a:solidFill>
          <a:ln>
            <a:noFill/>
          </a:ln>
        </p:spPr>
        <p:txBody>
          <a:bodyPr wrap="none" anchor="ctr"/>
          <a:lstStyle/>
          <a:p>
            <a:endParaRPr lang="en-US" sz="657" dirty="0"/>
          </a:p>
        </p:txBody>
      </p:sp>
      <p:sp>
        <p:nvSpPr>
          <p:cNvPr id="13" name="Freeform 660">
            <a:extLst>
              <a:ext uri="{FF2B5EF4-FFF2-40B4-BE49-F238E27FC236}">
                <a16:creationId xmlns:a16="http://schemas.microsoft.com/office/drawing/2014/main" id="{B32BABC4-2269-429A-A8D4-22DACA71151D}"/>
              </a:ext>
            </a:extLst>
          </p:cNvPr>
          <p:cNvSpPr>
            <a:spLocks noChangeAspect="1"/>
          </p:cNvSpPr>
          <p:nvPr/>
        </p:nvSpPr>
        <p:spPr bwMode="auto">
          <a:xfrm>
            <a:off x="2196006" y="3971851"/>
            <a:ext cx="969907" cy="969907"/>
          </a:xfrm>
          <a:custGeom>
            <a:avLst/>
            <a:gdLst>
              <a:gd name="T0" fmla="*/ 1712089 w 182205"/>
              <a:gd name="T1" fmla="*/ 0 h 182204"/>
              <a:gd name="T2" fmla="*/ 1903080 w 182205"/>
              <a:gd name="T3" fmla="*/ 177915 h 182204"/>
              <a:gd name="T4" fmla="*/ 1903080 w 182205"/>
              <a:gd name="T5" fmla="*/ 1516580 h 182204"/>
              <a:gd name="T6" fmla="*/ 3186516 w 182205"/>
              <a:gd name="T7" fmla="*/ 1516580 h 182204"/>
              <a:gd name="T8" fmla="*/ 3372404 w 182205"/>
              <a:gd name="T9" fmla="*/ 1699398 h 182204"/>
              <a:gd name="T10" fmla="*/ 3186516 w 182205"/>
              <a:gd name="T11" fmla="*/ 1888972 h 182204"/>
              <a:gd name="T12" fmla="*/ 1903080 w 182205"/>
              <a:gd name="T13" fmla="*/ 1888972 h 182204"/>
              <a:gd name="T14" fmla="*/ 1903080 w 182205"/>
              <a:gd name="T15" fmla="*/ 3169474 h 182204"/>
              <a:gd name="T16" fmla="*/ 1712089 w 182205"/>
              <a:gd name="T17" fmla="*/ 3347389 h 182204"/>
              <a:gd name="T18" fmla="*/ 1527904 w 182205"/>
              <a:gd name="T19" fmla="*/ 3169474 h 182204"/>
              <a:gd name="T20" fmla="*/ 1527904 w 182205"/>
              <a:gd name="T21" fmla="*/ 1888972 h 182204"/>
              <a:gd name="T22" fmla="*/ 179241 w 182205"/>
              <a:gd name="T23" fmla="*/ 1888972 h 182204"/>
              <a:gd name="T24" fmla="*/ 0 w 182205"/>
              <a:gd name="T25" fmla="*/ 1699398 h 182204"/>
              <a:gd name="T26" fmla="*/ 179241 w 182205"/>
              <a:gd name="T27" fmla="*/ 1516580 h 182204"/>
              <a:gd name="T28" fmla="*/ 1527904 w 182205"/>
              <a:gd name="T29" fmla="*/ 1516580 h 182204"/>
              <a:gd name="T30" fmla="*/ 1527904 w 182205"/>
              <a:gd name="T31" fmla="*/ 177915 h 182204"/>
              <a:gd name="T32" fmla="*/ 1712089 w 182205"/>
              <a:gd name="T33" fmla="*/ 0 h 182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2205" h="182204">
                <a:moveTo>
                  <a:pt x="92501" y="0"/>
                </a:moveTo>
                <a:cubicBezTo>
                  <a:pt x="98029" y="0"/>
                  <a:pt x="102820" y="4304"/>
                  <a:pt x="102820" y="9684"/>
                </a:cubicBezTo>
                <a:lnTo>
                  <a:pt x="102820" y="82550"/>
                </a:lnTo>
                <a:lnTo>
                  <a:pt x="172162" y="82550"/>
                </a:lnTo>
                <a:cubicBezTo>
                  <a:pt x="177901" y="82550"/>
                  <a:pt x="182205" y="86973"/>
                  <a:pt x="182205" y="92501"/>
                </a:cubicBezTo>
                <a:cubicBezTo>
                  <a:pt x="182205" y="98029"/>
                  <a:pt x="177901" y="102820"/>
                  <a:pt x="172162" y="102820"/>
                </a:cubicBezTo>
                <a:lnTo>
                  <a:pt x="102820" y="102820"/>
                </a:lnTo>
                <a:lnTo>
                  <a:pt x="102820" y="172520"/>
                </a:lnTo>
                <a:cubicBezTo>
                  <a:pt x="102820" y="177900"/>
                  <a:pt x="98029" y="182204"/>
                  <a:pt x="92501" y="182204"/>
                </a:cubicBezTo>
                <a:cubicBezTo>
                  <a:pt x="86973" y="182204"/>
                  <a:pt x="82550" y="177900"/>
                  <a:pt x="82550" y="172520"/>
                </a:cubicBezTo>
                <a:lnTo>
                  <a:pt x="82550" y="102820"/>
                </a:lnTo>
                <a:lnTo>
                  <a:pt x="9684" y="102820"/>
                </a:lnTo>
                <a:cubicBezTo>
                  <a:pt x="4304" y="102820"/>
                  <a:pt x="0" y="98029"/>
                  <a:pt x="0" y="92501"/>
                </a:cubicBezTo>
                <a:cubicBezTo>
                  <a:pt x="0" y="86973"/>
                  <a:pt x="4304" y="82550"/>
                  <a:pt x="9684" y="82550"/>
                </a:cubicBezTo>
                <a:lnTo>
                  <a:pt x="82550" y="82550"/>
                </a:lnTo>
                <a:lnTo>
                  <a:pt x="82550" y="9684"/>
                </a:lnTo>
                <a:cubicBezTo>
                  <a:pt x="82550" y="4304"/>
                  <a:pt x="86973" y="0"/>
                  <a:pt x="92501" y="0"/>
                </a:cubicBezTo>
                <a:close/>
              </a:path>
            </a:pathLst>
          </a:custGeom>
          <a:solidFill>
            <a:schemeClr val="bg1"/>
          </a:solidFill>
          <a:ln>
            <a:noFill/>
          </a:ln>
        </p:spPr>
        <p:txBody>
          <a:bodyPr anchor="ctr"/>
          <a:lstStyle/>
          <a:p>
            <a:endParaRPr lang="en-US" sz="657" dirty="0"/>
          </a:p>
        </p:txBody>
      </p:sp>
      <p:sp>
        <p:nvSpPr>
          <p:cNvPr id="14" name="TextBox 13">
            <a:extLst>
              <a:ext uri="{FF2B5EF4-FFF2-40B4-BE49-F238E27FC236}">
                <a16:creationId xmlns:a16="http://schemas.microsoft.com/office/drawing/2014/main" id="{2180DD63-339D-4E95-A680-DBE843280206}"/>
              </a:ext>
            </a:extLst>
          </p:cNvPr>
          <p:cNvSpPr txBox="1"/>
          <p:nvPr/>
        </p:nvSpPr>
        <p:spPr>
          <a:xfrm>
            <a:off x="7200430" y="4803289"/>
            <a:ext cx="1191352" cy="584775"/>
          </a:xfrm>
          <a:prstGeom prst="rect">
            <a:avLst/>
          </a:prstGeom>
          <a:noFill/>
        </p:spPr>
        <p:txBody>
          <a:bodyPr wrap="none" rtlCol="0" anchor="b" anchorCtr="0">
            <a:spAutoFit/>
          </a:bodyPr>
          <a:lstStyle/>
          <a:p>
            <a:r>
              <a:rPr lang="en-US" sz="3200" b="1" dirty="0">
                <a:solidFill>
                  <a:schemeClr val="accent6"/>
                </a:solidFill>
                <a:ea typeface="League Spartan" charset="0"/>
                <a:cs typeface="Poppins" pitchFamily="2" charset="77"/>
              </a:rPr>
              <a:t>LOSS</a:t>
            </a:r>
          </a:p>
        </p:txBody>
      </p:sp>
      <p:sp>
        <p:nvSpPr>
          <p:cNvPr id="15" name="Subtitle 2">
            <a:extLst>
              <a:ext uri="{FF2B5EF4-FFF2-40B4-BE49-F238E27FC236}">
                <a16:creationId xmlns:a16="http://schemas.microsoft.com/office/drawing/2014/main" id="{BB7C6C64-0F8F-4892-B651-70A45730A7F1}"/>
              </a:ext>
            </a:extLst>
          </p:cNvPr>
          <p:cNvSpPr txBox="1">
            <a:spLocks/>
          </p:cNvSpPr>
          <p:nvPr/>
        </p:nvSpPr>
        <p:spPr>
          <a:xfrm>
            <a:off x="7257578" y="5319505"/>
            <a:ext cx="2629371" cy="59680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Tree>
    <p:extLst>
      <p:ext uri="{BB962C8B-B14F-4D97-AF65-F5344CB8AC3E}">
        <p14:creationId xmlns:p14="http://schemas.microsoft.com/office/powerpoint/2010/main" val="180373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36E4D-FFB1-4113-905D-0A014AA590C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622BB25-1159-4F75-AA45-3F52AA608D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2A5F02E-EA45-40EA-92FF-F742D5A3B8FF}"/>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8DACA023-7C67-4B25-99A5-7EE2B3925534}"/>
              </a:ext>
            </a:extLst>
          </p:cNvPr>
          <p:cNvSpPr>
            <a:spLocks noGrp="1"/>
          </p:cNvSpPr>
          <p:nvPr>
            <p:ph type="title"/>
          </p:nvPr>
        </p:nvSpPr>
        <p:spPr/>
        <p:txBody>
          <a:bodyPr/>
          <a:lstStyle/>
          <a:p>
            <a:r>
              <a:rPr lang="en-ZA" dirty="0"/>
              <a:t>Profit and Loss Arrow Analysis</a:t>
            </a:r>
          </a:p>
        </p:txBody>
      </p:sp>
      <p:sp>
        <p:nvSpPr>
          <p:cNvPr id="6" name="Text Placeholder 5">
            <a:extLst>
              <a:ext uri="{FF2B5EF4-FFF2-40B4-BE49-F238E27FC236}">
                <a16:creationId xmlns:a16="http://schemas.microsoft.com/office/drawing/2014/main" id="{A0577221-4597-454F-AED0-7059ECC4C76E}"/>
              </a:ext>
            </a:extLst>
          </p:cNvPr>
          <p:cNvSpPr>
            <a:spLocks noGrp="1"/>
          </p:cNvSpPr>
          <p:nvPr>
            <p:ph type="body" sz="quarter" idx="13"/>
          </p:nvPr>
        </p:nvSpPr>
        <p:spPr/>
        <p:txBody>
          <a:bodyPr/>
          <a:lstStyle/>
          <a:p>
            <a:endParaRPr lang="en-ZA"/>
          </a:p>
        </p:txBody>
      </p:sp>
      <p:grpSp>
        <p:nvGrpSpPr>
          <p:cNvPr id="28" name="Group 27">
            <a:extLst>
              <a:ext uri="{FF2B5EF4-FFF2-40B4-BE49-F238E27FC236}">
                <a16:creationId xmlns:a16="http://schemas.microsoft.com/office/drawing/2014/main" id="{11EFF961-9E4F-4FEA-A21E-BEC591E0660A}"/>
              </a:ext>
            </a:extLst>
          </p:cNvPr>
          <p:cNvGrpSpPr/>
          <p:nvPr/>
        </p:nvGrpSpPr>
        <p:grpSpPr>
          <a:xfrm>
            <a:off x="803542" y="2114304"/>
            <a:ext cx="9739526" cy="3942413"/>
            <a:chOff x="1375042" y="1524762"/>
            <a:chExt cx="8049678" cy="3258388"/>
          </a:xfrm>
        </p:grpSpPr>
        <p:sp>
          <p:nvSpPr>
            <p:cNvPr id="7" name="Subtitle 2">
              <a:extLst>
                <a:ext uri="{FF2B5EF4-FFF2-40B4-BE49-F238E27FC236}">
                  <a16:creationId xmlns:a16="http://schemas.microsoft.com/office/drawing/2014/main" id="{640B4FDE-67F0-484A-8443-D76D462E5774}"/>
                </a:ext>
              </a:extLst>
            </p:cNvPr>
            <p:cNvSpPr txBox="1">
              <a:spLocks/>
            </p:cNvSpPr>
            <p:nvPr/>
          </p:nvSpPr>
          <p:spPr>
            <a:xfrm>
              <a:off x="1375042" y="4132918"/>
              <a:ext cx="1871441" cy="6502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8" name="Subtitle 2">
              <a:extLst>
                <a:ext uri="{FF2B5EF4-FFF2-40B4-BE49-F238E27FC236}">
                  <a16:creationId xmlns:a16="http://schemas.microsoft.com/office/drawing/2014/main" id="{6E38244C-F48B-494C-A9A5-F2CB950B97C3}"/>
                </a:ext>
              </a:extLst>
            </p:cNvPr>
            <p:cNvSpPr txBox="1">
              <a:spLocks/>
            </p:cNvSpPr>
            <p:nvPr/>
          </p:nvSpPr>
          <p:spPr>
            <a:xfrm>
              <a:off x="7553279" y="4132918"/>
              <a:ext cx="1871441" cy="65023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9" name="Subtitle 2">
              <a:extLst>
                <a:ext uri="{FF2B5EF4-FFF2-40B4-BE49-F238E27FC236}">
                  <a16:creationId xmlns:a16="http://schemas.microsoft.com/office/drawing/2014/main" id="{78E53A08-3BF9-40CB-8F19-C6CCCE5773A2}"/>
                </a:ext>
              </a:extLst>
            </p:cNvPr>
            <p:cNvSpPr txBox="1">
              <a:spLocks/>
            </p:cNvSpPr>
            <p:nvPr/>
          </p:nvSpPr>
          <p:spPr>
            <a:xfrm>
              <a:off x="4464161" y="4132918"/>
              <a:ext cx="1871441" cy="65023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cxnSp>
          <p:nvCxnSpPr>
            <p:cNvPr id="10" name="Straight Connector 9">
              <a:extLst>
                <a:ext uri="{FF2B5EF4-FFF2-40B4-BE49-F238E27FC236}">
                  <a16:creationId xmlns:a16="http://schemas.microsoft.com/office/drawing/2014/main" id="{78E3773F-0DFB-4147-A098-2A2397C890CC}"/>
                </a:ext>
              </a:extLst>
            </p:cNvPr>
            <p:cNvCxnSpPr/>
            <p:nvPr/>
          </p:nvCxnSpPr>
          <p:spPr>
            <a:xfrm>
              <a:off x="2310763" y="1710770"/>
              <a:ext cx="0" cy="150172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ight Arrow 8">
              <a:extLst>
                <a:ext uri="{FF2B5EF4-FFF2-40B4-BE49-F238E27FC236}">
                  <a16:creationId xmlns:a16="http://schemas.microsoft.com/office/drawing/2014/main" id="{3C1EAEDB-D581-459F-A994-409097D9166F}"/>
                </a:ext>
              </a:extLst>
            </p:cNvPr>
            <p:cNvSpPr/>
            <p:nvPr/>
          </p:nvSpPr>
          <p:spPr>
            <a:xfrm>
              <a:off x="2310763" y="2180059"/>
              <a:ext cx="935717" cy="5631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Left Arrow 9">
              <a:extLst>
                <a:ext uri="{FF2B5EF4-FFF2-40B4-BE49-F238E27FC236}">
                  <a16:creationId xmlns:a16="http://schemas.microsoft.com/office/drawing/2014/main" id="{8EA2DAE2-105E-4D30-8FCE-5E7CE5D5E08E}"/>
                </a:ext>
              </a:extLst>
            </p:cNvPr>
            <p:cNvSpPr/>
            <p:nvPr/>
          </p:nvSpPr>
          <p:spPr>
            <a:xfrm>
              <a:off x="1375043" y="2180059"/>
              <a:ext cx="935717" cy="563146"/>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3" name="TextBox 12">
              <a:extLst>
                <a:ext uri="{FF2B5EF4-FFF2-40B4-BE49-F238E27FC236}">
                  <a16:creationId xmlns:a16="http://schemas.microsoft.com/office/drawing/2014/main" id="{2F854034-2C96-4680-9EEB-94F078A9118D}"/>
                </a:ext>
              </a:extLst>
            </p:cNvPr>
            <p:cNvSpPr txBox="1"/>
            <p:nvPr/>
          </p:nvSpPr>
          <p:spPr>
            <a:xfrm>
              <a:off x="2622816" y="2337133"/>
              <a:ext cx="311610"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sp>
          <p:nvSpPr>
            <p:cNvPr id="14" name="TextBox 13">
              <a:extLst>
                <a:ext uri="{FF2B5EF4-FFF2-40B4-BE49-F238E27FC236}">
                  <a16:creationId xmlns:a16="http://schemas.microsoft.com/office/drawing/2014/main" id="{F70CF783-6637-4935-A22E-5B33D5F7F781}"/>
                </a:ext>
              </a:extLst>
            </p:cNvPr>
            <p:cNvSpPr txBox="1"/>
            <p:nvPr/>
          </p:nvSpPr>
          <p:spPr>
            <a:xfrm>
              <a:off x="1652648" y="2337133"/>
              <a:ext cx="380504"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cxnSp>
          <p:nvCxnSpPr>
            <p:cNvPr id="15" name="Straight Connector 14">
              <a:extLst>
                <a:ext uri="{FF2B5EF4-FFF2-40B4-BE49-F238E27FC236}">
                  <a16:creationId xmlns:a16="http://schemas.microsoft.com/office/drawing/2014/main" id="{A44FC30C-FFAC-4B21-B5A9-2562971774DB}"/>
                </a:ext>
              </a:extLst>
            </p:cNvPr>
            <p:cNvCxnSpPr>
              <a:cxnSpLocks/>
            </p:cNvCxnSpPr>
            <p:nvPr/>
          </p:nvCxnSpPr>
          <p:spPr>
            <a:xfrm flipH="1">
              <a:off x="4583959" y="2461632"/>
              <a:ext cx="163184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Up Arrow 16">
              <a:extLst>
                <a:ext uri="{FF2B5EF4-FFF2-40B4-BE49-F238E27FC236}">
                  <a16:creationId xmlns:a16="http://schemas.microsoft.com/office/drawing/2014/main" id="{978DE5CB-8820-4DA8-840C-7998766B820D}"/>
                </a:ext>
              </a:extLst>
            </p:cNvPr>
            <p:cNvSpPr/>
            <p:nvPr/>
          </p:nvSpPr>
          <p:spPr>
            <a:xfrm>
              <a:off x="5046583" y="1524762"/>
              <a:ext cx="706597" cy="93687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7" name="TextBox 16">
              <a:extLst>
                <a:ext uri="{FF2B5EF4-FFF2-40B4-BE49-F238E27FC236}">
                  <a16:creationId xmlns:a16="http://schemas.microsoft.com/office/drawing/2014/main" id="{67959393-B55F-4ACD-BB8E-E5D9B27138F8}"/>
                </a:ext>
              </a:extLst>
            </p:cNvPr>
            <p:cNvSpPr txBox="1"/>
            <p:nvPr/>
          </p:nvSpPr>
          <p:spPr>
            <a:xfrm>
              <a:off x="5244077" y="1868699"/>
              <a:ext cx="311610"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sp>
          <p:nvSpPr>
            <p:cNvPr id="18" name="Down Arrow 18">
              <a:extLst>
                <a:ext uri="{FF2B5EF4-FFF2-40B4-BE49-F238E27FC236}">
                  <a16:creationId xmlns:a16="http://schemas.microsoft.com/office/drawing/2014/main" id="{F2B5CD02-10B4-4029-B6A6-0E3E08F11EB9}"/>
                </a:ext>
              </a:extLst>
            </p:cNvPr>
            <p:cNvSpPr/>
            <p:nvPr/>
          </p:nvSpPr>
          <p:spPr>
            <a:xfrm>
              <a:off x="5046582" y="2461631"/>
              <a:ext cx="706597" cy="93687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9" name="TextBox 18">
              <a:extLst>
                <a:ext uri="{FF2B5EF4-FFF2-40B4-BE49-F238E27FC236}">
                  <a16:creationId xmlns:a16="http://schemas.microsoft.com/office/drawing/2014/main" id="{46EBD2E9-9255-4205-9F14-A9F4F8B19552}"/>
                </a:ext>
              </a:extLst>
            </p:cNvPr>
            <p:cNvSpPr txBox="1"/>
            <p:nvPr/>
          </p:nvSpPr>
          <p:spPr>
            <a:xfrm>
              <a:off x="5209628" y="2805568"/>
              <a:ext cx="380504"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cxnSp>
          <p:nvCxnSpPr>
            <p:cNvPr id="20" name="Straight Connector 19">
              <a:extLst>
                <a:ext uri="{FF2B5EF4-FFF2-40B4-BE49-F238E27FC236}">
                  <a16:creationId xmlns:a16="http://schemas.microsoft.com/office/drawing/2014/main" id="{7A479EAF-FE60-4D9A-81B7-022B6535BC2C}"/>
                </a:ext>
              </a:extLst>
            </p:cNvPr>
            <p:cNvCxnSpPr>
              <a:cxnSpLocks/>
            </p:cNvCxnSpPr>
            <p:nvPr/>
          </p:nvCxnSpPr>
          <p:spPr>
            <a:xfrm flipH="1">
              <a:off x="7673077" y="3212493"/>
              <a:ext cx="163184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Up Arrow 21">
              <a:extLst>
                <a:ext uri="{FF2B5EF4-FFF2-40B4-BE49-F238E27FC236}">
                  <a16:creationId xmlns:a16="http://schemas.microsoft.com/office/drawing/2014/main" id="{82EA17AC-4E0B-447B-9E05-3D51241DA2C1}"/>
                </a:ext>
              </a:extLst>
            </p:cNvPr>
            <p:cNvSpPr/>
            <p:nvPr/>
          </p:nvSpPr>
          <p:spPr>
            <a:xfrm>
              <a:off x="7782401" y="2275622"/>
              <a:ext cx="706597" cy="93687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2" name="TextBox 21">
              <a:extLst>
                <a:ext uri="{FF2B5EF4-FFF2-40B4-BE49-F238E27FC236}">
                  <a16:creationId xmlns:a16="http://schemas.microsoft.com/office/drawing/2014/main" id="{4831A8A1-F3EF-47FF-95DA-5025925494CE}"/>
                </a:ext>
              </a:extLst>
            </p:cNvPr>
            <p:cNvSpPr txBox="1"/>
            <p:nvPr/>
          </p:nvSpPr>
          <p:spPr>
            <a:xfrm>
              <a:off x="7979894" y="2619560"/>
              <a:ext cx="311610"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sp>
          <p:nvSpPr>
            <p:cNvPr id="23" name="Up Arrow 23">
              <a:extLst>
                <a:ext uri="{FF2B5EF4-FFF2-40B4-BE49-F238E27FC236}">
                  <a16:creationId xmlns:a16="http://schemas.microsoft.com/office/drawing/2014/main" id="{16F78A16-5F38-4403-A4B2-6501F6812E09}"/>
                </a:ext>
              </a:extLst>
            </p:cNvPr>
            <p:cNvSpPr/>
            <p:nvPr/>
          </p:nvSpPr>
          <p:spPr>
            <a:xfrm>
              <a:off x="8488998" y="1524762"/>
              <a:ext cx="706597" cy="168773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4" name="TextBox 23">
              <a:extLst>
                <a:ext uri="{FF2B5EF4-FFF2-40B4-BE49-F238E27FC236}">
                  <a16:creationId xmlns:a16="http://schemas.microsoft.com/office/drawing/2014/main" id="{F4EA956E-EB23-4C35-9474-7362AB959A25}"/>
                </a:ext>
              </a:extLst>
            </p:cNvPr>
            <p:cNvSpPr txBox="1"/>
            <p:nvPr/>
          </p:nvSpPr>
          <p:spPr>
            <a:xfrm>
              <a:off x="8686491" y="2244130"/>
              <a:ext cx="311610" cy="247274"/>
            </a:xfrm>
            <a:prstGeom prst="rect">
              <a:avLst/>
            </a:prstGeom>
            <a:noFill/>
          </p:spPr>
          <p:txBody>
            <a:bodyPr wrap="none" rtlCol="0" anchor="b" anchorCtr="0">
              <a:spAutoFit/>
            </a:bodyPr>
            <a:lstStyle/>
            <a:p>
              <a:pPr algn="ctr"/>
              <a:r>
                <a:rPr lang="en-US" sz="1344" b="1" dirty="0">
                  <a:solidFill>
                    <a:schemeClr val="bg1"/>
                  </a:solidFill>
                  <a:ea typeface="League Spartan" charset="0"/>
                  <a:cs typeface="Poppins" pitchFamily="2" charset="77"/>
                </a:rPr>
                <a:t>50</a:t>
              </a:r>
            </a:p>
          </p:txBody>
        </p:sp>
        <p:sp>
          <p:nvSpPr>
            <p:cNvPr id="25" name="TextBox 24">
              <a:extLst>
                <a:ext uri="{FF2B5EF4-FFF2-40B4-BE49-F238E27FC236}">
                  <a16:creationId xmlns:a16="http://schemas.microsoft.com/office/drawing/2014/main" id="{DB685015-104D-49E7-B644-B34AF4952831}"/>
                </a:ext>
              </a:extLst>
            </p:cNvPr>
            <p:cNvSpPr txBox="1"/>
            <p:nvPr/>
          </p:nvSpPr>
          <p:spPr>
            <a:xfrm>
              <a:off x="1458071" y="3575832"/>
              <a:ext cx="1705379" cy="534190"/>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LEFT &amp; RIGHT</a:t>
              </a:r>
            </a:p>
            <a:p>
              <a:pPr algn="ctr"/>
              <a:r>
                <a:rPr lang="en-US" b="1" dirty="0">
                  <a:solidFill>
                    <a:schemeClr val="tx2"/>
                  </a:solidFill>
                  <a:ea typeface="League Spartan" charset="0"/>
                  <a:cs typeface="Poppins" pitchFamily="2" charset="77"/>
                </a:rPr>
                <a:t>ARROWS DISPLAY</a:t>
              </a:r>
            </a:p>
          </p:txBody>
        </p:sp>
        <p:sp>
          <p:nvSpPr>
            <p:cNvPr id="26" name="TextBox 25">
              <a:extLst>
                <a:ext uri="{FF2B5EF4-FFF2-40B4-BE49-F238E27FC236}">
                  <a16:creationId xmlns:a16="http://schemas.microsoft.com/office/drawing/2014/main" id="{1F8FA8FD-E931-4DB5-B3D6-E3BD2BB78193}"/>
                </a:ext>
              </a:extLst>
            </p:cNvPr>
            <p:cNvSpPr txBox="1"/>
            <p:nvPr/>
          </p:nvSpPr>
          <p:spPr>
            <a:xfrm>
              <a:off x="4547194" y="3575832"/>
              <a:ext cx="1705379" cy="534190"/>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UP &amp; DOWN</a:t>
              </a:r>
            </a:p>
            <a:p>
              <a:pPr algn="ctr"/>
              <a:r>
                <a:rPr lang="en-US" b="1" dirty="0">
                  <a:solidFill>
                    <a:schemeClr val="tx2"/>
                  </a:solidFill>
                  <a:ea typeface="League Spartan" charset="0"/>
                  <a:cs typeface="Poppins" pitchFamily="2" charset="77"/>
                </a:rPr>
                <a:t>ARROWS DISPLAY</a:t>
              </a:r>
            </a:p>
          </p:txBody>
        </p:sp>
        <p:sp>
          <p:nvSpPr>
            <p:cNvPr id="27" name="TextBox 26">
              <a:extLst>
                <a:ext uri="{FF2B5EF4-FFF2-40B4-BE49-F238E27FC236}">
                  <a16:creationId xmlns:a16="http://schemas.microsoft.com/office/drawing/2014/main" id="{532C1013-8B88-452B-B327-E8E3F7AA350E}"/>
                </a:ext>
              </a:extLst>
            </p:cNvPr>
            <p:cNvSpPr txBox="1"/>
            <p:nvPr/>
          </p:nvSpPr>
          <p:spPr>
            <a:xfrm>
              <a:off x="7636310" y="3575832"/>
              <a:ext cx="1705379" cy="534190"/>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DOUBLE UP</a:t>
              </a:r>
            </a:p>
            <a:p>
              <a:pPr algn="ctr"/>
              <a:r>
                <a:rPr lang="en-US" b="1" dirty="0">
                  <a:solidFill>
                    <a:schemeClr val="tx2"/>
                  </a:solidFill>
                  <a:ea typeface="League Spartan" charset="0"/>
                  <a:cs typeface="Poppins" pitchFamily="2" charset="77"/>
                </a:rPr>
                <a:t>ARROWS DISPLAY</a:t>
              </a:r>
            </a:p>
          </p:txBody>
        </p:sp>
      </p:grpSp>
    </p:spTree>
    <p:extLst>
      <p:ext uri="{BB962C8B-B14F-4D97-AF65-F5344CB8AC3E}">
        <p14:creationId xmlns:p14="http://schemas.microsoft.com/office/powerpoint/2010/main" val="4010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D2723-E14E-4E58-A433-88C1B60B9D5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CE29BBD-B908-4DB1-82CA-F5D4DC1085C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DE300B0-4F85-4ACE-AD6C-629FFB43955F}"/>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754218A6-BB1E-4929-9C50-32BD1B6A5104}"/>
              </a:ext>
            </a:extLst>
          </p:cNvPr>
          <p:cNvSpPr>
            <a:spLocks noGrp="1"/>
          </p:cNvSpPr>
          <p:nvPr>
            <p:ph type="title"/>
          </p:nvPr>
        </p:nvSpPr>
        <p:spPr/>
        <p:txBody>
          <a:bodyPr/>
          <a:lstStyle/>
          <a:p>
            <a:r>
              <a:rPr lang="en-ZA" dirty="0"/>
              <a:t>Profit and Loss Status Infographic</a:t>
            </a:r>
          </a:p>
        </p:txBody>
      </p:sp>
      <p:sp>
        <p:nvSpPr>
          <p:cNvPr id="6" name="Text Placeholder 5">
            <a:extLst>
              <a:ext uri="{FF2B5EF4-FFF2-40B4-BE49-F238E27FC236}">
                <a16:creationId xmlns:a16="http://schemas.microsoft.com/office/drawing/2014/main" id="{4559A7AE-F6E9-476F-9836-D42EE3480581}"/>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4766A789-D229-4927-B628-F5D92BCA1907}"/>
              </a:ext>
            </a:extLst>
          </p:cNvPr>
          <p:cNvGrpSpPr/>
          <p:nvPr/>
        </p:nvGrpSpPr>
        <p:grpSpPr>
          <a:xfrm>
            <a:off x="1345718" y="2144083"/>
            <a:ext cx="1031618" cy="3429207"/>
            <a:chOff x="5234858" y="3265379"/>
            <a:chExt cx="2877526" cy="9565219"/>
          </a:xfrm>
        </p:grpSpPr>
        <p:sp>
          <p:nvSpPr>
            <p:cNvPr id="8" name="Freeform 77">
              <a:extLst>
                <a:ext uri="{FF2B5EF4-FFF2-40B4-BE49-F238E27FC236}">
                  <a16:creationId xmlns:a16="http://schemas.microsoft.com/office/drawing/2014/main" id="{B098F0B7-350B-4364-947A-D7E82CDA9560}"/>
                </a:ext>
              </a:extLst>
            </p:cNvPr>
            <p:cNvSpPr>
              <a:spLocks noChangeArrowheads="1"/>
            </p:cNvSpPr>
            <p:nvPr/>
          </p:nvSpPr>
          <p:spPr bwMode="auto">
            <a:xfrm>
              <a:off x="5234858" y="3438783"/>
              <a:ext cx="2877526" cy="9391815"/>
            </a:xfrm>
            <a:custGeom>
              <a:avLst/>
              <a:gdLst>
                <a:gd name="T0" fmla="*/ 1353 w 2708"/>
                <a:gd name="T1" fmla="*/ 8838 h 8839"/>
                <a:gd name="T2" fmla="*/ 1353 w 2708"/>
                <a:gd name="T3" fmla="*/ 8838 h 8839"/>
                <a:gd name="T4" fmla="*/ 0 w 2708"/>
                <a:gd name="T5" fmla="*/ 7484 h 8839"/>
                <a:gd name="T6" fmla="*/ 0 w 2708"/>
                <a:gd name="T7" fmla="*/ 7484 h 8839"/>
                <a:gd name="T8" fmla="*/ 686 w 2708"/>
                <a:gd name="T9" fmla="*/ 6307 h 8839"/>
                <a:gd name="T10" fmla="*/ 747 w 2708"/>
                <a:gd name="T11" fmla="*/ 6272 h 8839"/>
                <a:gd name="T12" fmla="*/ 747 w 2708"/>
                <a:gd name="T13" fmla="*/ 606 h 8839"/>
                <a:gd name="T14" fmla="*/ 747 w 2708"/>
                <a:gd name="T15" fmla="*/ 606 h 8839"/>
                <a:gd name="T16" fmla="*/ 1353 w 2708"/>
                <a:gd name="T17" fmla="*/ 0 h 8839"/>
                <a:gd name="T18" fmla="*/ 1353 w 2708"/>
                <a:gd name="T19" fmla="*/ 0 h 8839"/>
                <a:gd name="T20" fmla="*/ 1959 w 2708"/>
                <a:gd name="T21" fmla="*/ 606 h 8839"/>
                <a:gd name="T22" fmla="*/ 1959 w 2708"/>
                <a:gd name="T23" fmla="*/ 6272 h 8839"/>
                <a:gd name="T24" fmla="*/ 2020 w 2708"/>
                <a:gd name="T25" fmla="*/ 6307 h 8839"/>
                <a:gd name="T26" fmla="*/ 2020 w 2708"/>
                <a:gd name="T27" fmla="*/ 6307 h 8839"/>
                <a:gd name="T28" fmla="*/ 2707 w 2708"/>
                <a:gd name="T29" fmla="*/ 7484 h 8839"/>
                <a:gd name="T30" fmla="*/ 2707 w 2708"/>
                <a:gd name="T31" fmla="*/ 7484 h 8839"/>
                <a:gd name="T32" fmla="*/ 1353 w 2708"/>
                <a:gd name="T33" fmla="*/ 8838 h 8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8" h="8839">
                  <a:moveTo>
                    <a:pt x="1353" y="8838"/>
                  </a:moveTo>
                  <a:lnTo>
                    <a:pt x="1353" y="8838"/>
                  </a:lnTo>
                  <a:cubicBezTo>
                    <a:pt x="607" y="8838"/>
                    <a:pt x="0" y="8231"/>
                    <a:pt x="0" y="7484"/>
                  </a:cubicBezTo>
                  <a:lnTo>
                    <a:pt x="0" y="7484"/>
                  </a:lnTo>
                  <a:cubicBezTo>
                    <a:pt x="0" y="6999"/>
                    <a:pt x="262" y="6548"/>
                    <a:pt x="686" y="6307"/>
                  </a:cubicBezTo>
                  <a:lnTo>
                    <a:pt x="747" y="6272"/>
                  </a:lnTo>
                  <a:lnTo>
                    <a:pt x="747" y="606"/>
                  </a:lnTo>
                  <a:lnTo>
                    <a:pt x="747" y="606"/>
                  </a:lnTo>
                  <a:cubicBezTo>
                    <a:pt x="747" y="272"/>
                    <a:pt x="1019" y="0"/>
                    <a:pt x="1353" y="0"/>
                  </a:cubicBezTo>
                  <a:lnTo>
                    <a:pt x="1353" y="0"/>
                  </a:lnTo>
                  <a:cubicBezTo>
                    <a:pt x="1687" y="0"/>
                    <a:pt x="1959" y="272"/>
                    <a:pt x="1959" y="606"/>
                  </a:cubicBezTo>
                  <a:lnTo>
                    <a:pt x="1959" y="6272"/>
                  </a:lnTo>
                  <a:lnTo>
                    <a:pt x="2020" y="6307"/>
                  </a:lnTo>
                  <a:lnTo>
                    <a:pt x="2020" y="6307"/>
                  </a:lnTo>
                  <a:cubicBezTo>
                    <a:pt x="2444" y="6548"/>
                    <a:pt x="2707" y="6999"/>
                    <a:pt x="2707" y="7484"/>
                  </a:cubicBezTo>
                  <a:lnTo>
                    <a:pt x="2707" y="7484"/>
                  </a:lnTo>
                  <a:cubicBezTo>
                    <a:pt x="2707" y="8231"/>
                    <a:pt x="2099" y="8838"/>
                    <a:pt x="1353" y="8838"/>
                  </a:cubicBezTo>
                </a:path>
              </a:pathLst>
            </a:custGeom>
            <a:solidFill>
              <a:schemeClr val="bg1">
                <a:lumMod val="95000"/>
              </a:schemeClr>
            </a:solidFill>
            <a:ln>
              <a:noFill/>
            </a:ln>
            <a:effectLst/>
          </p:spPr>
          <p:txBody>
            <a:bodyPr wrap="none" anchor="ctr"/>
            <a:lstStyle/>
            <a:p>
              <a:endParaRPr lang="en-US" sz="2743" dirty="0"/>
            </a:p>
          </p:txBody>
        </p:sp>
        <p:sp>
          <p:nvSpPr>
            <p:cNvPr id="9" name="Freeform 78">
              <a:extLst>
                <a:ext uri="{FF2B5EF4-FFF2-40B4-BE49-F238E27FC236}">
                  <a16:creationId xmlns:a16="http://schemas.microsoft.com/office/drawing/2014/main" id="{E8B5BB0E-839A-44DA-A46A-D5BB24FF9611}"/>
                </a:ext>
              </a:extLst>
            </p:cNvPr>
            <p:cNvSpPr>
              <a:spLocks noChangeArrowheads="1"/>
            </p:cNvSpPr>
            <p:nvPr/>
          </p:nvSpPr>
          <p:spPr bwMode="auto">
            <a:xfrm>
              <a:off x="6383052" y="3790273"/>
              <a:ext cx="581128" cy="3992928"/>
            </a:xfrm>
            <a:custGeom>
              <a:avLst/>
              <a:gdLst>
                <a:gd name="T0" fmla="*/ 545 w 546"/>
                <a:gd name="T1" fmla="*/ 273 h 3755"/>
                <a:gd name="T2" fmla="*/ 545 w 546"/>
                <a:gd name="T3" fmla="*/ 273 h 3755"/>
                <a:gd name="T4" fmla="*/ 272 w 546"/>
                <a:gd name="T5" fmla="*/ 0 h 3755"/>
                <a:gd name="T6" fmla="*/ 272 w 546"/>
                <a:gd name="T7" fmla="*/ 0 h 3755"/>
                <a:gd name="T8" fmla="*/ 0 w 546"/>
                <a:gd name="T9" fmla="*/ 273 h 3755"/>
                <a:gd name="T10" fmla="*/ 0 w 546"/>
                <a:gd name="T11" fmla="*/ 3754 h 3755"/>
                <a:gd name="T12" fmla="*/ 545 w 546"/>
                <a:gd name="T13" fmla="*/ 3754 h 3755"/>
                <a:gd name="T14" fmla="*/ 545 w 546"/>
                <a:gd name="T15" fmla="*/ 273 h 37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3755">
                  <a:moveTo>
                    <a:pt x="545" y="273"/>
                  </a:moveTo>
                  <a:lnTo>
                    <a:pt x="545" y="273"/>
                  </a:lnTo>
                  <a:cubicBezTo>
                    <a:pt x="545" y="123"/>
                    <a:pt x="422" y="0"/>
                    <a:pt x="272" y="0"/>
                  </a:cubicBezTo>
                  <a:lnTo>
                    <a:pt x="272" y="0"/>
                  </a:lnTo>
                  <a:cubicBezTo>
                    <a:pt x="122" y="0"/>
                    <a:pt x="0" y="123"/>
                    <a:pt x="0" y="273"/>
                  </a:cubicBezTo>
                  <a:lnTo>
                    <a:pt x="0" y="3754"/>
                  </a:lnTo>
                  <a:lnTo>
                    <a:pt x="545" y="3754"/>
                  </a:lnTo>
                  <a:lnTo>
                    <a:pt x="545" y="273"/>
                  </a:lnTo>
                </a:path>
              </a:pathLst>
            </a:custGeom>
            <a:solidFill>
              <a:schemeClr val="bg1">
                <a:lumMod val="75000"/>
              </a:schemeClr>
            </a:solidFill>
            <a:ln>
              <a:noFill/>
            </a:ln>
            <a:effectLst/>
          </p:spPr>
          <p:txBody>
            <a:bodyPr wrap="none" anchor="ctr"/>
            <a:lstStyle/>
            <a:p>
              <a:endParaRPr lang="en-US" sz="2743" dirty="0"/>
            </a:p>
          </p:txBody>
        </p:sp>
        <p:sp>
          <p:nvSpPr>
            <p:cNvPr id="10" name="Freeform 79">
              <a:extLst>
                <a:ext uri="{FF2B5EF4-FFF2-40B4-BE49-F238E27FC236}">
                  <a16:creationId xmlns:a16="http://schemas.microsoft.com/office/drawing/2014/main" id="{593F7B76-BCBC-4314-A472-F9ADAD95CE9B}"/>
                </a:ext>
              </a:extLst>
            </p:cNvPr>
            <p:cNvSpPr>
              <a:spLocks noChangeArrowheads="1"/>
            </p:cNvSpPr>
            <p:nvPr/>
          </p:nvSpPr>
          <p:spPr bwMode="auto">
            <a:xfrm>
              <a:off x="5773806" y="10492018"/>
              <a:ext cx="1982402" cy="1982406"/>
            </a:xfrm>
            <a:custGeom>
              <a:avLst/>
              <a:gdLst>
                <a:gd name="T0" fmla="*/ 1416 w 1867"/>
                <a:gd name="T1" fmla="*/ 0 h 1866"/>
                <a:gd name="T2" fmla="*/ 1416 w 1867"/>
                <a:gd name="T3" fmla="*/ 0 h 1866"/>
                <a:gd name="T4" fmla="*/ 1590 w 1867"/>
                <a:gd name="T5" fmla="*/ 569 h 1866"/>
                <a:gd name="T6" fmla="*/ 1590 w 1867"/>
                <a:gd name="T7" fmla="*/ 569 h 1866"/>
                <a:gd name="T8" fmla="*/ 570 w 1867"/>
                <a:gd name="T9" fmla="*/ 1589 h 1866"/>
                <a:gd name="T10" fmla="*/ 570 w 1867"/>
                <a:gd name="T11" fmla="*/ 1589 h 1866"/>
                <a:gd name="T12" fmla="*/ 0 w 1867"/>
                <a:gd name="T13" fmla="*/ 1415 h 1866"/>
                <a:gd name="T14" fmla="*/ 0 w 1867"/>
                <a:gd name="T15" fmla="*/ 1415 h 1866"/>
                <a:gd name="T16" fmla="*/ 846 w 1867"/>
                <a:gd name="T17" fmla="*/ 1865 h 1866"/>
                <a:gd name="T18" fmla="*/ 846 w 1867"/>
                <a:gd name="T19" fmla="*/ 1865 h 1866"/>
                <a:gd name="T20" fmla="*/ 1866 w 1867"/>
                <a:gd name="T21" fmla="*/ 845 h 1866"/>
                <a:gd name="T22" fmla="*/ 1866 w 1867"/>
                <a:gd name="T23" fmla="*/ 845 h 1866"/>
                <a:gd name="T24" fmla="*/ 1416 w 1867"/>
                <a:gd name="T25" fmla="*/ 0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1866">
                  <a:moveTo>
                    <a:pt x="1416" y="0"/>
                  </a:moveTo>
                  <a:lnTo>
                    <a:pt x="1416" y="0"/>
                  </a:lnTo>
                  <a:cubicBezTo>
                    <a:pt x="1526" y="162"/>
                    <a:pt x="1590" y="358"/>
                    <a:pt x="1590" y="569"/>
                  </a:cubicBezTo>
                  <a:lnTo>
                    <a:pt x="1590" y="569"/>
                  </a:lnTo>
                  <a:cubicBezTo>
                    <a:pt x="1590" y="1133"/>
                    <a:pt x="1133" y="1589"/>
                    <a:pt x="570" y="1589"/>
                  </a:cubicBezTo>
                  <a:lnTo>
                    <a:pt x="570" y="1589"/>
                  </a:lnTo>
                  <a:cubicBezTo>
                    <a:pt x="359" y="1589"/>
                    <a:pt x="162" y="1525"/>
                    <a:pt x="0" y="1415"/>
                  </a:cubicBezTo>
                  <a:lnTo>
                    <a:pt x="0" y="1415"/>
                  </a:lnTo>
                  <a:cubicBezTo>
                    <a:pt x="183" y="1687"/>
                    <a:pt x="494" y="1865"/>
                    <a:pt x="846" y="1865"/>
                  </a:cubicBezTo>
                  <a:lnTo>
                    <a:pt x="846" y="1865"/>
                  </a:lnTo>
                  <a:cubicBezTo>
                    <a:pt x="1409" y="1865"/>
                    <a:pt x="1866" y="1409"/>
                    <a:pt x="1866" y="845"/>
                  </a:cubicBezTo>
                  <a:lnTo>
                    <a:pt x="1866" y="845"/>
                  </a:lnTo>
                  <a:cubicBezTo>
                    <a:pt x="1866" y="493"/>
                    <a:pt x="1688" y="183"/>
                    <a:pt x="1416" y="0"/>
                  </a:cubicBezTo>
                </a:path>
              </a:pathLst>
            </a:custGeom>
            <a:solidFill>
              <a:schemeClr val="accent4">
                <a:lumMod val="75000"/>
              </a:schemeClr>
            </a:solidFill>
            <a:ln>
              <a:noFill/>
            </a:ln>
            <a:effectLst/>
          </p:spPr>
          <p:txBody>
            <a:bodyPr wrap="none" anchor="ctr"/>
            <a:lstStyle/>
            <a:p>
              <a:endParaRPr lang="en-US" sz="2743" dirty="0"/>
            </a:p>
          </p:txBody>
        </p:sp>
        <p:sp>
          <p:nvSpPr>
            <p:cNvPr id="11" name="Freeform 32">
              <a:extLst>
                <a:ext uri="{FF2B5EF4-FFF2-40B4-BE49-F238E27FC236}">
                  <a16:creationId xmlns:a16="http://schemas.microsoft.com/office/drawing/2014/main" id="{CAAEF627-6671-4C9B-B9F9-C5A8DEEFD399}"/>
                </a:ext>
              </a:extLst>
            </p:cNvPr>
            <p:cNvSpPr>
              <a:spLocks noChangeArrowheads="1"/>
            </p:cNvSpPr>
            <p:nvPr/>
          </p:nvSpPr>
          <p:spPr bwMode="auto">
            <a:xfrm>
              <a:off x="5591031" y="7783200"/>
              <a:ext cx="1873548" cy="4399595"/>
            </a:xfrm>
            <a:custGeom>
              <a:avLst/>
              <a:gdLst>
                <a:gd name="connsiteX0" fmla="*/ 794453 w 1873550"/>
                <a:gd name="connsiteY0" fmla="*/ 0 h 4399591"/>
                <a:gd name="connsiteX1" fmla="*/ 856479 w 1873550"/>
                <a:gd name="connsiteY1" fmla="*/ 0 h 4399591"/>
                <a:gd name="connsiteX2" fmla="*/ 895353 w 1873550"/>
                <a:gd name="connsiteY2" fmla="*/ 0 h 4399591"/>
                <a:gd name="connsiteX3" fmla="*/ 1088656 w 1873550"/>
                <a:gd name="connsiteY3" fmla="*/ 0 h 4399591"/>
                <a:gd name="connsiteX4" fmla="*/ 1173977 w 1873550"/>
                <a:gd name="connsiteY4" fmla="*/ 0 h 4399591"/>
                <a:gd name="connsiteX5" fmla="*/ 1373300 w 1873550"/>
                <a:gd name="connsiteY5" fmla="*/ 0 h 4399591"/>
                <a:gd name="connsiteX6" fmla="*/ 1373300 w 1873550"/>
                <a:gd name="connsiteY6" fmla="*/ 2565808 h 4399591"/>
                <a:gd name="connsiteX7" fmla="*/ 1688744 w 1873550"/>
                <a:gd name="connsiteY7" fmla="*/ 2711363 h 4399591"/>
                <a:gd name="connsiteX8" fmla="*/ 1873550 w 1873550"/>
                <a:gd name="connsiteY8" fmla="*/ 3315895 h 4399591"/>
                <a:gd name="connsiteX9" fmla="*/ 790205 w 1873550"/>
                <a:gd name="connsiteY9" fmla="*/ 4399591 h 4399591"/>
                <a:gd name="connsiteX10" fmla="*/ 184806 w 1873550"/>
                <a:gd name="connsiteY10" fmla="*/ 4214725 h 4399591"/>
                <a:gd name="connsiteX11" fmla="*/ 0 w 1873550"/>
                <a:gd name="connsiteY11" fmla="*/ 3609131 h 4399591"/>
                <a:gd name="connsiteX12" fmla="*/ 794453 w 1873550"/>
                <a:gd name="connsiteY12" fmla="*/ 2565808 h 439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550" h="4399591">
                  <a:moveTo>
                    <a:pt x="794453" y="0"/>
                  </a:moveTo>
                  <a:lnTo>
                    <a:pt x="856479" y="0"/>
                  </a:lnTo>
                  <a:lnTo>
                    <a:pt x="895353" y="0"/>
                  </a:lnTo>
                  <a:lnTo>
                    <a:pt x="1088656" y="0"/>
                  </a:lnTo>
                  <a:lnTo>
                    <a:pt x="1173977" y="0"/>
                  </a:lnTo>
                  <a:lnTo>
                    <a:pt x="1373300" y="0"/>
                  </a:lnTo>
                  <a:lnTo>
                    <a:pt x="1373300" y="2565808"/>
                  </a:lnTo>
                  <a:cubicBezTo>
                    <a:pt x="1486945" y="2596619"/>
                    <a:pt x="1593155" y="2646554"/>
                    <a:pt x="1688744" y="2711363"/>
                  </a:cubicBezTo>
                  <a:cubicBezTo>
                    <a:pt x="1805575" y="2883479"/>
                    <a:pt x="1873550" y="3091719"/>
                    <a:pt x="1873550" y="3315895"/>
                  </a:cubicBezTo>
                  <a:cubicBezTo>
                    <a:pt x="1873550" y="3915115"/>
                    <a:pt x="1388169" y="4399591"/>
                    <a:pt x="790205" y="4399591"/>
                  </a:cubicBezTo>
                  <a:cubicBezTo>
                    <a:pt x="566101" y="4399591"/>
                    <a:pt x="356867" y="4331594"/>
                    <a:pt x="184806" y="4214725"/>
                  </a:cubicBezTo>
                  <a:cubicBezTo>
                    <a:pt x="67975" y="4041546"/>
                    <a:pt x="0" y="3834369"/>
                    <a:pt x="0" y="3609131"/>
                  </a:cubicBezTo>
                  <a:cubicBezTo>
                    <a:pt x="0" y="3111905"/>
                    <a:pt x="335625" y="2692239"/>
                    <a:pt x="794453" y="2565808"/>
                  </a:cubicBezTo>
                  <a:close/>
                </a:path>
              </a:pathLst>
            </a:custGeom>
            <a:solidFill>
              <a:schemeClr val="accent4"/>
            </a:solidFill>
            <a:ln>
              <a:noFill/>
            </a:ln>
            <a:effectLst/>
          </p:spPr>
          <p:txBody>
            <a:bodyPr wrap="square" anchor="ctr">
              <a:noAutofit/>
            </a:bodyPr>
            <a:lstStyle/>
            <a:p>
              <a:endParaRPr lang="en-US" sz="2743" dirty="0"/>
            </a:p>
          </p:txBody>
        </p:sp>
        <p:sp>
          <p:nvSpPr>
            <p:cNvPr id="12" name="Freeform 30">
              <a:extLst>
                <a:ext uri="{FF2B5EF4-FFF2-40B4-BE49-F238E27FC236}">
                  <a16:creationId xmlns:a16="http://schemas.microsoft.com/office/drawing/2014/main" id="{E82C6437-A8E6-4696-8505-03C6D5BDC144}"/>
                </a:ext>
              </a:extLst>
            </p:cNvPr>
            <p:cNvSpPr>
              <a:spLocks noChangeArrowheads="1"/>
            </p:cNvSpPr>
            <p:nvPr/>
          </p:nvSpPr>
          <p:spPr bwMode="auto">
            <a:xfrm>
              <a:off x="6486156" y="3973051"/>
              <a:ext cx="191098" cy="6222655"/>
            </a:xfrm>
            <a:custGeom>
              <a:avLst/>
              <a:gdLst>
                <a:gd name="connsiteX0" fmla="*/ 0 w 191099"/>
                <a:gd name="connsiteY0" fmla="*/ 3810146 h 6222649"/>
                <a:gd name="connsiteX1" fmla="*/ 191099 w 191099"/>
                <a:gd name="connsiteY1" fmla="*/ 3810146 h 6222649"/>
                <a:gd name="connsiteX2" fmla="*/ 191099 w 191099"/>
                <a:gd name="connsiteY2" fmla="*/ 6127041 h 6222649"/>
                <a:gd name="connsiteX3" fmla="*/ 95550 w 191099"/>
                <a:gd name="connsiteY3" fmla="*/ 6222649 h 6222649"/>
                <a:gd name="connsiteX4" fmla="*/ 0 w 191099"/>
                <a:gd name="connsiteY4" fmla="*/ 6127041 h 6222649"/>
                <a:gd name="connsiteX5" fmla="*/ 95550 w 191099"/>
                <a:gd name="connsiteY5" fmla="*/ 0 h 6222649"/>
                <a:gd name="connsiteX6" fmla="*/ 191099 w 191099"/>
                <a:gd name="connsiteY6" fmla="*/ 95599 h 6222649"/>
                <a:gd name="connsiteX7" fmla="*/ 191099 w 191099"/>
                <a:gd name="connsiteY7" fmla="*/ 3809085 h 6222649"/>
                <a:gd name="connsiteX8" fmla="*/ 0 w 191099"/>
                <a:gd name="connsiteY8" fmla="*/ 3809085 h 6222649"/>
                <a:gd name="connsiteX9" fmla="*/ 0 w 191099"/>
                <a:gd name="connsiteY9" fmla="*/ 95599 h 6222649"/>
                <a:gd name="connsiteX10" fmla="*/ 95550 w 191099"/>
                <a:gd name="connsiteY10" fmla="*/ 0 h 62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99" h="6222649">
                  <a:moveTo>
                    <a:pt x="0" y="3810146"/>
                  </a:moveTo>
                  <a:lnTo>
                    <a:pt x="191099" y="3810146"/>
                  </a:lnTo>
                  <a:lnTo>
                    <a:pt x="191099" y="6127041"/>
                  </a:lnTo>
                  <a:cubicBezTo>
                    <a:pt x="191099" y="6180156"/>
                    <a:pt x="146999" y="6222649"/>
                    <a:pt x="95550" y="6222649"/>
                  </a:cubicBezTo>
                  <a:cubicBezTo>
                    <a:pt x="42000" y="6222649"/>
                    <a:pt x="0" y="6180156"/>
                    <a:pt x="0" y="6127041"/>
                  </a:cubicBezTo>
                  <a:close/>
                  <a:moveTo>
                    <a:pt x="95550" y="0"/>
                  </a:moveTo>
                  <a:cubicBezTo>
                    <a:pt x="146999" y="0"/>
                    <a:pt x="191099" y="42489"/>
                    <a:pt x="191099" y="95599"/>
                  </a:cubicBezTo>
                  <a:lnTo>
                    <a:pt x="191099" y="3809085"/>
                  </a:lnTo>
                  <a:lnTo>
                    <a:pt x="0" y="3809085"/>
                  </a:lnTo>
                  <a:lnTo>
                    <a:pt x="0" y="95599"/>
                  </a:lnTo>
                  <a:cubicBezTo>
                    <a:pt x="0" y="42489"/>
                    <a:pt x="42000" y="0"/>
                    <a:pt x="95550" y="0"/>
                  </a:cubicBezTo>
                  <a:close/>
                </a:path>
              </a:pathLst>
            </a:custGeom>
            <a:solidFill>
              <a:schemeClr val="bg1">
                <a:alpha val="40000"/>
              </a:schemeClr>
            </a:solidFill>
            <a:ln>
              <a:noFill/>
            </a:ln>
            <a:effectLst/>
          </p:spPr>
          <p:txBody>
            <a:bodyPr wrap="square" anchor="ctr">
              <a:noAutofit/>
            </a:bodyPr>
            <a:lstStyle/>
            <a:p>
              <a:endParaRPr lang="en-US" sz="2743" dirty="0"/>
            </a:p>
          </p:txBody>
        </p:sp>
        <p:sp>
          <p:nvSpPr>
            <p:cNvPr id="13" name="Freeform 83">
              <a:extLst>
                <a:ext uri="{FF2B5EF4-FFF2-40B4-BE49-F238E27FC236}">
                  <a16:creationId xmlns:a16="http://schemas.microsoft.com/office/drawing/2014/main" id="{A6AFF154-9485-428B-B56E-2755E870BE70}"/>
                </a:ext>
              </a:extLst>
            </p:cNvPr>
            <p:cNvSpPr>
              <a:spLocks noChangeArrowheads="1"/>
            </p:cNvSpPr>
            <p:nvPr/>
          </p:nvSpPr>
          <p:spPr bwMode="auto">
            <a:xfrm>
              <a:off x="5792549" y="10543570"/>
              <a:ext cx="698294" cy="782650"/>
            </a:xfrm>
            <a:custGeom>
              <a:avLst/>
              <a:gdLst>
                <a:gd name="T0" fmla="*/ 96 w 656"/>
                <a:gd name="T1" fmla="*/ 737 h 738"/>
                <a:gd name="T2" fmla="*/ 96 w 656"/>
                <a:gd name="T3" fmla="*/ 737 h 738"/>
                <a:gd name="T4" fmla="*/ 84 w 656"/>
                <a:gd name="T5" fmla="*/ 736 h 738"/>
                <a:gd name="T6" fmla="*/ 84 w 656"/>
                <a:gd name="T7" fmla="*/ 736 h 738"/>
                <a:gd name="T8" fmla="*/ 6 w 656"/>
                <a:gd name="T9" fmla="*/ 633 h 738"/>
                <a:gd name="T10" fmla="*/ 6 w 656"/>
                <a:gd name="T11" fmla="*/ 633 h 738"/>
                <a:gd name="T12" fmla="*/ 525 w 656"/>
                <a:gd name="T13" fmla="*/ 15 h 738"/>
                <a:gd name="T14" fmla="*/ 525 w 656"/>
                <a:gd name="T15" fmla="*/ 15 h 738"/>
                <a:gd name="T16" fmla="*/ 639 w 656"/>
                <a:gd name="T17" fmla="*/ 73 h 738"/>
                <a:gd name="T18" fmla="*/ 639 w 656"/>
                <a:gd name="T19" fmla="*/ 73 h 738"/>
                <a:gd name="T20" fmla="*/ 581 w 656"/>
                <a:gd name="T21" fmla="*/ 188 h 738"/>
                <a:gd name="T22" fmla="*/ 581 w 656"/>
                <a:gd name="T23" fmla="*/ 188 h 738"/>
                <a:gd name="T24" fmla="*/ 186 w 656"/>
                <a:gd name="T25" fmla="*/ 659 h 738"/>
                <a:gd name="T26" fmla="*/ 186 w 656"/>
                <a:gd name="T27" fmla="*/ 659 h 738"/>
                <a:gd name="T28" fmla="*/ 96 w 656"/>
                <a:gd name="T29" fmla="*/ 73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738">
                  <a:moveTo>
                    <a:pt x="96" y="737"/>
                  </a:moveTo>
                  <a:lnTo>
                    <a:pt x="96" y="737"/>
                  </a:lnTo>
                  <a:cubicBezTo>
                    <a:pt x="92" y="737"/>
                    <a:pt x="88" y="736"/>
                    <a:pt x="84" y="736"/>
                  </a:cubicBezTo>
                  <a:lnTo>
                    <a:pt x="84" y="736"/>
                  </a:lnTo>
                  <a:cubicBezTo>
                    <a:pt x="34" y="729"/>
                    <a:pt x="0" y="683"/>
                    <a:pt x="6" y="633"/>
                  </a:cubicBezTo>
                  <a:lnTo>
                    <a:pt x="6" y="633"/>
                  </a:lnTo>
                  <a:cubicBezTo>
                    <a:pt x="48" y="348"/>
                    <a:pt x="251" y="106"/>
                    <a:pt x="525" y="15"/>
                  </a:cubicBezTo>
                  <a:lnTo>
                    <a:pt x="525" y="15"/>
                  </a:lnTo>
                  <a:cubicBezTo>
                    <a:pt x="572" y="0"/>
                    <a:pt x="624" y="26"/>
                    <a:pt x="639" y="73"/>
                  </a:cubicBezTo>
                  <a:lnTo>
                    <a:pt x="639" y="73"/>
                  </a:lnTo>
                  <a:cubicBezTo>
                    <a:pt x="655" y="121"/>
                    <a:pt x="629" y="172"/>
                    <a:pt x="581" y="188"/>
                  </a:cubicBezTo>
                  <a:lnTo>
                    <a:pt x="581" y="188"/>
                  </a:lnTo>
                  <a:cubicBezTo>
                    <a:pt x="373" y="257"/>
                    <a:pt x="218" y="442"/>
                    <a:pt x="186" y="659"/>
                  </a:cubicBezTo>
                  <a:lnTo>
                    <a:pt x="186" y="659"/>
                  </a:lnTo>
                  <a:cubicBezTo>
                    <a:pt x="180" y="704"/>
                    <a:pt x="141" y="737"/>
                    <a:pt x="96" y="737"/>
                  </a:cubicBezTo>
                </a:path>
              </a:pathLst>
            </a:custGeom>
            <a:solidFill>
              <a:schemeClr val="bg1">
                <a:alpha val="40000"/>
              </a:schemeClr>
            </a:solidFill>
            <a:ln>
              <a:noFill/>
            </a:ln>
            <a:effectLst/>
          </p:spPr>
          <p:txBody>
            <a:bodyPr wrap="none" anchor="ctr"/>
            <a:lstStyle/>
            <a:p>
              <a:endParaRPr lang="en-US" sz="2743" dirty="0"/>
            </a:p>
          </p:txBody>
        </p:sp>
        <p:sp>
          <p:nvSpPr>
            <p:cNvPr id="14" name="Freeform 10">
              <a:extLst>
                <a:ext uri="{FF2B5EF4-FFF2-40B4-BE49-F238E27FC236}">
                  <a16:creationId xmlns:a16="http://schemas.microsoft.com/office/drawing/2014/main" id="{51442DA6-8E77-448B-8F56-845D60BA1431}"/>
                </a:ext>
              </a:extLst>
            </p:cNvPr>
            <p:cNvSpPr>
              <a:spLocks noChangeArrowheads="1"/>
            </p:cNvSpPr>
            <p:nvPr/>
          </p:nvSpPr>
          <p:spPr bwMode="auto">
            <a:xfrm>
              <a:off x="7451583" y="4099585"/>
              <a:ext cx="551944" cy="5899277"/>
            </a:xfrm>
            <a:custGeom>
              <a:avLst/>
              <a:gdLst>
                <a:gd name="connsiteX0" fmla="*/ 6497 w 186964"/>
                <a:gd name="connsiteY0" fmla="*/ 1985963 h 1998300"/>
                <a:gd name="connsiteX1" fmla="*/ 180467 w 186964"/>
                <a:gd name="connsiteY1" fmla="*/ 1985963 h 1998300"/>
                <a:gd name="connsiteX2" fmla="*/ 186964 w 186964"/>
                <a:gd name="connsiteY2" fmla="*/ 1991769 h 1998300"/>
                <a:gd name="connsiteX3" fmla="*/ 180467 w 186964"/>
                <a:gd name="connsiteY3" fmla="*/ 1998300 h 1998300"/>
                <a:gd name="connsiteX4" fmla="*/ 6497 w 186964"/>
                <a:gd name="connsiteY4" fmla="*/ 1998300 h 1998300"/>
                <a:gd name="connsiteX5" fmla="*/ 0 w 186964"/>
                <a:gd name="connsiteY5" fmla="*/ 1991769 h 1998300"/>
                <a:gd name="connsiteX6" fmla="*/ 6497 w 186964"/>
                <a:gd name="connsiteY6" fmla="*/ 1985963 h 1998300"/>
                <a:gd name="connsiteX7" fmla="*/ 6497 w 186964"/>
                <a:gd name="connsiteY7" fmla="*/ 1738313 h 1998300"/>
                <a:gd name="connsiteX8" fmla="*/ 180467 w 186964"/>
                <a:gd name="connsiteY8" fmla="*/ 1738313 h 1998300"/>
                <a:gd name="connsiteX9" fmla="*/ 186964 w 186964"/>
                <a:gd name="connsiteY9" fmla="*/ 1744663 h 1998300"/>
                <a:gd name="connsiteX10" fmla="*/ 180467 w 186964"/>
                <a:gd name="connsiteY10" fmla="*/ 1750639 h 1998300"/>
                <a:gd name="connsiteX11" fmla="*/ 6497 w 186964"/>
                <a:gd name="connsiteY11" fmla="*/ 1750639 h 1998300"/>
                <a:gd name="connsiteX12" fmla="*/ 0 w 186964"/>
                <a:gd name="connsiteY12" fmla="*/ 1744663 h 1998300"/>
                <a:gd name="connsiteX13" fmla="*/ 6497 w 186964"/>
                <a:gd name="connsiteY13" fmla="*/ 1738313 h 1998300"/>
                <a:gd name="connsiteX14" fmla="*/ 6497 w 186964"/>
                <a:gd name="connsiteY14" fmla="*/ 1489075 h 1998300"/>
                <a:gd name="connsiteX15" fmla="*/ 180467 w 186964"/>
                <a:gd name="connsiteY15" fmla="*/ 1489075 h 1998300"/>
                <a:gd name="connsiteX16" fmla="*/ 186964 w 186964"/>
                <a:gd name="connsiteY16" fmla="*/ 1495243 h 1998300"/>
                <a:gd name="connsiteX17" fmla="*/ 180467 w 186964"/>
                <a:gd name="connsiteY17" fmla="*/ 1501412 h 1998300"/>
                <a:gd name="connsiteX18" fmla="*/ 6497 w 186964"/>
                <a:gd name="connsiteY18" fmla="*/ 1501412 h 1998300"/>
                <a:gd name="connsiteX19" fmla="*/ 0 w 186964"/>
                <a:gd name="connsiteY19" fmla="*/ 1495243 h 1998300"/>
                <a:gd name="connsiteX20" fmla="*/ 6497 w 186964"/>
                <a:gd name="connsiteY20" fmla="*/ 1489075 h 1998300"/>
                <a:gd name="connsiteX21" fmla="*/ 6497 w 186964"/>
                <a:gd name="connsiteY21" fmla="*/ 1241425 h 1998300"/>
                <a:gd name="connsiteX22" fmla="*/ 180467 w 186964"/>
                <a:gd name="connsiteY22" fmla="*/ 1241425 h 1998300"/>
                <a:gd name="connsiteX23" fmla="*/ 186964 w 186964"/>
                <a:gd name="connsiteY23" fmla="*/ 1247775 h 1998300"/>
                <a:gd name="connsiteX24" fmla="*/ 180467 w 186964"/>
                <a:gd name="connsiteY24" fmla="*/ 1253772 h 1998300"/>
                <a:gd name="connsiteX25" fmla="*/ 6497 w 186964"/>
                <a:gd name="connsiteY25" fmla="*/ 1253772 h 1998300"/>
                <a:gd name="connsiteX26" fmla="*/ 0 w 186964"/>
                <a:gd name="connsiteY26" fmla="*/ 1247775 h 1998300"/>
                <a:gd name="connsiteX27" fmla="*/ 6497 w 186964"/>
                <a:gd name="connsiteY27" fmla="*/ 1241425 h 1998300"/>
                <a:gd name="connsiteX28" fmla="*/ 6497 w 186964"/>
                <a:gd name="connsiteY28" fmla="*/ 992188 h 1998300"/>
                <a:gd name="connsiteX29" fmla="*/ 180467 w 186964"/>
                <a:gd name="connsiteY29" fmla="*/ 992188 h 1998300"/>
                <a:gd name="connsiteX30" fmla="*/ 186964 w 186964"/>
                <a:gd name="connsiteY30" fmla="*/ 998357 h 1998300"/>
                <a:gd name="connsiteX31" fmla="*/ 180467 w 186964"/>
                <a:gd name="connsiteY31" fmla="*/ 1004525 h 1998300"/>
                <a:gd name="connsiteX32" fmla="*/ 6497 w 186964"/>
                <a:gd name="connsiteY32" fmla="*/ 1004525 h 1998300"/>
                <a:gd name="connsiteX33" fmla="*/ 0 w 186964"/>
                <a:gd name="connsiteY33" fmla="*/ 998357 h 1998300"/>
                <a:gd name="connsiteX34" fmla="*/ 6497 w 186964"/>
                <a:gd name="connsiteY34" fmla="*/ 992188 h 1998300"/>
                <a:gd name="connsiteX35" fmla="*/ 6497 w 186964"/>
                <a:gd name="connsiteY35" fmla="*/ 744538 h 1998300"/>
                <a:gd name="connsiteX36" fmla="*/ 180467 w 186964"/>
                <a:gd name="connsiteY36" fmla="*/ 744538 h 1998300"/>
                <a:gd name="connsiteX37" fmla="*/ 186964 w 186964"/>
                <a:gd name="connsiteY37" fmla="*/ 751069 h 1998300"/>
                <a:gd name="connsiteX38" fmla="*/ 180467 w 186964"/>
                <a:gd name="connsiteY38" fmla="*/ 756875 h 1998300"/>
                <a:gd name="connsiteX39" fmla="*/ 6497 w 186964"/>
                <a:gd name="connsiteY39" fmla="*/ 756875 h 1998300"/>
                <a:gd name="connsiteX40" fmla="*/ 0 w 186964"/>
                <a:gd name="connsiteY40" fmla="*/ 751069 h 1998300"/>
                <a:gd name="connsiteX41" fmla="*/ 6497 w 186964"/>
                <a:gd name="connsiteY41" fmla="*/ 744538 h 1998300"/>
                <a:gd name="connsiteX42" fmla="*/ 6497 w 186964"/>
                <a:gd name="connsiteY42" fmla="*/ 496888 h 1998300"/>
                <a:gd name="connsiteX43" fmla="*/ 180467 w 186964"/>
                <a:gd name="connsiteY43" fmla="*/ 496888 h 1998300"/>
                <a:gd name="connsiteX44" fmla="*/ 186964 w 186964"/>
                <a:gd name="connsiteY44" fmla="*/ 503057 h 1998300"/>
                <a:gd name="connsiteX45" fmla="*/ 180467 w 186964"/>
                <a:gd name="connsiteY45" fmla="*/ 509225 h 1998300"/>
                <a:gd name="connsiteX46" fmla="*/ 6497 w 186964"/>
                <a:gd name="connsiteY46" fmla="*/ 509225 h 1998300"/>
                <a:gd name="connsiteX47" fmla="*/ 0 w 186964"/>
                <a:gd name="connsiteY47" fmla="*/ 503057 h 1998300"/>
                <a:gd name="connsiteX48" fmla="*/ 6497 w 186964"/>
                <a:gd name="connsiteY48" fmla="*/ 496888 h 1998300"/>
                <a:gd name="connsiteX49" fmla="*/ 6497 w 186964"/>
                <a:gd name="connsiteY49" fmla="*/ 247650 h 1998300"/>
                <a:gd name="connsiteX50" fmla="*/ 180467 w 186964"/>
                <a:gd name="connsiteY50" fmla="*/ 247650 h 1998300"/>
                <a:gd name="connsiteX51" fmla="*/ 186964 w 186964"/>
                <a:gd name="connsiteY51" fmla="*/ 254181 h 1998300"/>
                <a:gd name="connsiteX52" fmla="*/ 180467 w 186964"/>
                <a:gd name="connsiteY52" fmla="*/ 259987 h 1998300"/>
                <a:gd name="connsiteX53" fmla="*/ 6497 w 186964"/>
                <a:gd name="connsiteY53" fmla="*/ 259987 h 1998300"/>
                <a:gd name="connsiteX54" fmla="*/ 0 w 186964"/>
                <a:gd name="connsiteY54" fmla="*/ 254181 h 1998300"/>
                <a:gd name="connsiteX55" fmla="*/ 6497 w 186964"/>
                <a:gd name="connsiteY55" fmla="*/ 247650 h 1998300"/>
                <a:gd name="connsiteX56" fmla="*/ 6497 w 186964"/>
                <a:gd name="connsiteY56" fmla="*/ 0 h 1998300"/>
                <a:gd name="connsiteX57" fmla="*/ 180467 w 186964"/>
                <a:gd name="connsiteY57" fmla="*/ 0 h 1998300"/>
                <a:gd name="connsiteX58" fmla="*/ 186964 w 186964"/>
                <a:gd name="connsiteY58" fmla="*/ 6169 h 1998300"/>
                <a:gd name="connsiteX59" fmla="*/ 180467 w 186964"/>
                <a:gd name="connsiteY59" fmla="*/ 12337 h 1998300"/>
                <a:gd name="connsiteX60" fmla="*/ 6497 w 186964"/>
                <a:gd name="connsiteY60" fmla="*/ 12337 h 1998300"/>
                <a:gd name="connsiteX61" fmla="*/ 0 w 186964"/>
                <a:gd name="connsiteY61" fmla="*/ 6169 h 1998300"/>
                <a:gd name="connsiteX62" fmla="*/ 6497 w 186964"/>
                <a:gd name="connsiteY62" fmla="*/ 0 h 199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6964" h="1998300">
                  <a:moveTo>
                    <a:pt x="6497" y="1985963"/>
                  </a:moveTo>
                  <a:lnTo>
                    <a:pt x="180467" y="1985963"/>
                  </a:lnTo>
                  <a:cubicBezTo>
                    <a:pt x="184077" y="1985963"/>
                    <a:pt x="186964" y="1988503"/>
                    <a:pt x="186964" y="1991769"/>
                  </a:cubicBezTo>
                  <a:cubicBezTo>
                    <a:pt x="186964" y="1995397"/>
                    <a:pt x="184077" y="1998300"/>
                    <a:pt x="180467" y="1998300"/>
                  </a:cubicBezTo>
                  <a:lnTo>
                    <a:pt x="6497" y="1998300"/>
                  </a:lnTo>
                  <a:cubicBezTo>
                    <a:pt x="2888" y="1998300"/>
                    <a:pt x="0" y="1995397"/>
                    <a:pt x="0" y="1991769"/>
                  </a:cubicBezTo>
                  <a:cubicBezTo>
                    <a:pt x="0" y="1988503"/>
                    <a:pt x="2888" y="1985963"/>
                    <a:pt x="6497" y="1985963"/>
                  </a:cubicBezTo>
                  <a:close/>
                  <a:moveTo>
                    <a:pt x="6497" y="1738313"/>
                  </a:moveTo>
                  <a:lnTo>
                    <a:pt x="180467" y="1738313"/>
                  </a:lnTo>
                  <a:cubicBezTo>
                    <a:pt x="184077" y="1738313"/>
                    <a:pt x="186964" y="1740928"/>
                    <a:pt x="186964" y="1744663"/>
                  </a:cubicBezTo>
                  <a:cubicBezTo>
                    <a:pt x="186964" y="1747651"/>
                    <a:pt x="184077" y="1750639"/>
                    <a:pt x="180467" y="1750639"/>
                  </a:cubicBezTo>
                  <a:lnTo>
                    <a:pt x="6497" y="1750639"/>
                  </a:lnTo>
                  <a:cubicBezTo>
                    <a:pt x="2888" y="1750639"/>
                    <a:pt x="0" y="1747651"/>
                    <a:pt x="0" y="1744663"/>
                  </a:cubicBezTo>
                  <a:cubicBezTo>
                    <a:pt x="0" y="1740928"/>
                    <a:pt x="2888" y="1738313"/>
                    <a:pt x="6497" y="1738313"/>
                  </a:cubicBezTo>
                  <a:close/>
                  <a:moveTo>
                    <a:pt x="6497" y="1489075"/>
                  </a:moveTo>
                  <a:lnTo>
                    <a:pt x="180467" y="1489075"/>
                  </a:lnTo>
                  <a:cubicBezTo>
                    <a:pt x="184077" y="1489075"/>
                    <a:pt x="186964" y="1491978"/>
                    <a:pt x="186964" y="1495243"/>
                  </a:cubicBezTo>
                  <a:cubicBezTo>
                    <a:pt x="186964" y="1498509"/>
                    <a:pt x="184077" y="1501412"/>
                    <a:pt x="180467" y="1501412"/>
                  </a:cubicBezTo>
                  <a:lnTo>
                    <a:pt x="6497" y="1501412"/>
                  </a:lnTo>
                  <a:cubicBezTo>
                    <a:pt x="2888" y="1501412"/>
                    <a:pt x="0" y="1498509"/>
                    <a:pt x="0" y="1495243"/>
                  </a:cubicBezTo>
                  <a:cubicBezTo>
                    <a:pt x="0" y="1491978"/>
                    <a:pt x="2888" y="1489075"/>
                    <a:pt x="6497" y="1489075"/>
                  </a:cubicBezTo>
                  <a:close/>
                  <a:moveTo>
                    <a:pt x="6497" y="1241425"/>
                  </a:moveTo>
                  <a:lnTo>
                    <a:pt x="180467" y="1241425"/>
                  </a:lnTo>
                  <a:cubicBezTo>
                    <a:pt x="184077" y="1241425"/>
                    <a:pt x="186964" y="1244247"/>
                    <a:pt x="186964" y="1247775"/>
                  </a:cubicBezTo>
                  <a:cubicBezTo>
                    <a:pt x="186964" y="1250950"/>
                    <a:pt x="184077" y="1253772"/>
                    <a:pt x="180467" y="1253772"/>
                  </a:cubicBezTo>
                  <a:lnTo>
                    <a:pt x="6497" y="1253772"/>
                  </a:lnTo>
                  <a:cubicBezTo>
                    <a:pt x="2888" y="1253772"/>
                    <a:pt x="0" y="1250950"/>
                    <a:pt x="0" y="1247775"/>
                  </a:cubicBezTo>
                  <a:cubicBezTo>
                    <a:pt x="0" y="1244247"/>
                    <a:pt x="2888" y="1241425"/>
                    <a:pt x="6497" y="1241425"/>
                  </a:cubicBezTo>
                  <a:close/>
                  <a:moveTo>
                    <a:pt x="6497" y="992188"/>
                  </a:moveTo>
                  <a:lnTo>
                    <a:pt x="180467" y="992188"/>
                  </a:lnTo>
                  <a:cubicBezTo>
                    <a:pt x="184077" y="992188"/>
                    <a:pt x="186964" y="995091"/>
                    <a:pt x="186964" y="998357"/>
                  </a:cubicBezTo>
                  <a:cubicBezTo>
                    <a:pt x="186964" y="1001622"/>
                    <a:pt x="184077" y="1004525"/>
                    <a:pt x="180467" y="1004525"/>
                  </a:cubicBezTo>
                  <a:lnTo>
                    <a:pt x="6497" y="1004525"/>
                  </a:lnTo>
                  <a:cubicBezTo>
                    <a:pt x="2888" y="1004525"/>
                    <a:pt x="0" y="1001622"/>
                    <a:pt x="0" y="998357"/>
                  </a:cubicBezTo>
                  <a:cubicBezTo>
                    <a:pt x="0" y="995091"/>
                    <a:pt x="2888" y="992188"/>
                    <a:pt x="6497" y="992188"/>
                  </a:cubicBezTo>
                  <a:close/>
                  <a:moveTo>
                    <a:pt x="6497" y="744538"/>
                  </a:moveTo>
                  <a:lnTo>
                    <a:pt x="180467" y="744538"/>
                  </a:lnTo>
                  <a:cubicBezTo>
                    <a:pt x="184077" y="744538"/>
                    <a:pt x="186964" y="747441"/>
                    <a:pt x="186964" y="751069"/>
                  </a:cubicBezTo>
                  <a:cubicBezTo>
                    <a:pt x="186964" y="754335"/>
                    <a:pt x="184077" y="756875"/>
                    <a:pt x="180467" y="756875"/>
                  </a:cubicBezTo>
                  <a:lnTo>
                    <a:pt x="6497" y="756875"/>
                  </a:lnTo>
                  <a:cubicBezTo>
                    <a:pt x="2888" y="756875"/>
                    <a:pt x="0" y="754335"/>
                    <a:pt x="0" y="751069"/>
                  </a:cubicBezTo>
                  <a:cubicBezTo>
                    <a:pt x="0" y="747441"/>
                    <a:pt x="2888" y="744538"/>
                    <a:pt x="6497" y="744538"/>
                  </a:cubicBezTo>
                  <a:close/>
                  <a:moveTo>
                    <a:pt x="6497" y="496888"/>
                  </a:moveTo>
                  <a:lnTo>
                    <a:pt x="180467" y="496888"/>
                  </a:lnTo>
                  <a:cubicBezTo>
                    <a:pt x="184077" y="496888"/>
                    <a:pt x="186964" y="499791"/>
                    <a:pt x="186964" y="503057"/>
                  </a:cubicBezTo>
                  <a:cubicBezTo>
                    <a:pt x="186964" y="506322"/>
                    <a:pt x="184077" y="509225"/>
                    <a:pt x="180467" y="509225"/>
                  </a:cubicBezTo>
                  <a:lnTo>
                    <a:pt x="6497" y="509225"/>
                  </a:lnTo>
                  <a:cubicBezTo>
                    <a:pt x="2888" y="509225"/>
                    <a:pt x="0" y="506322"/>
                    <a:pt x="0" y="503057"/>
                  </a:cubicBezTo>
                  <a:cubicBezTo>
                    <a:pt x="0" y="499791"/>
                    <a:pt x="2888" y="496888"/>
                    <a:pt x="6497" y="496888"/>
                  </a:cubicBezTo>
                  <a:close/>
                  <a:moveTo>
                    <a:pt x="6497" y="247650"/>
                  </a:moveTo>
                  <a:lnTo>
                    <a:pt x="180467" y="247650"/>
                  </a:lnTo>
                  <a:cubicBezTo>
                    <a:pt x="184077" y="247650"/>
                    <a:pt x="186964" y="250553"/>
                    <a:pt x="186964" y="254181"/>
                  </a:cubicBezTo>
                  <a:cubicBezTo>
                    <a:pt x="186964" y="257447"/>
                    <a:pt x="184077" y="259987"/>
                    <a:pt x="180467" y="259987"/>
                  </a:cubicBezTo>
                  <a:lnTo>
                    <a:pt x="6497" y="259987"/>
                  </a:lnTo>
                  <a:cubicBezTo>
                    <a:pt x="2888" y="259987"/>
                    <a:pt x="0" y="257447"/>
                    <a:pt x="0" y="254181"/>
                  </a:cubicBezTo>
                  <a:cubicBezTo>
                    <a:pt x="0" y="250553"/>
                    <a:pt x="2888" y="247650"/>
                    <a:pt x="6497" y="247650"/>
                  </a:cubicBezTo>
                  <a:close/>
                  <a:moveTo>
                    <a:pt x="6497" y="0"/>
                  </a:moveTo>
                  <a:lnTo>
                    <a:pt x="180467" y="0"/>
                  </a:lnTo>
                  <a:cubicBezTo>
                    <a:pt x="184077" y="0"/>
                    <a:pt x="186964" y="2903"/>
                    <a:pt x="186964" y="6169"/>
                  </a:cubicBezTo>
                  <a:cubicBezTo>
                    <a:pt x="186964" y="9434"/>
                    <a:pt x="184077" y="12337"/>
                    <a:pt x="180467" y="12337"/>
                  </a:cubicBezTo>
                  <a:lnTo>
                    <a:pt x="6497" y="12337"/>
                  </a:lnTo>
                  <a:cubicBezTo>
                    <a:pt x="2888" y="12337"/>
                    <a:pt x="0" y="9434"/>
                    <a:pt x="0" y="6169"/>
                  </a:cubicBezTo>
                  <a:cubicBezTo>
                    <a:pt x="0" y="2903"/>
                    <a:pt x="2888" y="0"/>
                    <a:pt x="6497" y="0"/>
                  </a:cubicBezTo>
                  <a:close/>
                </a:path>
              </a:pathLst>
            </a:custGeom>
            <a:solidFill>
              <a:srgbClr val="4132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p>
          </p:txBody>
        </p:sp>
        <p:sp>
          <p:nvSpPr>
            <p:cNvPr id="15" name="Freeform 93">
              <a:extLst>
                <a:ext uri="{FF2B5EF4-FFF2-40B4-BE49-F238E27FC236}">
                  <a16:creationId xmlns:a16="http://schemas.microsoft.com/office/drawing/2014/main" id="{83BA323D-3F8B-4987-A332-4BFEEE84CA7C}"/>
                </a:ext>
              </a:extLst>
            </p:cNvPr>
            <p:cNvSpPr>
              <a:spLocks noChangeArrowheads="1"/>
            </p:cNvSpPr>
            <p:nvPr/>
          </p:nvSpPr>
          <p:spPr bwMode="auto">
            <a:xfrm>
              <a:off x="7451592" y="3265379"/>
              <a:ext cx="553010" cy="534265"/>
            </a:xfrm>
            <a:custGeom>
              <a:avLst/>
              <a:gdLst>
                <a:gd name="T0" fmla="*/ 467 w 519"/>
                <a:gd name="T1" fmla="*/ 264 h 502"/>
                <a:gd name="T2" fmla="*/ 459 w 519"/>
                <a:gd name="T3" fmla="*/ 223 h 502"/>
                <a:gd name="T4" fmla="*/ 432 w 519"/>
                <a:gd name="T5" fmla="*/ 212 h 502"/>
                <a:gd name="T6" fmla="*/ 405 w 519"/>
                <a:gd name="T7" fmla="*/ 223 h 502"/>
                <a:gd name="T8" fmla="*/ 397 w 519"/>
                <a:gd name="T9" fmla="*/ 402 h 502"/>
                <a:gd name="T10" fmla="*/ 405 w 519"/>
                <a:gd name="T11" fmla="*/ 444 h 502"/>
                <a:gd name="T12" fmla="*/ 432 w 519"/>
                <a:gd name="T13" fmla="*/ 456 h 502"/>
                <a:gd name="T14" fmla="*/ 459 w 519"/>
                <a:gd name="T15" fmla="*/ 444 h 502"/>
                <a:gd name="T16" fmla="*/ 467 w 519"/>
                <a:gd name="T17" fmla="*/ 402 h 502"/>
                <a:gd name="T18" fmla="*/ 345 w 519"/>
                <a:gd name="T19" fmla="*/ 283 h 502"/>
                <a:gd name="T20" fmla="*/ 365 w 519"/>
                <a:gd name="T21" fmla="*/ 193 h 502"/>
                <a:gd name="T22" fmla="*/ 432 w 519"/>
                <a:gd name="T23" fmla="*/ 167 h 502"/>
                <a:gd name="T24" fmla="*/ 499 w 519"/>
                <a:gd name="T25" fmla="*/ 193 h 502"/>
                <a:gd name="T26" fmla="*/ 518 w 519"/>
                <a:gd name="T27" fmla="*/ 283 h 502"/>
                <a:gd name="T28" fmla="*/ 518 w 519"/>
                <a:gd name="T29" fmla="*/ 382 h 502"/>
                <a:gd name="T30" fmla="*/ 498 w 519"/>
                <a:gd name="T31" fmla="*/ 474 h 502"/>
                <a:gd name="T32" fmla="*/ 432 w 519"/>
                <a:gd name="T33" fmla="*/ 501 h 502"/>
                <a:gd name="T34" fmla="*/ 365 w 519"/>
                <a:gd name="T35" fmla="*/ 474 h 502"/>
                <a:gd name="T36" fmla="*/ 345 w 519"/>
                <a:gd name="T37" fmla="*/ 283 h 502"/>
                <a:gd name="T38" fmla="*/ 382 w 519"/>
                <a:gd name="T39" fmla="*/ 6 h 502"/>
                <a:gd name="T40" fmla="*/ 137 w 519"/>
                <a:gd name="T41" fmla="*/ 495 h 502"/>
                <a:gd name="T42" fmla="*/ 120 w 519"/>
                <a:gd name="T43" fmla="*/ 97 h 502"/>
                <a:gd name="T44" fmla="*/ 113 w 519"/>
                <a:gd name="T45" fmla="*/ 56 h 502"/>
                <a:gd name="T46" fmla="*/ 86 w 519"/>
                <a:gd name="T47" fmla="*/ 45 h 502"/>
                <a:gd name="T48" fmla="*/ 58 w 519"/>
                <a:gd name="T49" fmla="*/ 56 h 502"/>
                <a:gd name="T50" fmla="*/ 51 w 519"/>
                <a:gd name="T51" fmla="*/ 97 h 502"/>
                <a:gd name="T52" fmla="*/ 51 w 519"/>
                <a:gd name="T53" fmla="*/ 235 h 502"/>
                <a:gd name="T54" fmla="*/ 59 w 519"/>
                <a:gd name="T55" fmla="*/ 278 h 502"/>
                <a:gd name="T56" fmla="*/ 86 w 519"/>
                <a:gd name="T57" fmla="*/ 289 h 502"/>
                <a:gd name="T58" fmla="*/ 113 w 519"/>
                <a:gd name="T59" fmla="*/ 278 h 502"/>
                <a:gd name="T60" fmla="*/ 120 w 519"/>
                <a:gd name="T61" fmla="*/ 97 h 502"/>
                <a:gd name="T62" fmla="*/ 0 w 519"/>
                <a:gd name="T63" fmla="*/ 116 h 502"/>
                <a:gd name="T64" fmla="*/ 19 w 519"/>
                <a:gd name="T65" fmla="*/ 26 h 502"/>
                <a:gd name="T66" fmla="*/ 86 w 519"/>
                <a:gd name="T67" fmla="*/ 0 h 502"/>
                <a:gd name="T68" fmla="*/ 153 w 519"/>
                <a:gd name="T69" fmla="*/ 26 h 502"/>
                <a:gd name="T70" fmla="*/ 172 w 519"/>
                <a:gd name="T71" fmla="*/ 215 h 502"/>
                <a:gd name="T72" fmla="*/ 153 w 519"/>
                <a:gd name="T73" fmla="*/ 308 h 502"/>
                <a:gd name="T74" fmla="*/ 86 w 519"/>
                <a:gd name="T75" fmla="*/ 334 h 502"/>
                <a:gd name="T76" fmla="*/ 19 w 519"/>
                <a:gd name="T77" fmla="*/ 308 h 502"/>
                <a:gd name="T78" fmla="*/ 0 w 519"/>
                <a:gd name="T79" fmla="*/ 21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9" h="502">
                  <a:moveTo>
                    <a:pt x="467" y="264"/>
                  </a:moveTo>
                  <a:lnTo>
                    <a:pt x="467" y="264"/>
                  </a:lnTo>
                  <a:cubicBezTo>
                    <a:pt x="467" y="244"/>
                    <a:pt x="464" y="230"/>
                    <a:pt x="459" y="223"/>
                  </a:cubicBezTo>
                  <a:lnTo>
                    <a:pt x="459" y="223"/>
                  </a:lnTo>
                  <a:cubicBezTo>
                    <a:pt x="455" y="215"/>
                    <a:pt x="446" y="212"/>
                    <a:pt x="432" y="212"/>
                  </a:cubicBezTo>
                  <a:lnTo>
                    <a:pt x="432" y="212"/>
                  </a:lnTo>
                  <a:cubicBezTo>
                    <a:pt x="418" y="212"/>
                    <a:pt x="409" y="216"/>
                    <a:pt x="405" y="223"/>
                  </a:cubicBezTo>
                  <a:lnTo>
                    <a:pt x="405" y="223"/>
                  </a:lnTo>
                  <a:cubicBezTo>
                    <a:pt x="399" y="230"/>
                    <a:pt x="397" y="244"/>
                    <a:pt x="397" y="264"/>
                  </a:cubicBezTo>
                  <a:lnTo>
                    <a:pt x="397" y="402"/>
                  </a:lnTo>
                  <a:lnTo>
                    <a:pt x="397" y="402"/>
                  </a:lnTo>
                  <a:cubicBezTo>
                    <a:pt x="397" y="422"/>
                    <a:pt x="400" y="436"/>
                    <a:pt x="405" y="444"/>
                  </a:cubicBezTo>
                  <a:lnTo>
                    <a:pt x="405" y="444"/>
                  </a:lnTo>
                  <a:cubicBezTo>
                    <a:pt x="409" y="452"/>
                    <a:pt x="419" y="456"/>
                    <a:pt x="432" y="456"/>
                  </a:cubicBezTo>
                  <a:lnTo>
                    <a:pt x="432" y="456"/>
                  </a:lnTo>
                  <a:cubicBezTo>
                    <a:pt x="445" y="456"/>
                    <a:pt x="454" y="452"/>
                    <a:pt x="459" y="444"/>
                  </a:cubicBezTo>
                  <a:lnTo>
                    <a:pt x="459" y="444"/>
                  </a:lnTo>
                  <a:cubicBezTo>
                    <a:pt x="464" y="436"/>
                    <a:pt x="467" y="422"/>
                    <a:pt x="467" y="402"/>
                  </a:cubicBezTo>
                  <a:lnTo>
                    <a:pt x="467" y="264"/>
                  </a:lnTo>
                  <a:close/>
                  <a:moveTo>
                    <a:pt x="345" y="283"/>
                  </a:moveTo>
                  <a:lnTo>
                    <a:pt x="345" y="283"/>
                  </a:lnTo>
                  <a:cubicBezTo>
                    <a:pt x="345" y="240"/>
                    <a:pt x="352" y="210"/>
                    <a:pt x="365" y="193"/>
                  </a:cubicBezTo>
                  <a:lnTo>
                    <a:pt x="365" y="193"/>
                  </a:lnTo>
                  <a:cubicBezTo>
                    <a:pt x="377" y="176"/>
                    <a:pt x="399" y="167"/>
                    <a:pt x="432" y="167"/>
                  </a:cubicBezTo>
                  <a:lnTo>
                    <a:pt x="432" y="167"/>
                  </a:lnTo>
                  <a:cubicBezTo>
                    <a:pt x="464" y="167"/>
                    <a:pt x="487" y="176"/>
                    <a:pt x="499" y="193"/>
                  </a:cubicBezTo>
                  <a:lnTo>
                    <a:pt x="499" y="193"/>
                  </a:lnTo>
                  <a:cubicBezTo>
                    <a:pt x="512" y="210"/>
                    <a:pt x="518" y="240"/>
                    <a:pt x="518" y="283"/>
                  </a:cubicBezTo>
                  <a:lnTo>
                    <a:pt x="518" y="382"/>
                  </a:lnTo>
                  <a:lnTo>
                    <a:pt x="518" y="382"/>
                  </a:lnTo>
                  <a:cubicBezTo>
                    <a:pt x="518" y="426"/>
                    <a:pt x="512" y="457"/>
                    <a:pt x="498" y="474"/>
                  </a:cubicBezTo>
                  <a:lnTo>
                    <a:pt x="498" y="474"/>
                  </a:lnTo>
                  <a:cubicBezTo>
                    <a:pt x="486" y="492"/>
                    <a:pt x="464" y="501"/>
                    <a:pt x="432" y="501"/>
                  </a:cubicBezTo>
                  <a:lnTo>
                    <a:pt x="432" y="501"/>
                  </a:lnTo>
                  <a:cubicBezTo>
                    <a:pt x="400" y="501"/>
                    <a:pt x="378" y="492"/>
                    <a:pt x="365" y="474"/>
                  </a:cubicBezTo>
                  <a:lnTo>
                    <a:pt x="365" y="474"/>
                  </a:lnTo>
                  <a:cubicBezTo>
                    <a:pt x="352" y="457"/>
                    <a:pt x="345" y="426"/>
                    <a:pt x="345" y="382"/>
                  </a:cubicBezTo>
                  <a:lnTo>
                    <a:pt x="345" y="283"/>
                  </a:lnTo>
                  <a:close/>
                  <a:moveTo>
                    <a:pt x="334" y="6"/>
                  </a:moveTo>
                  <a:lnTo>
                    <a:pt x="382" y="6"/>
                  </a:lnTo>
                  <a:lnTo>
                    <a:pt x="187" y="495"/>
                  </a:lnTo>
                  <a:lnTo>
                    <a:pt x="137" y="495"/>
                  </a:lnTo>
                  <a:lnTo>
                    <a:pt x="334" y="6"/>
                  </a:lnTo>
                  <a:close/>
                  <a:moveTo>
                    <a:pt x="120" y="97"/>
                  </a:moveTo>
                  <a:lnTo>
                    <a:pt x="120" y="97"/>
                  </a:lnTo>
                  <a:cubicBezTo>
                    <a:pt x="120" y="77"/>
                    <a:pt x="118" y="63"/>
                    <a:pt x="113" y="56"/>
                  </a:cubicBezTo>
                  <a:lnTo>
                    <a:pt x="113" y="56"/>
                  </a:lnTo>
                  <a:cubicBezTo>
                    <a:pt x="109" y="48"/>
                    <a:pt x="99" y="45"/>
                    <a:pt x="86" y="45"/>
                  </a:cubicBezTo>
                  <a:lnTo>
                    <a:pt x="86" y="45"/>
                  </a:lnTo>
                  <a:cubicBezTo>
                    <a:pt x="72" y="45"/>
                    <a:pt x="63" y="48"/>
                    <a:pt x="58" y="56"/>
                  </a:cubicBezTo>
                  <a:lnTo>
                    <a:pt x="58" y="56"/>
                  </a:lnTo>
                  <a:cubicBezTo>
                    <a:pt x="53" y="64"/>
                    <a:pt x="51" y="77"/>
                    <a:pt x="51" y="97"/>
                  </a:cubicBezTo>
                  <a:lnTo>
                    <a:pt x="51" y="235"/>
                  </a:lnTo>
                  <a:lnTo>
                    <a:pt x="51" y="235"/>
                  </a:lnTo>
                  <a:cubicBezTo>
                    <a:pt x="51" y="255"/>
                    <a:pt x="53" y="269"/>
                    <a:pt x="59" y="278"/>
                  </a:cubicBezTo>
                  <a:lnTo>
                    <a:pt x="59" y="278"/>
                  </a:lnTo>
                  <a:cubicBezTo>
                    <a:pt x="63" y="285"/>
                    <a:pt x="72" y="289"/>
                    <a:pt x="86" y="289"/>
                  </a:cubicBezTo>
                  <a:lnTo>
                    <a:pt x="86" y="289"/>
                  </a:lnTo>
                  <a:cubicBezTo>
                    <a:pt x="99" y="289"/>
                    <a:pt x="108" y="285"/>
                    <a:pt x="113" y="278"/>
                  </a:cubicBezTo>
                  <a:lnTo>
                    <a:pt x="113" y="278"/>
                  </a:lnTo>
                  <a:cubicBezTo>
                    <a:pt x="118" y="269"/>
                    <a:pt x="120" y="255"/>
                    <a:pt x="120" y="235"/>
                  </a:cubicBezTo>
                  <a:lnTo>
                    <a:pt x="120" y="97"/>
                  </a:lnTo>
                  <a:close/>
                  <a:moveTo>
                    <a:pt x="0" y="116"/>
                  </a:moveTo>
                  <a:lnTo>
                    <a:pt x="0" y="116"/>
                  </a:lnTo>
                  <a:cubicBezTo>
                    <a:pt x="0" y="73"/>
                    <a:pt x="6" y="43"/>
                    <a:pt x="19" y="26"/>
                  </a:cubicBezTo>
                  <a:lnTo>
                    <a:pt x="19" y="26"/>
                  </a:lnTo>
                  <a:cubicBezTo>
                    <a:pt x="31" y="8"/>
                    <a:pt x="53" y="0"/>
                    <a:pt x="86" y="0"/>
                  </a:cubicBezTo>
                  <a:lnTo>
                    <a:pt x="86" y="0"/>
                  </a:lnTo>
                  <a:cubicBezTo>
                    <a:pt x="118" y="0"/>
                    <a:pt x="141" y="8"/>
                    <a:pt x="153" y="26"/>
                  </a:cubicBezTo>
                  <a:lnTo>
                    <a:pt x="153" y="26"/>
                  </a:lnTo>
                  <a:cubicBezTo>
                    <a:pt x="166" y="43"/>
                    <a:pt x="172" y="73"/>
                    <a:pt x="172" y="116"/>
                  </a:cubicBezTo>
                  <a:lnTo>
                    <a:pt x="172" y="215"/>
                  </a:lnTo>
                  <a:lnTo>
                    <a:pt x="172" y="215"/>
                  </a:lnTo>
                  <a:cubicBezTo>
                    <a:pt x="172" y="259"/>
                    <a:pt x="166" y="290"/>
                    <a:pt x="153" y="308"/>
                  </a:cubicBezTo>
                  <a:lnTo>
                    <a:pt x="153" y="308"/>
                  </a:lnTo>
                  <a:cubicBezTo>
                    <a:pt x="140" y="325"/>
                    <a:pt x="118" y="334"/>
                    <a:pt x="86" y="334"/>
                  </a:cubicBezTo>
                  <a:lnTo>
                    <a:pt x="86" y="334"/>
                  </a:lnTo>
                  <a:cubicBezTo>
                    <a:pt x="54" y="334"/>
                    <a:pt x="32" y="325"/>
                    <a:pt x="19" y="308"/>
                  </a:cubicBezTo>
                  <a:lnTo>
                    <a:pt x="19" y="308"/>
                  </a:lnTo>
                  <a:cubicBezTo>
                    <a:pt x="6" y="290"/>
                    <a:pt x="0" y="259"/>
                    <a:pt x="0" y="215"/>
                  </a:cubicBezTo>
                  <a:lnTo>
                    <a:pt x="0" y="116"/>
                  </a:lnTo>
                  <a:close/>
                </a:path>
              </a:pathLst>
            </a:custGeom>
            <a:solidFill>
              <a:srgbClr val="4132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grpSp>
        <p:nvGrpSpPr>
          <p:cNvPr id="16" name="Group 15">
            <a:extLst>
              <a:ext uri="{FF2B5EF4-FFF2-40B4-BE49-F238E27FC236}">
                <a16:creationId xmlns:a16="http://schemas.microsoft.com/office/drawing/2014/main" id="{CAB89212-E75A-441E-B40D-788D8C9597A7}"/>
              </a:ext>
            </a:extLst>
          </p:cNvPr>
          <p:cNvGrpSpPr/>
          <p:nvPr/>
        </p:nvGrpSpPr>
        <p:grpSpPr>
          <a:xfrm>
            <a:off x="5836054" y="2129611"/>
            <a:ext cx="1031618" cy="3447687"/>
            <a:chOff x="7968290" y="3227142"/>
            <a:chExt cx="2877537" cy="9616757"/>
          </a:xfrm>
        </p:grpSpPr>
        <p:sp>
          <p:nvSpPr>
            <p:cNvPr id="17" name="Freeform 115">
              <a:extLst>
                <a:ext uri="{FF2B5EF4-FFF2-40B4-BE49-F238E27FC236}">
                  <a16:creationId xmlns:a16="http://schemas.microsoft.com/office/drawing/2014/main" id="{613AFB77-7793-4663-B1D2-F64DDAD6D4BF}"/>
                </a:ext>
              </a:extLst>
            </p:cNvPr>
            <p:cNvSpPr>
              <a:spLocks noChangeArrowheads="1"/>
            </p:cNvSpPr>
            <p:nvPr/>
          </p:nvSpPr>
          <p:spPr bwMode="auto">
            <a:xfrm>
              <a:off x="7968290" y="3452094"/>
              <a:ext cx="2877537" cy="9391805"/>
            </a:xfrm>
            <a:custGeom>
              <a:avLst/>
              <a:gdLst>
                <a:gd name="T0" fmla="*/ 1353 w 2707"/>
                <a:gd name="T1" fmla="*/ 8838 h 8839"/>
                <a:gd name="T2" fmla="*/ 1353 w 2707"/>
                <a:gd name="T3" fmla="*/ 8838 h 8839"/>
                <a:gd name="T4" fmla="*/ 0 w 2707"/>
                <a:gd name="T5" fmla="*/ 7484 h 8839"/>
                <a:gd name="T6" fmla="*/ 0 w 2707"/>
                <a:gd name="T7" fmla="*/ 7484 h 8839"/>
                <a:gd name="T8" fmla="*/ 685 w 2707"/>
                <a:gd name="T9" fmla="*/ 6307 h 8839"/>
                <a:gd name="T10" fmla="*/ 747 w 2707"/>
                <a:gd name="T11" fmla="*/ 6272 h 8839"/>
                <a:gd name="T12" fmla="*/ 747 w 2707"/>
                <a:gd name="T13" fmla="*/ 606 h 8839"/>
                <a:gd name="T14" fmla="*/ 747 w 2707"/>
                <a:gd name="T15" fmla="*/ 606 h 8839"/>
                <a:gd name="T16" fmla="*/ 1353 w 2707"/>
                <a:gd name="T17" fmla="*/ 0 h 8839"/>
                <a:gd name="T18" fmla="*/ 1353 w 2707"/>
                <a:gd name="T19" fmla="*/ 0 h 8839"/>
                <a:gd name="T20" fmla="*/ 1959 w 2707"/>
                <a:gd name="T21" fmla="*/ 606 h 8839"/>
                <a:gd name="T22" fmla="*/ 1959 w 2707"/>
                <a:gd name="T23" fmla="*/ 6272 h 8839"/>
                <a:gd name="T24" fmla="*/ 2020 w 2707"/>
                <a:gd name="T25" fmla="*/ 6307 h 8839"/>
                <a:gd name="T26" fmla="*/ 2020 w 2707"/>
                <a:gd name="T27" fmla="*/ 6307 h 8839"/>
                <a:gd name="T28" fmla="*/ 2706 w 2707"/>
                <a:gd name="T29" fmla="*/ 7484 h 8839"/>
                <a:gd name="T30" fmla="*/ 2706 w 2707"/>
                <a:gd name="T31" fmla="*/ 7484 h 8839"/>
                <a:gd name="T32" fmla="*/ 1353 w 2707"/>
                <a:gd name="T33" fmla="*/ 8838 h 8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7" h="8839">
                  <a:moveTo>
                    <a:pt x="1353" y="8838"/>
                  </a:moveTo>
                  <a:lnTo>
                    <a:pt x="1353" y="8838"/>
                  </a:lnTo>
                  <a:cubicBezTo>
                    <a:pt x="607" y="8838"/>
                    <a:pt x="0" y="8231"/>
                    <a:pt x="0" y="7484"/>
                  </a:cubicBezTo>
                  <a:lnTo>
                    <a:pt x="0" y="7484"/>
                  </a:lnTo>
                  <a:cubicBezTo>
                    <a:pt x="0" y="6999"/>
                    <a:pt x="263" y="6548"/>
                    <a:pt x="685" y="6307"/>
                  </a:cubicBezTo>
                  <a:lnTo>
                    <a:pt x="747" y="6272"/>
                  </a:lnTo>
                  <a:lnTo>
                    <a:pt x="747" y="606"/>
                  </a:lnTo>
                  <a:lnTo>
                    <a:pt x="747" y="606"/>
                  </a:lnTo>
                  <a:cubicBezTo>
                    <a:pt x="747" y="272"/>
                    <a:pt x="1019" y="0"/>
                    <a:pt x="1353" y="0"/>
                  </a:cubicBezTo>
                  <a:lnTo>
                    <a:pt x="1353" y="0"/>
                  </a:lnTo>
                  <a:cubicBezTo>
                    <a:pt x="1687" y="0"/>
                    <a:pt x="1959" y="272"/>
                    <a:pt x="1959" y="606"/>
                  </a:cubicBezTo>
                  <a:lnTo>
                    <a:pt x="1959" y="6272"/>
                  </a:lnTo>
                  <a:lnTo>
                    <a:pt x="2020" y="6307"/>
                  </a:lnTo>
                  <a:lnTo>
                    <a:pt x="2020" y="6307"/>
                  </a:lnTo>
                  <a:cubicBezTo>
                    <a:pt x="2443" y="6548"/>
                    <a:pt x="2706" y="6999"/>
                    <a:pt x="2706" y="7484"/>
                  </a:cubicBezTo>
                  <a:lnTo>
                    <a:pt x="2706" y="7484"/>
                  </a:lnTo>
                  <a:cubicBezTo>
                    <a:pt x="2706" y="8231"/>
                    <a:pt x="2099" y="8838"/>
                    <a:pt x="1353" y="8838"/>
                  </a:cubicBezTo>
                </a:path>
              </a:pathLst>
            </a:custGeom>
            <a:solidFill>
              <a:schemeClr val="bg1">
                <a:lumMod val="95000"/>
              </a:schemeClr>
            </a:solidFill>
            <a:ln>
              <a:noFill/>
            </a:ln>
            <a:effectLst/>
          </p:spPr>
          <p:txBody>
            <a:bodyPr wrap="none" anchor="ctr"/>
            <a:lstStyle/>
            <a:p>
              <a:endParaRPr lang="en-US" sz="2743" dirty="0"/>
            </a:p>
          </p:txBody>
        </p:sp>
        <p:sp>
          <p:nvSpPr>
            <p:cNvPr id="18" name="Freeform 116">
              <a:extLst>
                <a:ext uri="{FF2B5EF4-FFF2-40B4-BE49-F238E27FC236}">
                  <a16:creationId xmlns:a16="http://schemas.microsoft.com/office/drawing/2014/main" id="{0371D101-F534-4A00-9228-FE2C1AD2CBF8}"/>
                </a:ext>
              </a:extLst>
            </p:cNvPr>
            <p:cNvSpPr>
              <a:spLocks noChangeArrowheads="1"/>
            </p:cNvSpPr>
            <p:nvPr/>
          </p:nvSpPr>
          <p:spPr bwMode="auto">
            <a:xfrm>
              <a:off x="9116489" y="3803586"/>
              <a:ext cx="581130" cy="1771508"/>
            </a:xfrm>
            <a:custGeom>
              <a:avLst/>
              <a:gdLst>
                <a:gd name="T0" fmla="*/ 546 w 547"/>
                <a:gd name="T1" fmla="*/ 273 h 1669"/>
                <a:gd name="T2" fmla="*/ 546 w 547"/>
                <a:gd name="T3" fmla="*/ 273 h 1669"/>
                <a:gd name="T4" fmla="*/ 273 w 547"/>
                <a:gd name="T5" fmla="*/ 0 h 1669"/>
                <a:gd name="T6" fmla="*/ 273 w 547"/>
                <a:gd name="T7" fmla="*/ 0 h 1669"/>
                <a:gd name="T8" fmla="*/ 0 w 547"/>
                <a:gd name="T9" fmla="*/ 273 h 1669"/>
                <a:gd name="T10" fmla="*/ 0 w 547"/>
                <a:gd name="T11" fmla="*/ 1668 h 1669"/>
                <a:gd name="T12" fmla="*/ 546 w 547"/>
                <a:gd name="T13" fmla="*/ 1668 h 1669"/>
                <a:gd name="T14" fmla="*/ 546 w 547"/>
                <a:gd name="T15" fmla="*/ 273 h 16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7" h="1669">
                  <a:moveTo>
                    <a:pt x="546" y="273"/>
                  </a:moveTo>
                  <a:lnTo>
                    <a:pt x="546" y="273"/>
                  </a:lnTo>
                  <a:cubicBezTo>
                    <a:pt x="546" y="122"/>
                    <a:pt x="423" y="0"/>
                    <a:pt x="273" y="0"/>
                  </a:cubicBezTo>
                  <a:lnTo>
                    <a:pt x="273" y="0"/>
                  </a:lnTo>
                  <a:cubicBezTo>
                    <a:pt x="123" y="0"/>
                    <a:pt x="0" y="122"/>
                    <a:pt x="0" y="273"/>
                  </a:cubicBezTo>
                  <a:lnTo>
                    <a:pt x="0" y="1668"/>
                  </a:lnTo>
                  <a:lnTo>
                    <a:pt x="546" y="1668"/>
                  </a:lnTo>
                  <a:lnTo>
                    <a:pt x="546" y="273"/>
                  </a:lnTo>
                </a:path>
              </a:pathLst>
            </a:custGeom>
            <a:solidFill>
              <a:schemeClr val="bg1">
                <a:lumMod val="75000"/>
              </a:schemeClr>
            </a:solidFill>
            <a:ln>
              <a:noFill/>
            </a:ln>
            <a:effectLst/>
          </p:spPr>
          <p:txBody>
            <a:bodyPr wrap="none" anchor="ctr"/>
            <a:lstStyle/>
            <a:p>
              <a:endParaRPr lang="en-US" sz="2743" dirty="0"/>
            </a:p>
          </p:txBody>
        </p:sp>
        <p:sp>
          <p:nvSpPr>
            <p:cNvPr id="19" name="Freeform 117">
              <a:extLst>
                <a:ext uri="{FF2B5EF4-FFF2-40B4-BE49-F238E27FC236}">
                  <a16:creationId xmlns:a16="http://schemas.microsoft.com/office/drawing/2014/main" id="{67200B0B-1BB6-4F71-8A02-5CDBF4AEF27E}"/>
                </a:ext>
              </a:extLst>
            </p:cNvPr>
            <p:cNvSpPr>
              <a:spLocks noChangeArrowheads="1"/>
            </p:cNvSpPr>
            <p:nvPr/>
          </p:nvSpPr>
          <p:spPr bwMode="auto">
            <a:xfrm>
              <a:off x="8507240" y="10505321"/>
              <a:ext cx="1982409" cy="1982401"/>
            </a:xfrm>
            <a:custGeom>
              <a:avLst/>
              <a:gdLst>
                <a:gd name="T0" fmla="*/ 1415 w 1867"/>
                <a:gd name="T1" fmla="*/ 0 h 1867"/>
                <a:gd name="T2" fmla="*/ 1415 w 1867"/>
                <a:gd name="T3" fmla="*/ 0 h 1867"/>
                <a:gd name="T4" fmla="*/ 1590 w 1867"/>
                <a:gd name="T5" fmla="*/ 570 h 1867"/>
                <a:gd name="T6" fmla="*/ 1590 w 1867"/>
                <a:gd name="T7" fmla="*/ 570 h 1867"/>
                <a:gd name="T8" fmla="*/ 570 w 1867"/>
                <a:gd name="T9" fmla="*/ 1590 h 1867"/>
                <a:gd name="T10" fmla="*/ 570 w 1867"/>
                <a:gd name="T11" fmla="*/ 1590 h 1867"/>
                <a:gd name="T12" fmla="*/ 0 w 1867"/>
                <a:gd name="T13" fmla="*/ 1416 h 1867"/>
                <a:gd name="T14" fmla="*/ 0 w 1867"/>
                <a:gd name="T15" fmla="*/ 1416 h 1867"/>
                <a:gd name="T16" fmla="*/ 846 w 1867"/>
                <a:gd name="T17" fmla="*/ 1866 h 1867"/>
                <a:gd name="T18" fmla="*/ 846 w 1867"/>
                <a:gd name="T19" fmla="*/ 1866 h 1867"/>
                <a:gd name="T20" fmla="*/ 1866 w 1867"/>
                <a:gd name="T21" fmla="*/ 846 h 1867"/>
                <a:gd name="T22" fmla="*/ 1866 w 1867"/>
                <a:gd name="T23" fmla="*/ 846 h 1867"/>
                <a:gd name="T24" fmla="*/ 1415 w 1867"/>
                <a:gd name="T25" fmla="*/ 0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1867">
                  <a:moveTo>
                    <a:pt x="1415" y="0"/>
                  </a:moveTo>
                  <a:lnTo>
                    <a:pt x="1415" y="0"/>
                  </a:lnTo>
                  <a:cubicBezTo>
                    <a:pt x="1525" y="163"/>
                    <a:pt x="1590" y="358"/>
                    <a:pt x="1590" y="570"/>
                  </a:cubicBezTo>
                  <a:lnTo>
                    <a:pt x="1590" y="570"/>
                  </a:lnTo>
                  <a:cubicBezTo>
                    <a:pt x="1590" y="1133"/>
                    <a:pt x="1133" y="1590"/>
                    <a:pt x="570" y="1590"/>
                  </a:cubicBezTo>
                  <a:lnTo>
                    <a:pt x="570" y="1590"/>
                  </a:lnTo>
                  <a:cubicBezTo>
                    <a:pt x="359" y="1590"/>
                    <a:pt x="163" y="1526"/>
                    <a:pt x="0" y="1416"/>
                  </a:cubicBezTo>
                  <a:lnTo>
                    <a:pt x="0" y="1416"/>
                  </a:lnTo>
                  <a:cubicBezTo>
                    <a:pt x="183" y="1688"/>
                    <a:pt x="494" y="1866"/>
                    <a:pt x="846" y="1866"/>
                  </a:cubicBezTo>
                  <a:lnTo>
                    <a:pt x="846" y="1866"/>
                  </a:lnTo>
                  <a:cubicBezTo>
                    <a:pt x="1409" y="1866"/>
                    <a:pt x="1866" y="1409"/>
                    <a:pt x="1866" y="846"/>
                  </a:cubicBezTo>
                  <a:lnTo>
                    <a:pt x="1866" y="846"/>
                  </a:lnTo>
                  <a:cubicBezTo>
                    <a:pt x="1866" y="494"/>
                    <a:pt x="1687" y="183"/>
                    <a:pt x="1415" y="0"/>
                  </a:cubicBezTo>
                </a:path>
              </a:pathLst>
            </a:custGeom>
            <a:solidFill>
              <a:schemeClr val="accent1">
                <a:lumMod val="75000"/>
              </a:schemeClr>
            </a:solidFill>
            <a:ln>
              <a:noFill/>
            </a:ln>
            <a:effectLst/>
          </p:spPr>
          <p:txBody>
            <a:bodyPr wrap="none" anchor="ctr"/>
            <a:lstStyle/>
            <a:p>
              <a:endParaRPr lang="en-US" sz="2743" dirty="0"/>
            </a:p>
          </p:txBody>
        </p:sp>
        <p:sp>
          <p:nvSpPr>
            <p:cNvPr id="20" name="Freeform 35">
              <a:extLst>
                <a:ext uri="{FF2B5EF4-FFF2-40B4-BE49-F238E27FC236}">
                  <a16:creationId xmlns:a16="http://schemas.microsoft.com/office/drawing/2014/main" id="{9AA6AAD3-3442-4AEA-9BC2-95D7F9511A44}"/>
                </a:ext>
              </a:extLst>
            </p:cNvPr>
            <p:cNvSpPr>
              <a:spLocks noChangeArrowheads="1"/>
            </p:cNvSpPr>
            <p:nvPr/>
          </p:nvSpPr>
          <p:spPr bwMode="auto">
            <a:xfrm>
              <a:off x="8324465" y="5575094"/>
              <a:ext cx="1873555" cy="6616316"/>
            </a:xfrm>
            <a:custGeom>
              <a:avLst/>
              <a:gdLst>
                <a:gd name="connsiteX0" fmla="*/ 793391 w 1873550"/>
                <a:gd name="connsiteY0" fmla="*/ 0 h 6616317"/>
                <a:gd name="connsiteX1" fmla="*/ 840181 w 1873550"/>
                <a:gd name="connsiteY1" fmla="*/ 0 h 6616317"/>
                <a:gd name="connsiteX2" fmla="*/ 894291 w 1873550"/>
                <a:gd name="connsiteY2" fmla="*/ 0 h 6616317"/>
                <a:gd name="connsiteX3" fmla="*/ 1087594 w 1873550"/>
                <a:gd name="connsiteY3" fmla="*/ 0 h 6616317"/>
                <a:gd name="connsiteX4" fmla="*/ 1199751 w 1873550"/>
                <a:gd name="connsiteY4" fmla="*/ 0 h 6616317"/>
                <a:gd name="connsiteX5" fmla="*/ 1373299 w 1873550"/>
                <a:gd name="connsiteY5" fmla="*/ 0 h 6616317"/>
                <a:gd name="connsiteX6" fmla="*/ 1373299 w 1873550"/>
                <a:gd name="connsiteY6" fmla="*/ 4781344 h 6616317"/>
                <a:gd name="connsiteX7" fmla="*/ 1687682 w 1873550"/>
                <a:gd name="connsiteY7" fmla="*/ 4926909 h 6616317"/>
                <a:gd name="connsiteX8" fmla="*/ 1873550 w 1873550"/>
                <a:gd name="connsiteY8" fmla="*/ 5532546 h 6616317"/>
                <a:gd name="connsiteX9" fmla="*/ 790205 w 1873550"/>
                <a:gd name="connsiteY9" fmla="*/ 6616317 h 6616317"/>
                <a:gd name="connsiteX10" fmla="*/ 184806 w 1873550"/>
                <a:gd name="connsiteY10" fmla="*/ 6431439 h 6616317"/>
                <a:gd name="connsiteX11" fmla="*/ 0 w 1873550"/>
                <a:gd name="connsiteY11" fmla="*/ 5825802 h 6616317"/>
                <a:gd name="connsiteX12" fmla="*/ 793391 w 1873550"/>
                <a:gd name="connsiteY12" fmla="*/ 4781344 h 661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550" h="6616317">
                  <a:moveTo>
                    <a:pt x="793391" y="0"/>
                  </a:moveTo>
                  <a:lnTo>
                    <a:pt x="840181" y="0"/>
                  </a:lnTo>
                  <a:lnTo>
                    <a:pt x="894291" y="0"/>
                  </a:lnTo>
                  <a:lnTo>
                    <a:pt x="1087594" y="0"/>
                  </a:lnTo>
                  <a:lnTo>
                    <a:pt x="1199751" y="0"/>
                  </a:lnTo>
                  <a:lnTo>
                    <a:pt x="1373299" y="0"/>
                  </a:lnTo>
                  <a:lnTo>
                    <a:pt x="1373299" y="4781344"/>
                  </a:lnTo>
                  <a:cubicBezTo>
                    <a:pt x="1486944" y="4813219"/>
                    <a:pt x="1593155" y="4862095"/>
                    <a:pt x="1687682" y="4926909"/>
                  </a:cubicBezTo>
                  <a:cubicBezTo>
                    <a:pt x="1804513" y="5100100"/>
                    <a:pt x="1873550" y="5307292"/>
                    <a:pt x="1873550" y="5532546"/>
                  </a:cubicBezTo>
                  <a:cubicBezTo>
                    <a:pt x="1873550" y="6130745"/>
                    <a:pt x="1388169" y="6616317"/>
                    <a:pt x="790205" y="6616317"/>
                  </a:cubicBezTo>
                  <a:cubicBezTo>
                    <a:pt x="566101" y="6616317"/>
                    <a:pt x="357929" y="6548316"/>
                    <a:pt x="184806" y="6431439"/>
                  </a:cubicBezTo>
                  <a:cubicBezTo>
                    <a:pt x="67975" y="6258248"/>
                    <a:pt x="0" y="6049994"/>
                    <a:pt x="0" y="5825802"/>
                  </a:cubicBezTo>
                  <a:cubicBezTo>
                    <a:pt x="0" y="5327479"/>
                    <a:pt x="336687" y="4908847"/>
                    <a:pt x="793391" y="4781344"/>
                  </a:cubicBezTo>
                  <a:close/>
                </a:path>
              </a:pathLst>
            </a:custGeom>
            <a:solidFill>
              <a:schemeClr val="accent1"/>
            </a:solidFill>
            <a:ln>
              <a:noFill/>
            </a:ln>
            <a:effectLst/>
          </p:spPr>
          <p:txBody>
            <a:bodyPr wrap="square" anchor="ctr">
              <a:noAutofit/>
            </a:bodyPr>
            <a:lstStyle/>
            <a:p>
              <a:endParaRPr lang="en-US" sz="2743" dirty="0"/>
            </a:p>
          </p:txBody>
        </p:sp>
        <p:sp>
          <p:nvSpPr>
            <p:cNvPr id="21" name="Freeform 121">
              <a:extLst>
                <a:ext uri="{FF2B5EF4-FFF2-40B4-BE49-F238E27FC236}">
                  <a16:creationId xmlns:a16="http://schemas.microsoft.com/office/drawing/2014/main" id="{1AD48370-6174-43BB-859C-BDEA3E11C087}"/>
                </a:ext>
              </a:extLst>
            </p:cNvPr>
            <p:cNvSpPr>
              <a:spLocks noChangeArrowheads="1"/>
            </p:cNvSpPr>
            <p:nvPr/>
          </p:nvSpPr>
          <p:spPr bwMode="auto">
            <a:xfrm>
              <a:off x="8525985" y="10552187"/>
              <a:ext cx="698297" cy="787337"/>
            </a:xfrm>
            <a:custGeom>
              <a:avLst/>
              <a:gdLst>
                <a:gd name="T0" fmla="*/ 98 w 657"/>
                <a:gd name="T1" fmla="*/ 738 h 739"/>
                <a:gd name="T2" fmla="*/ 98 w 657"/>
                <a:gd name="T3" fmla="*/ 738 h 739"/>
                <a:gd name="T4" fmla="*/ 84 w 657"/>
                <a:gd name="T5" fmla="*/ 736 h 739"/>
                <a:gd name="T6" fmla="*/ 84 w 657"/>
                <a:gd name="T7" fmla="*/ 736 h 739"/>
                <a:gd name="T8" fmla="*/ 7 w 657"/>
                <a:gd name="T9" fmla="*/ 634 h 739"/>
                <a:gd name="T10" fmla="*/ 7 w 657"/>
                <a:gd name="T11" fmla="*/ 634 h 739"/>
                <a:gd name="T12" fmla="*/ 525 w 657"/>
                <a:gd name="T13" fmla="*/ 16 h 739"/>
                <a:gd name="T14" fmla="*/ 525 w 657"/>
                <a:gd name="T15" fmla="*/ 16 h 739"/>
                <a:gd name="T16" fmla="*/ 640 w 657"/>
                <a:gd name="T17" fmla="*/ 74 h 739"/>
                <a:gd name="T18" fmla="*/ 640 w 657"/>
                <a:gd name="T19" fmla="*/ 74 h 739"/>
                <a:gd name="T20" fmla="*/ 583 w 657"/>
                <a:gd name="T21" fmla="*/ 189 h 739"/>
                <a:gd name="T22" fmla="*/ 583 w 657"/>
                <a:gd name="T23" fmla="*/ 189 h 739"/>
                <a:gd name="T24" fmla="*/ 188 w 657"/>
                <a:gd name="T25" fmla="*/ 660 h 739"/>
                <a:gd name="T26" fmla="*/ 188 w 657"/>
                <a:gd name="T27" fmla="*/ 660 h 739"/>
                <a:gd name="T28" fmla="*/ 98 w 657"/>
                <a:gd name="T29" fmla="*/ 73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7" h="739">
                  <a:moveTo>
                    <a:pt x="98" y="738"/>
                  </a:moveTo>
                  <a:lnTo>
                    <a:pt x="98" y="738"/>
                  </a:lnTo>
                  <a:cubicBezTo>
                    <a:pt x="93" y="738"/>
                    <a:pt x="89" y="737"/>
                    <a:pt x="84" y="736"/>
                  </a:cubicBezTo>
                  <a:lnTo>
                    <a:pt x="84" y="736"/>
                  </a:lnTo>
                  <a:cubicBezTo>
                    <a:pt x="35" y="729"/>
                    <a:pt x="0" y="683"/>
                    <a:pt x="7" y="634"/>
                  </a:cubicBezTo>
                  <a:lnTo>
                    <a:pt x="7" y="634"/>
                  </a:lnTo>
                  <a:cubicBezTo>
                    <a:pt x="49" y="349"/>
                    <a:pt x="252" y="106"/>
                    <a:pt x="525" y="16"/>
                  </a:cubicBezTo>
                  <a:lnTo>
                    <a:pt x="525" y="16"/>
                  </a:lnTo>
                  <a:cubicBezTo>
                    <a:pt x="573" y="0"/>
                    <a:pt x="624" y="26"/>
                    <a:pt x="640" y="74"/>
                  </a:cubicBezTo>
                  <a:lnTo>
                    <a:pt x="640" y="74"/>
                  </a:lnTo>
                  <a:cubicBezTo>
                    <a:pt x="656" y="121"/>
                    <a:pt x="630" y="173"/>
                    <a:pt x="583" y="189"/>
                  </a:cubicBezTo>
                  <a:lnTo>
                    <a:pt x="583" y="189"/>
                  </a:lnTo>
                  <a:cubicBezTo>
                    <a:pt x="374" y="258"/>
                    <a:pt x="219" y="443"/>
                    <a:pt x="188" y="660"/>
                  </a:cubicBezTo>
                  <a:lnTo>
                    <a:pt x="188" y="660"/>
                  </a:lnTo>
                  <a:cubicBezTo>
                    <a:pt x="180" y="705"/>
                    <a:pt x="142" y="738"/>
                    <a:pt x="98" y="738"/>
                  </a:cubicBezTo>
                </a:path>
              </a:pathLst>
            </a:custGeom>
            <a:solidFill>
              <a:schemeClr val="bg1">
                <a:alpha val="40000"/>
              </a:schemeClr>
            </a:solidFill>
            <a:ln>
              <a:noFill/>
            </a:ln>
            <a:effectLst/>
          </p:spPr>
          <p:txBody>
            <a:bodyPr wrap="none" anchor="ctr"/>
            <a:lstStyle/>
            <a:p>
              <a:endParaRPr lang="en-US" sz="2743" dirty="0"/>
            </a:p>
          </p:txBody>
        </p:sp>
        <p:sp>
          <p:nvSpPr>
            <p:cNvPr id="22" name="Freeform 22">
              <a:extLst>
                <a:ext uri="{FF2B5EF4-FFF2-40B4-BE49-F238E27FC236}">
                  <a16:creationId xmlns:a16="http://schemas.microsoft.com/office/drawing/2014/main" id="{F044AFD8-F178-4555-933B-88BC34E6D8A0}"/>
                </a:ext>
              </a:extLst>
            </p:cNvPr>
            <p:cNvSpPr>
              <a:spLocks noChangeArrowheads="1"/>
            </p:cNvSpPr>
            <p:nvPr/>
          </p:nvSpPr>
          <p:spPr bwMode="auto">
            <a:xfrm>
              <a:off x="10170964" y="4112895"/>
              <a:ext cx="551951" cy="5894614"/>
            </a:xfrm>
            <a:custGeom>
              <a:avLst/>
              <a:gdLst>
                <a:gd name="connsiteX0" fmla="*/ 6845 w 186965"/>
                <a:gd name="connsiteY0" fmla="*/ 1984375 h 1996722"/>
                <a:gd name="connsiteX1" fmla="*/ 180481 w 186965"/>
                <a:gd name="connsiteY1" fmla="*/ 1984375 h 1996722"/>
                <a:gd name="connsiteX2" fmla="*/ 186965 w 186965"/>
                <a:gd name="connsiteY2" fmla="*/ 1990372 h 1996722"/>
                <a:gd name="connsiteX3" fmla="*/ 180481 w 186965"/>
                <a:gd name="connsiteY3" fmla="*/ 1996722 h 1996722"/>
                <a:gd name="connsiteX4" fmla="*/ 6845 w 186965"/>
                <a:gd name="connsiteY4" fmla="*/ 1996722 h 1996722"/>
                <a:gd name="connsiteX5" fmla="*/ 0 w 186965"/>
                <a:gd name="connsiteY5" fmla="*/ 1990372 h 1996722"/>
                <a:gd name="connsiteX6" fmla="*/ 6845 w 186965"/>
                <a:gd name="connsiteY6" fmla="*/ 1984375 h 1996722"/>
                <a:gd name="connsiteX7" fmla="*/ 6845 w 186965"/>
                <a:gd name="connsiteY7" fmla="*/ 1736725 h 1996722"/>
                <a:gd name="connsiteX8" fmla="*/ 180481 w 186965"/>
                <a:gd name="connsiteY8" fmla="*/ 1736725 h 1996722"/>
                <a:gd name="connsiteX9" fmla="*/ 186965 w 186965"/>
                <a:gd name="connsiteY9" fmla="*/ 1742893 h 1996722"/>
                <a:gd name="connsiteX10" fmla="*/ 180481 w 186965"/>
                <a:gd name="connsiteY10" fmla="*/ 1749062 h 1996722"/>
                <a:gd name="connsiteX11" fmla="*/ 6845 w 186965"/>
                <a:gd name="connsiteY11" fmla="*/ 1749062 h 1996722"/>
                <a:gd name="connsiteX12" fmla="*/ 0 w 186965"/>
                <a:gd name="connsiteY12" fmla="*/ 1742893 h 1996722"/>
                <a:gd name="connsiteX13" fmla="*/ 6845 w 186965"/>
                <a:gd name="connsiteY13" fmla="*/ 1736725 h 1996722"/>
                <a:gd name="connsiteX14" fmla="*/ 6845 w 186965"/>
                <a:gd name="connsiteY14" fmla="*/ 1489075 h 1996722"/>
                <a:gd name="connsiteX15" fmla="*/ 180481 w 186965"/>
                <a:gd name="connsiteY15" fmla="*/ 1489075 h 1996722"/>
                <a:gd name="connsiteX16" fmla="*/ 186965 w 186965"/>
                <a:gd name="connsiteY16" fmla="*/ 1495243 h 1996722"/>
                <a:gd name="connsiteX17" fmla="*/ 180481 w 186965"/>
                <a:gd name="connsiteY17" fmla="*/ 1501412 h 1996722"/>
                <a:gd name="connsiteX18" fmla="*/ 6845 w 186965"/>
                <a:gd name="connsiteY18" fmla="*/ 1501412 h 1996722"/>
                <a:gd name="connsiteX19" fmla="*/ 0 w 186965"/>
                <a:gd name="connsiteY19" fmla="*/ 1495243 h 1996722"/>
                <a:gd name="connsiteX20" fmla="*/ 6845 w 186965"/>
                <a:gd name="connsiteY20" fmla="*/ 1489075 h 1996722"/>
                <a:gd name="connsiteX21" fmla="*/ 6845 w 186965"/>
                <a:gd name="connsiteY21" fmla="*/ 1239837 h 1996722"/>
                <a:gd name="connsiteX22" fmla="*/ 180481 w 186965"/>
                <a:gd name="connsiteY22" fmla="*/ 1239837 h 1996722"/>
                <a:gd name="connsiteX23" fmla="*/ 186965 w 186965"/>
                <a:gd name="connsiteY23" fmla="*/ 1246005 h 1996722"/>
                <a:gd name="connsiteX24" fmla="*/ 180481 w 186965"/>
                <a:gd name="connsiteY24" fmla="*/ 1252174 h 1996722"/>
                <a:gd name="connsiteX25" fmla="*/ 6845 w 186965"/>
                <a:gd name="connsiteY25" fmla="*/ 1252174 h 1996722"/>
                <a:gd name="connsiteX26" fmla="*/ 0 w 186965"/>
                <a:gd name="connsiteY26" fmla="*/ 1246005 h 1996722"/>
                <a:gd name="connsiteX27" fmla="*/ 6845 w 186965"/>
                <a:gd name="connsiteY27" fmla="*/ 1239837 h 1996722"/>
                <a:gd name="connsiteX28" fmla="*/ 6845 w 186965"/>
                <a:gd name="connsiteY28" fmla="*/ 992187 h 1996722"/>
                <a:gd name="connsiteX29" fmla="*/ 180481 w 186965"/>
                <a:gd name="connsiteY29" fmla="*/ 992187 h 1996722"/>
                <a:gd name="connsiteX30" fmla="*/ 186965 w 186965"/>
                <a:gd name="connsiteY30" fmla="*/ 998355 h 1996722"/>
                <a:gd name="connsiteX31" fmla="*/ 180481 w 186965"/>
                <a:gd name="connsiteY31" fmla="*/ 1004524 h 1996722"/>
                <a:gd name="connsiteX32" fmla="*/ 6845 w 186965"/>
                <a:gd name="connsiteY32" fmla="*/ 1004524 h 1996722"/>
                <a:gd name="connsiteX33" fmla="*/ 0 w 186965"/>
                <a:gd name="connsiteY33" fmla="*/ 998355 h 1996722"/>
                <a:gd name="connsiteX34" fmla="*/ 6845 w 186965"/>
                <a:gd name="connsiteY34" fmla="*/ 992187 h 1996722"/>
                <a:gd name="connsiteX35" fmla="*/ 6845 w 186965"/>
                <a:gd name="connsiteY35" fmla="*/ 744537 h 1996722"/>
                <a:gd name="connsiteX36" fmla="*/ 180481 w 186965"/>
                <a:gd name="connsiteY36" fmla="*/ 744537 h 1996722"/>
                <a:gd name="connsiteX37" fmla="*/ 186965 w 186965"/>
                <a:gd name="connsiteY37" fmla="*/ 750705 h 1996722"/>
                <a:gd name="connsiteX38" fmla="*/ 180481 w 186965"/>
                <a:gd name="connsiteY38" fmla="*/ 756874 h 1996722"/>
                <a:gd name="connsiteX39" fmla="*/ 6845 w 186965"/>
                <a:gd name="connsiteY39" fmla="*/ 756874 h 1996722"/>
                <a:gd name="connsiteX40" fmla="*/ 0 w 186965"/>
                <a:gd name="connsiteY40" fmla="*/ 750705 h 1996722"/>
                <a:gd name="connsiteX41" fmla="*/ 6845 w 186965"/>
                <a:gd name="connsiteY41" fmla="*/ 744537 h 1996722"/>
                <a:gd name="connsiteX42" fmla="*/ 6845 w 186965"/>
                <a:gd name="connsiteY42" fmla="*/ 495300 h 1996722"/>
                <a:gd name="connsiteX43" fmla="*/ 180481 w 186965"/>
                <a:gd name="connsiteY43" fmla="*/ 495300 h 1996722"/>
                <a:gd name="connsiteX44" fmla="*/ 186965 w 186965"/>
                <a:gd name="connsiteY44" fmla="*/ 501468 h 1996722"/>
                <a:gd name="connsiteX45" fmla="*/ 180481 w 186965"/>
                <a:gd name="connsiteY45" fmla="*/ 507637 h 1996722"/>
                <a:gd name="connsiteX46" fmla="*/ 6845 w 186965"/>
                <a:gd name="connsiteY46" fmla="*/ 507637 h 1996722"/>
                <a:gd name="connsiteX47" fmla="*/ 0 w 186965"/>
                <a:gd name="connsiteY47" fmla="*/ 501468 h 1996722"/>
                <a:gd name="connsiteX48" fmla="*/ 6845 w 186965"/>
                <a:gd name="connsiteY48" fmla="*/ 495300 h 1996722"/>
                <a:gd name="connsiteX49" fmla="*/ 6845 w 186965"/>
                <a:gd name="connsiteY49" fmla="*/ 247650 h 1996722"/>
                <a:gd name="connsiteX50" fmla="*/ 180481 w 186965"/>
                <a:gd name="connsiteY50" fmla="*/ 247650 h 1996722"/>
                <a:gd name="connsiteX51" fmla="*/ 186965 w 186965"/>
                <a:gd name="connsiteY51" fmla="*/ 253818 h 1996722"/>
                <a:gd name="connsiteX52" fmla="*/ 180481 w 186965"/>
                <a:gd name="connsiteY52" fmla="*/ 259987 h 1996722"/>
                <a:gd name="connsiteX53" fmla="*/ 6845 w 186965"/>
                <a:gd name="connsiteY53" fmla="*/ 259987 h 1996722"/>
                <a:gd name="connsiteX54" fmla="*/ 0 w 186965"/>
                <a:gd name="connsiteY54" fmla="*/ 253818 h 1996722"/>
                <a:gd name="connsiteX55" fmla="*/ 6845 w 186965"/>
                <a:gd name="connsiteY55" fmla="*/ 247650 h 1996722"/>
                <a:gd name="connsiteX56" fmla="*/ 6845 w 186965"/>
                <a:gd name="connsiteY56" fmla="*/ 0 h 1996722"/>
                <a:gd name="connsiteX57" fmla="*/ 180481 w 186965"/>
                <a:gd name="connsiteY57" fmla="*/ 0 h 1996722"/>
                <a:gd name="connsiteX58" fmla="*/ 186965 w 186965"/>
                <a:gd name="connsiteY58" fmla="*/ 6168 h 1996722"/>
                <a:gd name="connsiteX59" fmla="*/ 180481 w 186965"/>
                <a:gd name="connsiteY59" fmla="*/ 12337 h 1996722"/>
                <a:gd name="connsiteX60" fmla="*/ 6845 w 186965"/>
                <a:gd name="connsiteY60" fmla="*/ 12337 h 1996722"/>
                <a:gd name="connsiteX61" fmla="*/ 0 w 186965"/>
                <a:gd name="connsiteY61" fmla="*/ 6168 h 1996722"/>
                <a:gd name="connsiteX62" fmla="*/ 6845 w 186965"/>
                <a:gd name="connsiteY62" fmla="*/ 0 h 199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6965" h="1996722">
                  <a:moveTo>
                    <a:pt x="6845" y="1984375"/>
                  </a:moveTo>
                  <a:lnTo>
                    <a:pt x="180481" y="1984375"/>
                  </a:lnTo>
                  <a:cubicBezTo>
                    <a:pt x="184083" y="1984375"/>
                    <a:pt x="186965" y="1987197"/>
                    <a:pt x="186965" y="1990372"/>
                  </a:cubicBezTo>
                  <a:cubicBezTo>
                    <a:pt x="186965" y="1993900"/>
                    <a:pt x="184083" y="1996722"/>
                    <a:pt x="180481" y="1996722"/>
                  </a:cubicBezTo>
                  <a:lnTo>
                    <a:pt x="6845" y="1996722"/>
                  </a:lnTo>
                  <a:cubicBezTo>
                    <a:pt x="2882" y="1996722"/>
                    <a:pt x="0" y="1993900"/>
                    <a:pt x="0" y="1990372"/>
                  </a:cubicBezTo>
                  <a:cubicBezTo>
                    <a:pt x="0" y="1987197"/>
                    <a:pt x="2882" y="1984375"/>
                    <a:pt x="6845" y="1984375"/>
                  </a:cubicBezTo>
                  <a:close/>
                  <a:moveTo>
                    <a:pt x="6845" y="1736725"/>
                  </a:moveTo>
                  <a:lnTo>
                    <a:pt x="180481" y="1736725"/>
                  </a:lnTo>
                  <a:cubicBezTo>
                    <a:pt x="184083" y="1736725"/>
                    <a:pt x="186965" y="1739628"/>
                    <a:pt x="186965" y="1742893"/>
                  </a:cubicBezTo>
                  <a:cubicBezTo>
                    <a:pt x="186965" y="1746159"/>
                    <a:pt x="184083" y="1749062"/>
                    <a:pt x="180481" y="1749062"/>
                  </a:cubicBezTo>
                  <a:lnTo>
                    <a:pt x="6845" y="1749062"/>
                  </a:lnTo>
                  <a:cubicBezTo>
                    <a:pt x="2882" y="1749062"/>
                    <a:pt x="0" y="1746159"/>
                    <a:pt x="0" y="1742893"/>
                  </a:cubicBezTo>
                  <a:cubicBezTo>
                    <a:pt x="0" y="1739628"/>
                    <a:pt x="2882" y="1736725"/>
                    <a:pt x="6845" y="1736725"/>
                  </a:cubicBezTo>
                  <a:close/>
                  <a:moveTo>
                    <a:pt x="6845" y="1489075"/>
                  </a:moveTo>
                  <a:lnTo>
                    <a:pt x="180481" y="1489075"/>
                  </a:lnTo>
                  <a:cubicBezTo>
                    <a:pt x="184083" y="1489075"/>
                    <a:pt x="186965" y="1491615"/>
                    <a:pt x="186965" y="1495243"/>
                  </a:cubicBezTo>
                  <a:cubicBezTo>
                    <a:pt x="186965" y="1498509"/>
                    <a:pt x="184083" y="1501412"/>
                    <a:pt x="180481" y="1501412"/>
                  </a:cubicBezTo>
                  <a:lnTo>
                    <a:pt x="6845" y="1501412"/>
                  </a:lnTo>
                  <a:cubicBezTo>
                    <a:pt x="2882" y="1501412"/>
                    <a:pt x="0" y="1498509"/>
                    <a:pt x="0" y="1495243"/>
                  </a:cubicBezTo>
                  <a:cubicBezTo>
                    <a:pt x="0" y="1491615"/>
                    <a:pt x="2882" y="1489075"/>
                    <a:pt x="6845" y="1489075"/>
                  </a:cubicBezTo>
                  <a:close/>
                  <a:moveTo>
                    <a:pt x="6845" y="1239837"/>
                  </a:moveTo>
                  <a:lnTo>
                    <a:pt x="180481" y="1239837"/>
                  </a:lnTo>
                  <a:cubicBezTo>
                    <a:pt x="184083" y="1239837"/>
                    <a:pt x="186965" y="1242740"/>
                    <a:pt x="186965" y="1246005"/>
                  </a:cubicBezTo>
                  <a:cubicBezTo>
                    <a:pt x="186965" y="1249634"/>
                    <a:pt x="184083" y="1252174"/>
                    <a:pt x="180481" y="1252174"/>
                  </a:cubicBezTo>
                  <a:lnTo>
                    <a:pt x="6845" y="1252174"/>
                  </a:lnTo>
                  <a:cubicBezTo>
                    <a:pt x="2882" y="1252174"/>
                    <a:pt x="0" y="1249634"/>
                    <a:pt x="0" y="1246005"/>
                  </a:cubicBezTo>
                  <a:cubicBezTo>
                    <a:pt x="0" y="1242740"/>
                    <a:pt x="2882" y="1239837"/>
                    <a:pt x="6845" y="1239837"/>
                  </a:cubicBezTo>
                  <a:close/>
                  <a:moveTo>
                    <a:pt x="6845" y="992187"/>
                  </a:moveTo>
                  <a:lnTo>
                    <a:pt x="180481" y="992187"/>
                  </a:lnTo>
                  <a:cubicBezTo>
                    <a:pt x="184083" y="992187"/>
                    <a:pt x="186965" y="994727"/>
                    <a:pt x="186965" y="998355"/>
                  </a:cubicBezTo>
                  <a:cubicBezTo>
                    <a:pt x="186965" y="1001621"/>
                    <a:pt x="184083" y="1004524"/>
                    <a:pt x="180481" y="1004524"/>
                  </a:cubicBezTo>
                  <a:lnTo>
                    <a:pt x="6845" y="1004524"/>
                  </a:lnTo>
                  <a:cubicBezTo>
                    <a:pt x="2882" y="1004524"/>
                    <a:pt x="0" y="1001621"/>
                    <a:pt x="0" y="998355"/>
                  </a:cubicBezTo>
                  <a:cubicBezTo>
                    <a:pt x="0" y="994727"/>
                    <a:pt x="2882" y="992187"/>
                    <a:pt x="6845" y="992187"/>
                  </a:cubicBezTo>
                  <a:close/>
                  <a:moveTo>
                    <a:pt x="6845" y="744537"/>
                  </a:moveTo>
                  <a:lnTo>
                    <a:pt x="180481" y="744537"/>
                  </a:lnTo>
                  <a:cubicBezTo>
                    <a:pt x="184083" y="744537"/>
                    <a:pt x="186965" y="747440"/>
                    <a:pt x="186965" y="750705"/>
                  </a:cubicBezTo>
                  <a:cubicBezTo>
                    <a:pt x="186965" y="754334"/>
                    <a:pt x="184083" y="756874"/>
                    <a:pt x="180481" y="756874"/>
                  </a:cubicBezTo>
                  <a:lnTo>
                    <a:pt x="6845" y="756874"/>
                  </a:lnTo>
                  <a:cubicBezTo>
                    <a:pt x="2882" y="756874"/>
                    <a:pt x="0" y="754334"/>
                    <a:pt x="0" y="750705"/>
                  </a:cubicBezTo>
                  <a:cubicBezTo>
                    <a:pt x="0" y="747440"/>
                    <a:pt x="2882" y="744537"/>
                    <a:pt x="6845" y="744537"/>
                  </a:cubicBezTo>
                  <a:close/>
                  <a:moveTo>
                    <a:pt x="6845" y="495300"/>
                  </a:moveTo>
                  <a:lnTo>
                    <a:pt x="180481" y="495300"/>
                  </a:lnTo>
                  <a:cubicBezTo>
                    <a:pt x="184083" y="495300"/>
                    <a:pt x="186965" y="497840"/>
                    <a:pt x="186965" y="501468"/>
                  </a:cubicBezTo>
                  <a:cubicBezTo>
                    <a:pt x="186965" y="504734"/>
                    <a:pt x="184083" y="507637"/>
                    <a:pt x="180481" y="507637"/>
                  </a:cubicBezTo>
                  <a:lnTo>
                    <a:pt x="6845" y="507637"/>
                  </a:lnTo>
                  <a:cubicBezTo>
                    <a:pt x="2882" y="507637"/>
                    <a:pt x="0" y="504734"/>
                    <a:pt x="0" y="501468"/>
                  </a:cubicBezTo>
                  <a:cubicBezTo>
                    <a:pt x="0" y="497840"/>
                    <a:pt x="2882" y="495300"/>
                    <a:pt x="6845" y="495300"/>
                  </a:cubicBezTo>
                  <a:close/>
                  <a:moveTo>
                    <a:pt x="6845" y="247650"/>
                  </a:moveTo>
                  <a:lnTo>
                    <a:pt x="180481" y="247650"/>
                  </a:lnTo>
                  <a:cubicBezTo>
                    <a:pt x="184083" y="247650"/>
                    <a:pt x="186965" y="250553"/>
                    <a:pt x="186965" y="253818"/>
                  </a:cubicBezTo>
                  <a:cubicBezTo>
                    <a:pt x="186965" y="257447"/>
                    <a:pt x="184083" y="259987"/>
                    <a:pt x="180481" y="259987"/>
                  </a:cubicBezTo>
                  <a:lnTo>
                    <a:pt x="6845" y="259987"/>
                  </a:lnTo>
                  <a:cubicBezTo>
                    <a:pt x="2882" y="259987"/>
                    <a:pt x="0" y="257447"/>
                    <a:pt x="0" y="253818"/>
                  </a:cubicBezTo>
                  <a:cubicBezTo>
                    <a:pt x="0" y="250553"/>
                    <a:pt x="2882" y="247650"/>
                    <a:pt x="6845" y="247650"/>
                  </a:cubicBezTo>
                  <a:close/>
                  <a:moveTo>
                    <a:pt x="6845" y="0"/>
                  </a:moveTo>
                  <a:lnTo>
                    <a:pt x="180481" y="0"/>
                  </a:lnTo>
                  <a:cubicBezTo>
                    <a:pt x="184083" y="0"/>
                    <a:pt x="186965" y="2540"/>
                    <a:pt x="186965" y="6168"/>
                  </a:cubicBezTo>
                  <a:cubicBezTo>
                    <a:pt x="186965" y="9434"/>
                    <a:pt x="184083" y="12337"/>
                    <a:pt x="180481" y="12337"/>
                  </a:cubicBezTo>
                  <a:lnTo>
                    <a:pt x="6845" y="12337"/>
                  </a:lnTo>
                  <a:cubicBezTo>
                    <a:pt x="2882" y="12337"/>
                    <a:pt x="0" y="9434"/>
                    <a:pt x="0" y="6168"/>
                  </a:cubicBezTo>
                  <a:cubicBezTo>
                    <a:pt x="0" y="2540"/>
                    <a:pt x="2882" y="0"/>
                    <a:pt x="6845" y="0"/>
                  </a:cubicBezTo>
                  <a:close/>
                </a:path>
              </a:pathLst>
            </a:custGeom>
            <a:solidFill>
              <a:srgbClr val="4132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p>
          </p:txBody>
        </p:sp>
        <p:sp>
          <p:nvSpPr>
            <p:cNvPr id="23" name="Freeform 131">
              <a:extLst>
                <a:ext uri="{FF2B5EF4-FFF2-40B4-BE49-F238E27FC236}">
                  <a16:creationId xmlns:a16="http://schemas.microsoft.com/office/drawing/2014/main" id="{447D05F2-D36E-4D62-BF37-21E8842AA7B4}"/>
                </a:ext>
              </a:extLst>
            </p:cNvPr>
            <p:cNvSpPr>
              <a:spLocks noChangeArrowheads="1"/>
            </p:cNvSpPr>
            <p:nvPr/>
          </p:nvSpPr>
          <p:spPr bwMode="auto">
            <a:xfrm>
              <a:off x="10170964" y="3227142"/>
              <a:ext cx="553012" cy="534265"/>
            </a:xfrm>
            <a:custGeom>
              <a:avLst/>
              <a:gdLst>
                <a:gd name="T0" fmla="*/ 467 w 520"/>
                <a:gd name="T1" fmla="*/ 263 h 501"/>
                <a:gd name="T2" fmla="*/ 460 w 520"/>
                <a:gd name="T3" fmla="*/ 222 h 501"/>
                <a:gd name="T4" fmla="*/ 433 w 520"/>
                <a:gd name="T5" fmla="*/ 211 h 501"/>
                <a:gd name="T6" fmla="*/ 405 w 520"/>
                <a:gd name="T7" fmla="*/ 223 h 501"/>
                <a:gd name="T8" fmla="*/ 398 w 520"/>
                <a:gd name="T9" fmla="*/ 401 h 501"/>
                <a:gd name="T10" fmla="*/ 405 w 520"/>
                <a:gd name="T11" fmla="*/ 444 h 501"/>
                <a:gd name="T12" fmla="*/ 433 w 520"/>
                <a:gd name="T13" fmla="*/ 455 h 501"/>
                <a:gd name="T14" fmla="*/ 460 w 520"/>
                <a:gd name="T15" fmla="*/ 444 h 501"/>
                <a:gd name="T16" fmla="*/ 467 w 520"/>
                <a:gd name="T17" fmla="*/ 401 h 501"/>
                <a:gd name="T18" fmla="*/ 346 w 520"/>
                <a:gd name="T19" fmla="*/ 283 h 501"/>
                <a:gd name="T20" fmla="*/ 365 w 520"/>
                <a:gd name="T21" fmla="*/ 192 h 501"/>
                <a:gd name="T22" fmla="*/ 433 w 520"/>
                <a:gd name="T23" fmla="*/ 166 h 501"/>
                <a:gd name="T24" fmla="*/ 500 w 520"/>
                <a:gd name="T25" fmla="*/ 192 h 501"/>
                <a:gd name="T26" fmla="*/ 519 w 520"/>
                <a:gd name="T27" fmla="*/ 283 h 501"/>
                <a:gd name="T28" fmla="*/ 519 w 520"/>
                <a:gd name="T29" fmla="*/ 381 h 501"/>
                <a:gd name="T30" fmla="*/ 500 w 520"/>
                <a:gd name="T31" fmla="*/ 474 h 501"/>
                <a:gd name="T32" fmla="*/ 433 w 520"/>
                <a:gd name="T33" fmla="*/ 500 h 501"/>
                <a:gd name="T34" fmla="*/ 365 w 520"/>
                <a:gd name="T35" fmla="*/ 474 h 501"/>
                <a:gd name="T36" fmla="*/ 346 w 520"/>
                <a:gd name="T37" fmla="*/ 283 h 501"/>
                <a:gd name="T38" fmla="*/ 383 w 520"/>
                <a:gd name="T39" fmla="*/ 5 h 501"/>
                <a:gd name="T40" fmla="*/ 138 w 520"/>
                <a:gd name="T41" fmla="*/ 495 h 501"/>
                <a:gd name="T42" fmla="*/ 121 w 520"/>
                <a:gd name="T43" fmla="*/ 96 h 501"/>
                <a:gd name="T44" fmla="*/ 114 w 520"/>
                <a:gd name="T45" fmla="*/ 55 h 501"/>
                <a:gd name="T46" fmla="*/ 87 w 520"/>
                <a:gd name="T47" fmla="*/ 44 h 501"/>
                <a:gd name="T48" fmla="*/ 59 w 520"/>
                <a:gd name="T49" fmla="*/ 55 h 501"/>
                <a:gd name="T50" fmla="*/ 52 w 520"/>
                <a:gd name="T51" fmla="*/ 96 h 501"/>
                <a:gd name="T52" fmla="*/ 52 w 520"/>
                <a:gd name="T53" fmla="*/ 235 h 501"/>
                <a:gd name="T54" fmla="*/ 59 w 520"/>
                <a:gd name="T55" fmla="*/ 277 h 501"/>
                <a:gd name="T56" fmla="*/ 87 w 520"/>
                <a:gd name="T57" fmla="*/ 289 h 501"/>
                <a:gd name="T58" fmla="*/ 114 w 520"/>
                <a:gd name="T59" fmla="*/ 277 h 501"/>
                <a:gd name="T60" fmla="*/ 121 w 520"/>
                <a:gd name="T61" fmla="*/ 96 h 501"/>
                <a:gd name="T62" fmla="*/ 0 w 520"/>
                <a:gd name="T63" fmla="*/ 116 h 501"/>
                <a:gd name="T64" fmla="*/ 20 w 520"/>
                <a:gd name="T65" fmla="*/ 25 h 501"/>
                <a:gd name="T66" fmla="*/ 87 w 520"/>
                <a:gd name="T67" fmla="*/ 0 h 501"/>
                <a:gd name="T68" fmla="*/ 154 w 520"/>
                <a:gd name="T69" fmla="*/ 25 h 501"/>
                <a:gd name="T70" fmla="*/ 173 w 520"/>
                <a:gd name="T71" fmla="*/ 215 h 501"/>
                <a:gd name="T72" fmla="*/ 153 w 520"/>
                <a:gd name="T73" fmla="*/ 307 h 501"/>
                <a:gd name="T74" fmla="*/ 87 w 520"/>
                <a:gd name="T75" fmla="*/ 333 h 501"/>
                <a:gd name="T76" fmla="*/ 20 w 520"/>
                <a:gd name="T77" fmla="*/ 307 h 501"/>
                <a:gd name="T78" fmla="*/ 0 w 520"/>
                <a:gd name="T79" fmla="*/ 215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0" h="501">
                  <a:moveTo>
                    <a:pt x="467" y="263"/>
                  </a:moveTo>
                  <a:lnTo>
                    <a:pt x="467" y="263"/>
                  </a:lnTo>
                  <a:cubicBezTo>
                    <a:pt x="467" y="243"/>
                    <a:pt x="465" y="230"/>
                    <a:pt x="460" y="222"/>
                  </a:cubicBezTo>
                  <a:lnTo>
                    <a:pt x="460" y="222"/>
                  </a:lnTo>
                  <a:cubicBezTo>
                    <a:pt x="455" y="215"/>
                    <a:pt x="446" y="211"/>
                    <a:pt x="433" y="211"/>
                  </a:cubicBezTo>
                  <a:lnTo>
                    <a:pt x="433" y="211"/>
                  </a:lnTo>
                  <a:cubicBezTo>
                    <a:pt x="419" y="211"/>
                    <a:pt x="410" y="215"/>
                    <a:pt x="405" y="223"/>
                  </a:cubicBezTo>
                  <a:lnTo>
                    <a:pt x="405" y="223"/>
                  </a:lnTo>
                  <a:cubicBezTo>
                    <a:pt x="400" y="230"/>
                    <a:pt x="398" y="244"/>
                    <a:pt x="398" y="263"/>
                  </a:cubicBezTo>
                  <a:lnTo>
                    <a:pt x="398" y="401"/>
                  </a:lnTo>
                  <a:lnTo>
                    <a:pt x="398" y="401"/>
                  </a:lnTo>
                  <a:cubicBezTo>
                    <a:pt x="398" y="422"/>
                    <a:pt x="400" y="436"/>
                    <a:pt x="405" y="444"/>
                  </a:cubicBezTo>
                  <a:lnTo>
                    <a:pt x="405" y="444"/>
                  </a:lnTo>
                  <a:cubicBezTo>
                    <a:pt x="410" y="451"/>
                    <a:pt x="419" y="455"/>
                    <a:pt x="433" y="455"/>
                  </a:cubicBezTo>
                  <a:lnTo>
                    <a:pt x="433" y="455"/>
                  </a:lnTo>
                  <a:cubicBezTo>
                    <a:pt x="446" y="455"/>
                    <a:pt x="455" y="451"/>
                    <a:pt x="460" y="444"/>
                  </a:cubicBezTo>
                  <a:lnTo>
                    <a:pt x="460" y="444"/>
                  </a:lnTo>
                  <a:cubicBezTo>
                    <a:pt x="465" y="436"/>
                    <a:pt x="467" y="422"/>
                    <a:pt x="467" y="401"/>
                  </a:cubicBezTo>
                  <a:lnTo>
                    <a:pt x="467" y="263"/>
                  </a:lnTo>
                  <a:close/>
                  <a:moveTo>
                    <a:pt x="346" y="283"/>
                  </a:moveTo>
                  <a:lnTo>
                    <a:pt x="346" y="283"/>
                  </a:lnTo>
                  <a:cubicBezTo>
                    <a:pt x="346" y="239"/>
                    <a:pt x="353" y="209"/>
                    <a:pt x="365" y="192"/>
                  </a:cubicBezTo>
                  <a:lnTo>
                    <a:pt x="365" y="192"/>
                  </a:lnTo>
                  <a:cubicBezTo>
                    <a:pt x="378" y="175"/>
                    <a:pt x="400" y="166"/>
                    <a:pt x="433" y="166"/>
                  </a:cubicBezTo>
                  <a:lnTo>
                    <a:pt x="433" y="166"/>
                  </a:lnTo>
                  <a:cubicBezTo>
                    <a:pt x="465" y="166"/>
                    <a:pt x="487" y="175"/>
                    <a:pt x="500" y="192"/>
                  </a:cubicBezTo>
                  <a:lnTo>
                    <a:pt x="500" y="192"/>
                  </a:lnTo>
                  <a:cubicBezTo>
                    <a:pt x="513" y="209"/>
                    <a:pt x="519" y="239"/>
                    <a:pt x="519" y="283"/>
                  </a:cubicBezTo>
                  <a:lnTo>
                    <a:pt x="519" y="381"/>
                  </a:lnTo>
                  <a:lnTo>
                    <a:pt x="519" y="381"/>
                  </a:lnTo>
                  <a:cubicBezTo>
                    <a:pt x="519" y="425"/>
                    <a:pt x="513" y="456"/>
                    <a:pt x="500" y="474"/>
                  </a:cubicBezTo>
                  <a:lnTo>
                    <a:pt x="500" y="474"/>
                  </a:lnTo>
                  <a:cubicBezTo>
                    <a:pt x="486" y="491"/>
                    <a:pt x="464" y="500"/>
                    <a:pt x="433" y="500"/>
                  </a:cubicBezTo>
                  <a:lnTo>
                    <a:pt x="433" y="500"/>
                  </a:lnTo>
                  <a:cubicBezTo>
                    <a:pt x="401" y="500"/>
                    <a:pt x="379" y="491"/>
                    <a:pt x="365" y="474"/>
                  </a:cubicBezTo>
                  <a:lnTo>
                    <a:pt x="365" y="474"/>
                  </a:lnTo>
                  <a:cubicBezTo>
                    <a:pt x="353" y="456"/>
                    <a:pt x="346" y="425"/>
                    <a:pt x="346" y="381"/>
                  </a:cubicBezTo>
                  <a:lnTo>
                    <a:pt x="346" y="283"/>
                  </a:lnTo>
                  <a:close/>
                  <a:moveTo>
                    <a:pt x="335" y="5"/>
                  </a:moveTo>
                  <a:lnTo>
                    <a:pt x="383" y="5"/>
                  </a:lnTo>
                  <a:lnTo>
                    <a:pt x="188" y="495"/>
                  </a:lnTo>
                  <a:lnTo>
                    <a:pt x="138" y="495"/>
                  </a:lnTo>
                  <a:lnTo>
                    <a:pt x="335" y="5"/>
                  </a:lnTo>
                  <a:close/>
                  <a:moveTo>
                    <a:pt x="121" y="96"/>
                  </a:moveTo>
                  <a:lnTo>
                    <a:pt x="121" y="96"/>
                  </a:lnTo>
                  <a:cubicBezTo>
                    <a:pt x="121" y="77"/>
                    <a:pt x="119" y="63"/>
                    <a:pt x="114" y="55"/>
                  </a:cubicBezTo>
                  <a:lnTo>
                    <a:pt x="114" y="55"/>
                  </a:lnTo>
                  <a:cubicBezTo>
                    <a:pt x="110" y="48"/>
                    <a:pt x="100" y="44"/>
                    <a:pt x="87" y="44"/>
                  </a:cubicBezTo>
                  <a:lnTo>
                    <a:pt x="87" y="44"/>
                  </a:lnTo>
                  <a:cubicBezTo>
                    <a:pt x="73" y="44"/>
                    <a:pt x="64" y="48"/>
                    <a:pt x="59" y="55"/>
                  </a:cubicBezTo>
                  <a:lnTo>
                    <a:pt x="59" y="55"/>
                  </a:lnTo>
                  <a:cubicBezTo>
                    <a:pt x="54" y="63"/>
                    <a:pt x="52" y="77"/>
                    <a:pt x="52" y="96"/>
                  </a:cubicBezTo>
                  <a:lnTo>
                    <a:pt x="52" y="235"/>
                  </a:lnTo>
                  <a:lnTo>
                    <a:pt x="52" y="235"/>
                  </a:lnTo>
                  <a:cubicBezTo>
                    <a:pt x="52" y="255"/>
                    <a:pt x="54" y="269"/>
                    <a:pt x="59" y="277"/>
                  </a:cubicBezTo>
                  <a:lnTo>
                    <a:pt x="59" y="277"/>
                  </a:lnTo>
                  <a:cubicBezTo>
                    <a:pt x="64" y="284"/>
                    <a:pt x="73" y="289"/>
                    <a:pt x="87" y="289"/>
                  </a:cubicBezTo>
                  <a:lnTo>
                    <a:pt x="87" y="289"/>
                  </a:lnTo>
                  <a:cubicBezTo>
                    <a:pt x="100" y="289"/>
                    <a:pt x="109" y="284"/>
                    <a:pt x="114" y="277"/>
                  </a:cubicBezTo>
                  <a:lnTo>
                    <a:pt x="114" y="277"/>
                  </a:lnTo>
                  <a:cubicBezTo>
                    <a:pt x="119" y="269"/>
                    <a:pt x="121" y="255"/>
                    <a:pt x="121" y="235"/>
                  </a:cubicBezTo>
                  <a:lnTo>
                    <a:pt x="121" y="96"/>
                  </a:lnTo>
                  <a:close/>
                  <a:moveTo>
                    <a:pt x="0" y="116"/>
                  </a:moveTo>
                  <a:lnTo>
                    <a:pt x="0" y="116"/>
                  </a:lnTo>
                  <a:cubicBezTo>
                    <a:pt x="0" y="72"/>
                    <a:pt x="7" y="42"/>
                    <a:pt x="20" y="25"/>
                  </a:cubicBezTo>
                  <a:lnTo>
                    <a:pt x="20" y="25"/>
                  </a:lnTo>
                  <a:cubicBezTo>
                    <a:pt x="32" y="9"/>
                    <a:pt x="54" y="0"/>
                    <a:pt x="87" y="0"/>
                  </a:cubicBezTo>
                  <a:lnTo>
                    <a:pt x="87" y="0"/>
                  </a:lnTo>
                  <a:cubicBezTo>
                    <a:pt x="119" y="0"/>
                    <a:pt x="141" y="9"/>
                    <a:pt x="154" y="25"/>
                  </a:cubicBezTo>
                  <a:lnTo>
                    <a:pt x="154" y="25"/>
                  </a:lnTo>
                  <a:cubicBezTo>
                    <a:pt x="167" y="42"/>
                    <a:pt x="173" y="72"/>
                    <a:pt x="173" y="116"/>
                  </a:cubicBezTo>
                  <a:lnTo>
                    <a:pt x="173" y="215"/>
                  </a:lnTo>
                  <a:lnTo>
                    <a:pt x="173" y="215"/>
                  </a:lnTo>
                  <a:cubicBezTo>
                    <a:pt x="173" y="259"/>
                    <a:pt x="167" y="289"/>
                    <a:pt x="153" y="307"/>
                  </a:cubicBezTo>
                  <a:lnTo>
                    <a:pt x="153" y="307"/>
                  </a:lnTo>
                  <a:cubicBezTo>
                    <a:pt x="141" y="324"/>
                    <a:pt x="119" y="333"/>
                    <a:pt x="87" y="333"/>
                  </a:cubicBezTo>
                  <a:lnTo>
                    <a:pt x="87" y="333"/>
                  </a:lnTo>
                  <a:cubicBezTo>
                    <a:pt x="55" y="333"/>
                    <a:pt x="33" y="324"/>
                    <a:pt x="20" y="307"/>
                  </a:cubicBezTo>
                  <a:lnTo>
                    <a:pt x="20" y="307"/>
                  </a:lnTo>
                  <a:cubicBezTo>
                    <a:pt x="7" y="289"/>
                    <a:pt x="0" y="259"/>
                    <a:pt x="0" y="215"/>
                  </a:cubicBezTo>
                  <a:lnTo>
                    <a:pt x="0" y="116"/>
                  </a:lnTo>
                  <a:close/>
                </a:path>
              </a:pathLst>
            </a:custGeom>
            <a:solidFill>
              <a:srgbClr val="4132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24" name="Freeform 33">
              <a:extLst>
                <a:ext uri="{FF2B5EF4-FFF2-40B4-BE49-F238E27FC236}">
                  <a16:creationId xmlns:a16="http://schemas.microsoft.com/office/drawing/2014/main" id="{648C1B94-A233-42F3-BD18-65E5DC11A166}"/>
                </a:ext>
              </a:extLst>
            </p:cNvPr>
            <p:cNvSpPr>
              <a:spLocks noChangeArrowheads="1"/>
            </p:cNvSpPr>
            <p:nvPr/>
          </p:nvSpPr>
          <p:spPr bwMode="auto">
            <a:xfrm>
              <a:off x="9219571" y="3981673"/>
              <a:ext cx="191099" cy="6222648"/>
            </a:xfrm>
            <a:custGeom>
              <a:avLst/>
              <a:gdLst>
                <a:gd name="connsiteX0" fmla="*/ 95549 w 191099"/>
                <a:gd name="connsiteY0" fmla="*/ 0 h 6222648"/>
                <a:gd name="connsiteX1" fmla="*/ 191099 w 191099"/>
                <a:gd name="connsiteY1" fmla="*/ 96823 h 6222648"/>
                <a:gd name="connsiteX2" fmla="*/ 191099 w 191099"/>
                <a:gd name="connsiteY2" fmla="*/ 1593419 h 6222648"/>
                <a:gd name="connsiteX3" fmla="*/ 191099 w 191099"/>
                <a:gd name="connsiteY3" fmla="*/ 1597041 h 6222648"/>
                <a:gd name="connsiteX4" fmla="*/ 191099 w 191099"/>
                <a:gd name="connsiteY4" fmla="*/ 6125963 h 6222648"/>
                <a:gd name="connsiteX5" fmla="*/ 95549 w 191099"/>
                <a:gd name="connsiteY5" fmla="*/ 6222648 h 6222648"/>
                <a:gd name="connsiteX6" fmla="*/ 0 w 191099"/>
                <a:gd name="connsiteY6" fmla="*/ 6125963 h 6222648"/>
                <a:gd name="connsiteX7" fmla="*/ 0 w 191099"/>
                <a:gd name="connsiteY7" fmla="*/ 1597041 h 6222648"/>
                <a:gd name="connsiteX8" fmla="*/ 0 w 191099"/>
                <a:gd name="connsiteY8" fmla="*/ 1593419 h 6222648"/>
                <a:gd name="connsiteX9" fmla="*/ 0 w 191099"/>
                <a:gd name="connsiteY9" fmla="*/ 96823 h 6222648"/>
                <a:gd name="connsiteX10" fmla="*/ 95549 w 191099"/>
                <a:gd name="connsiteY10" fmla="*/ 0 h 622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099" h="6222648">
                  <a:moveTo>
                    <a:pt x="95549" y="0"/>
                  </a:moveTo>
                  <a:cubicBezTo>
                    <a:pt x="149099" y="0"/>
                    <a:pt x="191099" y="43623"/>
                    <a:pt x="191099" y="96823"/>
                  </a:cubicBezTo>
                  <a:lnTo>
                    <a:pt x="191099" y="1593419"/>
                  </a:lnTo>
                  <a:lnTo>
                    <a:pt x="191099" y="1597041"/>
                  </a:lnTo>
                  <a:lnTo>
                    <a:pt x="191099" y="6125963"/>
                  </a:lnTo>
                  <a:cubicBezTo>
                    <a:pt x="191099" y="6180150"/>
                    <a:pt x="149099" y="6222648"/>
                    <a:pt x="95549" y="6222648"/>
                  </a:cubicBezTo>
                  <a:cubicBezTo>
                    <a:pt x="43050" y="6222648"/>
                    <a:pt x="0" y="6180150"/>
                    <a:pt x="0" y="6125963"/>
                  </a:cubicBezTo>
                  <a:lnTo>
                    <a:pt x="0" y="1597041"/>
                  </a:lnTo>
                  <a:lnTo>
                    <a:pt x="0" y="1593419"/>
                  </a:lnTo>
                  <a:lnTo>
                    <a:pt x="0" y="96823"/>
                  </a:lnTo>
                  <a:cubicBezTo>
                    <a:pt x="0" y="43623"/>
                    <a:pt x="43050" y="0"/>
                    <a:pt x="95549" y="0"/>
                  </a:cubicBezTo>
                  <a:close/>
                </a:path>
              </a:pathLst>
            </a:custGeom>
            <a:solidFill>
              <a:schemeClr val="bg1">
                <a:alpha val="40000"/>
              </a:schemeClr>
            </a:solidFill>
            <a:ln>
              <a:noFill/>
            </a:ln>
            <a:effectLst/>
          </p:spPr>
          <p:txBody>
            <a:bodyPr wrap="square" anchor="ctr">
              <a:noAutofit/>
            </a:bodyPr>
            <a:lstStyle/>
            <a:p>
              <a:endParaRPr lang="en-US" sz="2743" dirty="0"/>
            </a:p>
          </p:txBody>
        </p:sp>
      </p:grpSp>
      <p:sp>
        <p:nvSpPr>
          <p:cNvPr id="25" name="TextBox 24">
            <a:extLst>
              <a:ext uri="{FF2B5EF4-FFF2-40B4-BE49-F238E27FC236}">
                <a16:creationId xmlns:a16="http://schemas.microsoft.com/office/drawing/2014/main" id="{46B60A8C-64B5-4A2C-A7D1-51747FBB1AE5}"/>
              </a:ext>
            </a:extLst>
          </p:cNvPr>
          <p:cNvSpPr txBox="1"/>
          <p:nvPr/>
        </p:nvSpPr>
        <p:spPr>
          <a:xfrm>
            <a:off x="1265851" y="5513829"/>
            <a:ext cx="1191352" cy="584775"/>
          </a:xfrm>
          <a:prstGeom prst="rect">
            <a:avLst/>
          </a:prstGeom>
          <a:noFill/>
        </p:spPr>
        <p:txBody>
          <a:bodyPr wrap="none" rtlCol="0" anchor="b" anchorCtr="0">
            <a:spAutoFit/>
          </a:bodyPr>
          <a:lstStyle/>
          <a:p>
            <a:pPr algn="ctr"/>
            <a:r>
              <a:rPr lang="en-US" sz="3200" b="1" dirty="0">
                <a:solidFill>
                  <a:schemeClr val="tx2"/>
                </a:solidFill>
                <a:ea typeface="League Spartan" charset="0"/>
                <a:cs typeface="Poppins" pitchFamily="2" charset="77"/>
              </a:rPr>
              <a:t>LOSS</a:t>
            </a:r>
          </a:p>
        </p:txBody>
      </p:sp>
      <p:sp>
        <p:nvSpPr>
          <p:cNvPr id="26" name="TextBox 25">
            <a:extLst>
              <a:ext uri="{FF2B5EF4-FFF2-40B4-BE49-F238E27FC236}">
                <a16:creationId xmlns:a16="http://schemas.microsoft.com/office/drawing/2014/main" id="{B60CB230-C9A5-42F0-BD50-588729A340DC}"/>
              </a:ext>
            </a:extLst>
          </p:cNvPr>
          <p:cNvSpPr txBox="1"/>
          <p:nvPr/>
        </p:nvSpPr>
        <p:spPr>
          <a:xfrm>
            <a:off x="5595888" y="5513829"/>
            <a:ext cx="1511953" cy="584775"/>
          </a:xfrm>
          <a:prstGeom prst="rect">
            <a:avLst/>
          </a:prstGeom>
          <a:noFill/>
        </p:spPr>
        <p:txBody>
          <a:bodyPr wrap="none" rtlCol="0" anchor="b" anchorCtr="0">
            <a:spAutoFit/>
          </a:bodyPr>
          <a:lstStyle/>
          <a:p>
            <a:pPr algn="ctr"/>
            <a:r>
              <a:rPr lang="en-US" sz="3200" b="1" dirty="0">
                <a:solidFill>
                  <a:schemeClr val="tx2"/>
                </a:solidFill>
                <a:ea typeface="League Spartan" charset="0"/>
                <a:cs typeface="Poppins" pitchFamily="2" charset="77"/>
              </a:rPr>
              <a:t>PROFIT</a:t>
            </a:r>
          </a:p>
        </p:txBody>
      </p:sp>
      <p:sp>
        <p:nvSpPr>
          <p:cNvPr id="27" name="TextBox 26">
            <a:extLst>
              <a:ext uri="{FF2B5EF4-FFF2-40B4-BE49-F238E27FC236}">
                <a16:creationId xmlns:a16="http://schemas.microsoft.com/office/drawing/2014/main" id="{B1411C26-0C71-43EE-AE6F-4DD1D266BD99}"/>
              </a:ext>
            </a:extLst>
          </p:cNvPr>
          <p:cNvSpPr txBox="1"/>
          <p:nvPr/>
        </p:nvSpPr>
        <p:spPr>
          <a:xfrm>
            <a:off x="1554390" y="4865681"/>
            <a:ext cx="614272" cy="376706"/>
          </a:xfrm>
          <a:prstGeom prst="rect">
            <a:avLst/>
          </a:prstGeom>
          <a:noFill/>
        </p:spPr>
        <p:txBody>
          <a:bodyPr wrap="none" rtlCol="0" anchor="ctr" anchorCtr="0">
            <a:spAutoFit/>
          </a:bodyPr>
          <a:lstStyle/>
          <a:p>
            <a:pPr algn="ctr"/>
            <a:r>
              <a:rPr lang="en-US" sz="1848" b="1" dirty="0">
                <a:solidFill>
                  <a:schemeClr val="bg1"/>
                </a:solidFill>
                <a:ea typeface="League Spartan" charset="0"/>
                <a:cs typeface="Poppins" pitchFamily="2" charset="77"/>
              </a:rPr>
              <a:t>40%</a:t>
            </a:r>
          </a:p>
        </p:txBody>
      </p:sp>
      <p:sp>
        <p:nvSpPr>
          <p:cNvPr id="28" name="TextBox 27">
            <a:extLst>
              <a:ext uri="{FF2B5EF4-FFF2-40B4-BE49-F238E27FC236}">
                <a16:creationId xmlns:a16="http://schemas.microsoft.com/office/drawing/2014/main" id="{6A592A4A-CD0D-450A-8F18-AD92FE47A933}"/>
              </a:ext>
            </a:extLst>
          </p:cNvPr>
          <p:cNvSpPr txBox="1"/>
          <p:nvPr/>
        </p:nvSpPr>
        <p:spPr>
          <a:xfrm>
            <a:off x="6052943" y="4865681"/>
            <a:ext cx="598242" cy="376706"/>
          </a:xfrm>
          <a:prstGeom prst="rect">
            <a:avLst/>
          </a:prstGeom>
          <a:noFill/>
        </p:spPr>
        <p:txBody>
          <a:bodyPr wrap="none" rtlCol="0" anchor="ctr" anchorCtr="0">
            <a:spAutoFit/>
          </a:bodyPr>
          <a:lstStyle/>
          <a:p>
            <a:pPr algn="ctr"/>
            <a:r>
              <a:rPr lang="en-US" sz="1848" b="1" dirty="0">
                <a:solidFill>
                  <a:schemeClr val="bg1"/>
                </a:solidFill>
                <a:ea typeface="League Spartan" charset="0"/>
                <a:cs typeface="Poppins" pitchFamily="2" charset="77"/>
              </a:rPr>
              <a:t>70%</a:t>
            </a:r>
          </a:p>
        </p:txBody>
      </p:sp>
      <p:sp>
        <p:nvSpPr>
          <p:cNvPr id="29" name="Subtitle 2">
            <a:extLst>
              <a:ext uri="{FF2B5EF4-FFF2-40B4-BE49-F238E27FC236}">
                <a16:creationId xmlns:a16="http://schemas.microsoft.com/office/drawing/2014/main" id="{0D54A436-B9C0-4BFC-843B-5653DCF9759F}"/>
              </a:ext>
            </a:extLst>
          </p:cNvPr>
          <p:cNvSpPr txBox="1">
            <a:spLocks/>
          </p:cNvSpPr>
          <p:nvPr/>
        </p:nvSpPr>
        <p:spPr>
          <a:xfrm>
            <a:off x="2707497" y="2532036"/>
            <a:ext cx="2688843" cy="271546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spcBef>
                <a:spcPts val="0"/>
              </a:spcBef>
              <a:spcAft>
                <a:spcPts val="504"/>
              </a:spcAft>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vis.re values in the hope that Illum doming </a:t>
            </a:r>
            <a:r>
              <a:rPr lang="en-US" sz="1200" dirty="0" err="1">
                <a:solidFill>
                  <a:schemeClr val="tx1"/>
                </a:solidFill>
                <a:latin typeface="+mn-lt"/>
                <a:ea typeface="Lato Light" panose="020F0502020204030203" pitchFamily="34" charset="0"/>
                <a:cs typeface="Mukta ExtraLight" panose="020B0000000000000000" pitchFamily="34" charset="77"/>
              </a:rPr>
              <a:t>salutatus</a:t>
            </a:r>
            <a:r>
              <a:rPr lang="en-US" sz="1200" dirty="0">
                <a:solidFill>
                  <a:schemeClr val="tx1"/>
                </a:solidFill>
                <a:latin typeface="+mn-lt"/>
                <a:ea typeface="Lato Light" panose="020F0502020204030203" pitchFamily="34" charset="0"/>
                <a:cs typeface="Mukta ExtraLight" panose="020B0000000000000000" pitchFamily="34" charset="77"/>
              </a:rPr>
              <a:t> et sed, per ne </a:t>
            </a:r>
            <a:r>
              <a:rPr lang="en-US" sz="1200" dirty="0" err="1">
                <a:solidFill>
                  <a:schemeClr val="tx1"/>
                </a:solidFill>
                <a:latin typeface="+mn-lt"/>
                <a:ea typeface="Lato Light" panose="020F0502020204030203" pitchFamily="34" charset="0"/>
                <a:cs typeface="Mukta ExtraLight" panose="020B0000000000000000" pitchFamily="34" charset="77"/>
              </a:rPr>
              <a:t>docendi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intellegebat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Partiendo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voluptaria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moderatius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eos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ludus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sapientem</a:t>
            </a:r>
            <a:r>
              <a:rPr lang="en-US" sz="1200" dirty="0">
                <a:solidFill>
                  <a:schemeClr val="tx1"/>
                </a:solidFill>
                <a:latin typeface="+mn-lt"/>
                <a:ea typeface="Lato Light" panose="020F0502020204030203" pitchFamily="34" charset="0"/>
                <a:cs typeface="Mukta ExtraLight" panose="020B0000000000000000" pitchFamily="34" charset="77"/>
              </a:rPr>
              <a:t> vel.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sensibus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per, at mundi </a:t>
            </a:r>
            <a:r>
              <a:rPr lang="en-US" sz="1200" dirty="0" err="1">
                <a:solidFill>
                  <a:schemeClr val="tx1"/>
                </a:solidFill>
                <a:latin typeface="+mn-lt"/>
                <a:ea typeface="Lato Light" panose="020F0502020204030203" pitchFamily="34" charset="0"/>
                <a:cs typeface="Mukta ExtraLight" panose="020B0000000000000000" pitchFamily="34" charset="77"/>
              </a:rPr>
              <a:t>quodsi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eleifend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graeco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singulis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ei</a:t>
            </a:r>
            <a:r>
              <a:rPr lang="en-US" sz="1200" dirty="0">
                <a:solidFill>
                  <a:schemeClr val="tx1"/>
                </a:solidFill>
                <a:latin typeface="+mn-lt"/>
                <a:ea typeface="Lato Light" panose="020F0502020204030203" pitchFamily="34" charset="0"/>
                <a:cs typeface="Mukta ExtraLight" panose="020B0000000000000000" pitchFamily="34" charset="77"/>
              </a:rPr>
              <a:t> usu. Id </a:t>
            </a:r>
            <a:r>
              <a:rPr lang="en-US" sz="1200" dirty="0" err="1">
                <a:solidFill>
                  <a:schemeClr val="tx1"/>
                </a:solidFill>
                <a:latin typeface="+mn-lt"/>
                <a:ea typeface="Lato Light" panose="020F0502020204030203" pitchFamily="34" charset="0"/>
                <a:cs typeface="Mukta ExtraLight" panose="020B0000000000000000" pitchFamily="34" charset="77"/>
              </a:rPr>
              <a:t>blandit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vituperatoribus</a:t>
            </a:r>
            <a:r>
              <a:rPr lang="en-US" sz="1200" dirty="0">
                <a:solidFill>
                  <a:schemeClr val="tx1"/>
                </a:solidFill>
                <a:latin typeface="+mn-lt"/>
                <a:ea typeface="Lato Light" panose="020F0502020204030203" pitchFamily="34" charset="0"/>
                <a:cs typeface="Mukta ExtraLight" panose="020B0000000000000000" pitchFamily="34" charset="77"/>
              </a:rPr>
              <a:t> duo. No </a:t>
            </a:r>
            <a:r>
              <a:rPr lang="en-US" sz="1200" dirty="0" err="1">
                <a:solidFill>
                  <a:schemeClr val="tx1"/>
                </a:solidFill>
                <a:latin typeface="+mn-lt"/>
                <a:ea typeface="Lato Light" panose="020F0502020204030203" pitchFamily="34" charset="0"/>
                <a:cs typeface="Mukta ExtraLight" panose="020B0000000000000000" pitchFamily="34" charset="77"/>
              </a:rPr>
              <a:t>pri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mutat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debitis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fierent</a:t>
            </a:r>
            <a:r>
              <a:rPr lang="en-US" sz="1200" dirty="0">
                <a:solidFill>
                  <a:schemeClr val="tx1"/>
                </a:solidFill>
                <a:latin typeface="+mn-lt"/>
                <a:ea typeface="Lato Light" panose="020F0502020204030203" pitchFamily="34" charset="0"/>
                <a:cs typeface="Mukta ExtraLight" panose="020B0000000000000000" pitchFamily="34" charset="77"/>
              </a:rPr>
              <a:t>, at </a:t>
            </a:r>
            <a:r>
              <a:rPr lang="en-US" sz="1200" dirty="0" err="1">
                <a:solidFill>
                  <a:schemeClr val="tx1"/>
                </a:solidFill>
                <a:latin typeface="+mn-lt"/>
                <a:ea typeface="Lato Light" panose="020F0502020204030203" pitchFamily="34" charset="0"/>
                <a:cs typeface="Mukta ExtraLight" panose="020B0000000000000000" pitchFamily="34" charset="77"/>
              </a:rPr>
              <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soluta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nominati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has </a:t>
            </a:r>
            <a:r>
              <a:rPr lang="en-US" sz="1200" dirty="0" err="1">
                <a:solidFill>
                  <a:schemeClr val="tx1"/>
                </a:solidFill>
                <a:latin typeface="+mn-lt"/>
                <a:ea typeface="Lato Light" panose="020F0502020204030203" pitchFamily="34" charset="0"/>
                <a:cs typeface="Mukta ExtraLight" panose="020B0000000000000000" pitchFamily="34" charset="77"/>
              </a:rPr>
              <a:t>nusquam</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oportere</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mediocritatem</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
        <p:nvSpPr>
          <p:cNvPr id="30" name="Subtitle 2">
            <a:extLst>
              <a:ext uri="{FF2B5EF4-FFF2-40B4-BE49-F238E27FC236}">
                <a16:creationId xmlns:a16="http://schemas.microsoft.com/office/drawing/2014/main" id="{E095DF4D-BDFE-4F5B-AE46-7ED489C1C533}"/>
              </a:ext>
            </a:extLst>
          </p:cNvPr>
          <p:cNvSpPr txBox="1">
            <a:spLocks/>
          </p:cNvSpPr>
          <p:nvPr/>
        </p:nvSpPr>
        <p:spPr>
          <a:xfrm>
            <a:off x="7188582" y="2532036"/>
            <a:ext cx="2688843" cy="271546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spcBef>
                <a:spcPts val="0"/>
              </a:spcBef>
              <a:spcAft>
                <a:spcPts val="504"/>
              </a:spcAft>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vis.re values in the hope that Illum doming </a:t>
            </a:r>
            <a:r>
              <a:rPr lang="en-US" sz="1200" dirty="0" err="1">
                <a:solidFill>
                  <a:schemeClr val="tx1"/>
                </a:solidFill>
                <a:latin typeface="+mn-lt"/>
                <a:ea typeface="Lato Light" panose="020F0502020204030203" pitchFamily="34" charset="0"/>
                <a:cs typeface="Mukta ExtraLight" panose="020B0000000000000000" pitchFamily="34" charset="77"/>
              </a:rPr>
              <a:t>salutatus</a:t>
            </a:r>
            <a:r>
              <a:rPr lang="en-US" sz="1200" dirty="0">
                <a:solidFill>
                  <a:schemeClr val="tx1"/>
                </a:solidFill>
                <a:latin typeface="+mn-lt"/>
                <a:ea typeface="Lato Light" panose="020F0502020204030203" pitchFamily="34" charset="0"/>
                <a:cs typeface="Mukta ExtraLight" panose="020B0000000000000000" pitchFamily="34" charset="77"/>
              </a:rPr>
              <a:t> et sed, per ne </a:t>
            </a:r>
            <a:r>
              <a:rPr lang="en-US" sz="1200" dirty="0" err="1">
                <a:solidFill>
                  <a:schemeClr val="tx1"/>
                </a:solidFill>
                <a:latin typeface="+mn-lt"/>
                <a:ea typeface="Lato Light" panose="020F0502020204030203" pitchFamily="34" charset="0"/>
                <a:cs typeface="Mukta ExtraLight" panose="020B0000000000000000" pitchFamily="34" charset="77"/>
              </a:rPr>
              <a:t>docendi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intellegebat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Partiendo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voluptaria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moderatius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eos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ludus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sapientem</a:t>
            </a:r>
            <a:r>
              <a:rPr lang="en-US" sz="1200" dirty="0">
                <a:solidFill>
                  <a:schemeClr val="tx1"/>
                </a:solidFill>
                <a:latin typeface="+mn-lt"/>
                <a:ea typeface="Lato Light" panose="020F0502020204030203" pitchFamily="34" charset="0"/>
                <a:cs typeface="Mukta ExtraLight" panose="020B0000000000000000" pitchFamily="34" charset="77"/>
              </a:rPr>
              <a:t> vel.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sensibus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per, at mundi </a:t>
            </a:r>
            <a:r>
              <a:rPr lang="en-US" sz="1200" dirty="0" err="1">
                <a:solidFill>
                  <a:schemeClr val="tx1"/>
                </a:solidFill>
                <a:latin typeface="+mn-lt"/>
                <a:ea typeface="Lato Light" panose="020F0502020204030203" pitchFamily="34" charset="0"/>
                <a:cs typeface="Mukta ExtraLight" panose="020B0000000000000000" pitchFamily="34" charset="77"/>
              </a:rPr>
              <a:t>quodsi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eleifend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graeco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singulis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ei</a:t>
            </a:r>
            <a:r>
              <a:rPr lang="en-US" sz="1200" dirty="0">
                <a:solidFill>
                  <a:schemeClr val="tx1"/>
                </a:solidFill>
                <a:latin typeface="+mn-lt"/>
                <a:ea typeface="Lato Light" panose="020F0502020204030203" pitchFamily="34" charset="0"/>
                <a:cs typeface="Mukta ExtraLight" panose="020B0000000000000000" pitchFamily="34" charset="77"/>
              </a:rPr>
              <a:t> usu. Id </a:t>
            </a:r>
            <a:r>
              <a:rPr lang="en-US" sz="1200" dirty="0" err="1">
                <a:solidFill>
                  <a:schemeClr val="tx1"/>
                </a:solidFill>
                <a:latin typeface="+mn-lt"/>
                <a:ea typeface="Lato Light" panose="020F0502020204030203" pitchFamily="34" charset="0"/>
                <a:cs typeface="Mukta ExtraLight" panose="020B0000000000000000" pitchFamily="34" charset="77"/>
              </a:rPr>
              <a:t>blandit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vituperatoribus</a:t>
            </a:r>
            <a:r>
              <a:rPr lang="en-US" sz="1200" dirty="0">
                <a:solidFill>
                  <a:schemeClr val="tx1"/>
                </a:solidFill>
                <a:latin typeface="+mn-lt"/>
                <a:ea typeface="Lato Light" panose="020F0502020204030203" pitchFamily="34" charset="0"/>
                <a:cs typeface="Mukta ExtraLight" panose="020B0000000000000000" pitchFamily="34" charset="77"/>
              </a:rPr>
              <a:t> duo. No </a:t>
            </a:r>
            <a:r>
              <a:rPr lang="en-US" sz="1200" dirty="0" err="1">
                <a:solidFill>
                  <a:schemeClr val="tx1"/>
                </a:solidFill>
                <a:latin typeface="+mn-lt"/>
                <a:ea typeface="Lato Light" panose="020F0502020204030203" pitchFamily="34" charset="0"/>
                <a:cs typeface="Mukta ExtraLight" panose="020B0000000000000000" pitchFamily="34" charset="77"/>
              </a:rPr>
              <a:t>pri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mutat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debitis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fierent</a:t>
            </a:r>
            <a:r>
              <a:rPr lang="en-US" sz="1200" dirty="0">
                <a:solidFill>
                  <a:schemeClr val="tx1"/>
                </a:solidFill>
                <a:latin typeface="+mn-lt"/>
                <a:ea typeface="Lato Light" panose="020F0502020204030203" pitchFamily="34" charset="0"/>
                <a:cs typeface="Mukta ExtraLight" panose="020B0000000000000000" pitchFamily="34" charset="77"/>
              </a:rPr>
              <a:t>, at </a:t>
            </a:r>
            <a:r>
              <a:rPr lang="en-US" sz="1200" dirty="0" err="1">
                <a:solidFill>
                  <a:schemeClr val="tx1"/>
                </a:solidFill>
                <a:latin typeface="+mn-lt"/>
                <a:ea typeface="Lato Light" panose="020F0502020204030203" pitchFamily="34" charset="0"/>
                <a:cs typeface="Mukta ExtraLight" panose="020B0000000000000000" pitchFamily="34" charset="77"/>
              </a:rPr>
              <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soluta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nominati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has </a:t>
            </a:r>
            <a:r>
              <a:rPr lang="en-US" sz="1200" dirty="0" err="1">
                <a:solidFill>
                  <a:schemeClr val="tx1"/>
                </a:solidFill>
                <a:latin typeface="+mn-lt"/>
                <a:ea typeface="Lato Light" panose="020F0502020204030203" pitchFamily="34" charset="0"/>
                <a:cs typeface="Mukta ExtraLight" panose="020B0000000000000000" pitchFamily="34" charset="77"/>
              </a:rPr>
              <a:t>nusquam</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oportere</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mediocritatem</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08939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5F945-315D-4A76-91EF-3F490CF428C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F80BA1-F2EC-4773-A5DE-905C2F823D4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64DCD09-545D-4745-8DD1-AC5F468F8B7D}"/>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FA164E13-BF1F-4FBF-9A98-FF902AF8E1C6}"/>
              </a:ext>
            </a:extLst>
          </p:cNvPr>
          <p:cNvSpPr>
            <a:spLocks noGrp="1"/>
          </p:cNvSpPr>
          <p:nvPr>
            <p:ph type="title"/>
          </p:nvPr>
        </p:nvSpPr>
        <p:spPr/>
        <p:txBody>
          <a:bodyPr/>
          <a:lstStyle/>
          <a:p>
            <a:r>
              <a:rPr lang="en-ZA" dirty="0"/>
              <a:t>Profit and Loss Status Infographic</a:t>
            </a:r>
          </a:p>
        </p:txBody>
      </p:sp>
      <p:sp>
        <p:nvSpPr>
          <p:cNvPr id="6" name="Text Placeholder 5">
            <a:extLst>
              <a:ext uri="{FF2B5EF4-FFF2-40B4-BE49-F238E27FC236}">
                <a16:creationId xmlns:a16="http://schemas.microsoft.com/office/drawing/2014/main" id="{F4C34751-4351-46C6-ACA5-62B75A30E6E4}"/>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EFABC7D7-E661-4028-BC02-F78B32750ECB}"/>
              </a:ext>
            </a:extLst>
          </p:cNvPr>
          <p:cNvGrpSpPr/>
          <p:nvPr/>
        </p:nvGrpSpPr>
        <p:grpSpPr>
          <a:xfrm>
            <a:off x="2959274" y="2137574"/>
            <a:ext cx="5722537" cy="2864154"/>
            <a:chOff x="5605335" y="3473141"/>
            <a:chExt cx="13628089" cy="6820918"/>
          </a:xfrm>
        </p:grpSpPr>
        <p:sp>
          <p:nvSpPr>
            <p:cNvPr id="8" name="Rectangle 7">
              <a:extLst>
                <a:ext uri="{FF2B5EF4-FFF2-40B4-BE49-F238E27FC236}">
                  <a16:creationId xmlns:a16="http://schemas.microsoft.com/office/drawing/2014/main" id="{9E47F96F-72E6-457B-A2D2-3CA833CA660B}"/>
                </a:ext>
              </a:extLst>
            </p:cNvPr>
            <p:cNvSpPr/>
            <p:nvPr/>
          </p:nvSpPr>
          <p:spPr>
            <a:xfrm rot="20700000">
              <a:off x="10586317" y="3473141"/>
              <a:ext cx="915293" cy="9152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Rectangle 8">
              <a:extLst>
                <a:ext uri="{FF2B5EF4-FFF2-40B4-BE49-F238E27FC236}">
                  <a16:creationId xmlns:a16="http://schemas.microsoft.com/office/drawing/2014/main" id="{A02D3D8A-185B-4124-ABBB-D932251F8D2E}"/>
                </a:ext>
              </a:extLst>
            </p:cNvPr>
            <p:cNvSpPr/>
            <p:nvPr/>
          </p:nvSpPr>
          <p:spPr>
            <a:xfrm rot="900000">
              <a:off x="12903853" y="3473141"/>
              <a:ext cx="915293" cy="915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0" name="Rectangle 9">
              <a:extLst>
                <a:ext uri="{FF2B5EF4-FFF2-40B4-BE49-F238E27FC236}">
                  <a16:creationId xmlns:a16="http://schemas.microsoft.com/office/drawing/2014/main" id="{CDAB5362-CACD-45FE-A49F-08BF07BEB366}"/>
                </a:ext>
              </a:extLst>
            </p:cNvPr>
            <p:cNvSpPr/>
            <p:nvPr/>
          </p:nvSpPr>
          <p:spPr>
            <a:xfrm rot="20700000">
              <a:off x="16776922" y="7687449"/>
              <a:ext cx="915293" cy="915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Rectangle 10">
              <a:extLst>
                <a:ext uri="{FF2B5EF4-FFF2-40B4-BE49-F238E27FC236}">
                  <a16:creationId xmlns:a16="http://schemas.microsoft.com/office/drawing/2014/main" id="{8F8F45DC-A29E-478A-89E8-9AC97917E40C}"/>
                </a:ext>
              </a:extLst>
            </p:cNvPr>
            <p:cNvSpPr/>
            <p:nvPr/>
          </p:nvSpPr>
          <p:spPr>
            <a:xfrm rot="900000">
              <a:off x="6713250" y="7687450"/>
              <a:ext cx="915293" cy="9152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 name="Rectangle 11">
              <a:extLst>
                <a:ext uri="{FF2B5EF4-FFF2-40B4-BE49-F238E27FC236}">
                  <a16:creationId xmlns:a16="http://schemas.microsoft.com/office/drawing/2014/main" id="{7632A078-73D5-4931-B279-3A64798E34D8}"/>
                </a:ext>
              </a:extLst>
            </p:cNvPr>
            <p:cNvSpPr/>
            <p:nvPr/>
          </p:nvSpPr>
          <p:spPr>
            <a:xfrm rot="1800000">
              <a:off x="7307873" y="5719152"/>
              <a:ext cx="915293" cy="9152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Rectangle 12">
              <a:extLst>
                <a:ext uri="{FF2B5EF4-FFF2-40B4-BE49-F238E27FC236}">
                  <a16:creationId xmlns:a16="http://schemas.microsoft.com/office/drawing/2014/main" id="{C15A1676-989D-4ADC-A27E-A1CCC68C4831}"/>
                </a:ext>
              </a:extLst>
            </p:cNvPr>
            <p:cNvSpPr/>
            <p:nvPr/>
          </p:nvSpPr>
          <p:spPr>
            <a:xfrm rot="19800000">
              <a:off x="8595683" y="4288489"/>
              <a:ext cx="915293" cy="9152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 name="Rectangle 13">
              <a:extLst>
                <a:ext uri="{FF2B5EF4-FFF2-40B4-BE49-F238E27FC236}">
                  <a16:creationId xmlns:a16="http://schemas.microsoft.com/office/drawing/2014/main" id="{D4A2DC6A-3A69-4923-BF9D-B1F6252382B8}"/>
                </a:ext>
              </a:extLst>
            </p:cNvPr>
            <p:cNvSpPr/>
            <p:nvPr/>
          </p:nvSpPr>
          <p:spPr>
            <a:xfrm rot="1800000">
              <a:off x="14894489" y="4288487"/>
              <a:ext cx="915293" cy="915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5" name="Rectangle 14">
              <a:extLst>
                <a:ext uri="{FF2B5EF4-FFF2-40B4-BE49-F238E27FC236}">
                  <a16:creationId xmlns:a16="http://schemas.microsoft.com/office/drawing/2014/main" id="{5314E888-FB62-41D8-9130-6686BAE8CF1A}"/>
                </a:ext>
              </a:extLst>
            </p:cNvPr>
            <p:cNvSpPr/>
            <p:nvPr/>
          </p:nvSpPr>
          <p:spPr>
            <a:xfrm rot="19800000">
              <a:off x="16182298" y="5719152"/>
              <a:ext cx="915293" cy="915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6" name="Triangle 12">
              <a:extLst>
                <a:ext uri="{FF2B5EF4-FFF2-40B4-BE49-F238E27FC236}">
                  <a16:creationId xmlns:a16="http://schemas.microsoft.com/office/drawing/2014/main" id="{D013998B-CB2D-491E-9F28-5ED149D99CF1}"/>
                </a:ext>
              </a:extLst>
            </p:cNvPr>
            <p:cNvSpPr/>
            <p:nvPr/>
          </p:nvSpPr>
          <p:spPr>
            <a:xfrm rot="10800000">
              <a:off x="11708807" y="4439596"/>
              <a:ext cx="987850" cy="1112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7" name="TextBox 16">
              <a:extLst>
                <a:ext uri="{FF2B5EF4-FFF2-40B4-BE49-F238E27FC236}">
                  <a16:creationId xmlns:a16="http://schemas.microsoft.com/office/drawing/2014/main" id="{CBED80DA-C82D-48A8-B05F-A9B576308B71}"/>
                </a:ext>
              </a:extLst>
            </p:cNvPr>
            <p:cNvSpPr txBox="1"/>
            <p:nvPr/>
          </p:nvSpPr>
          <p:spPr>
            <a:xfrm>
              <a:off x="5605335" y="8754836"/>
              <a:ext cx="3131128" cy="1539223"/>
            </a:xfrm>
            <a:prstGeom prst="rect">
              <a:avLst/>
            </a:prstGeom>
            <a:noFill/>
          </p:spPr>
          <p:txBody>
            <a:bodyPr wrap="none" rtlCol="0" anchor="ctr" anchorCtr="0">
              <a:spAutoFit/>
            </a:bodyPr>
            <a:lstStyle/>
            <a:p>
              <a:pPr algn="ctr"/>
              <a:r>
                <a:rPr lang="en-US" sz="3600" b="1" dirty="0">
                  <a:solidFill>
                    <a:schemeClr val="tx2"/>
                  </a:solidFill>
                  <a:ea typeface="League Spartan" charset="0"/>
                  <a:cs typeface="Poppins" pitchFamily="2" charset="77"/>
                </a:rPr>
                <a:t>LOSS</a:t>
              </a:r>
            </a:p>
          </p:txBody>
        </p:sp>
        <p:sp>
          <p:nvSpPr>
            <p:cNvPr id="18" name="TextBox 17">
              <a:extLst>
                <a:ext uri="{FF2B5EF4-FFF2-40B4-BE49-F238E27FC236}">
                  <a16:creationId xmlns:a16="http://schemas.microsoft.com/office/drawing/2014/main" id="{3249AE78-F444-4DCE-9D26-29A1512D8313}"/>
                </a:ext>
              </a:extLst>
            </p:cNvPr>
            <p:cNvSpPr txBox="1"/>
            <p:nvPr/>
          </p:nvSpPr>
          <p:spPr>
            <a:xfrm>
              <a:off x="15235720" y="8754836"/>
              <a:ext cx="3997704" cy="1539223"/>
            </a:xfrm>
            <a:prstGeom prst="rect">
              <a:avLst/>
            </a:prstGeom>
            <a:noFill/>
          </p:spPr>
          <p:txBody>
            <a:bodyPr wrap="none" rtlCol="0" anchor="ctr" anchorCtr="0">
              <a:spAutoFit/>
            </a:bodyPr>
            <a:lstStyle/>
            <a:p>
              <a:pPr algn="ctr"/>
              <a:r>
                <a:rPr lang="en-US" sz="3600" b="1" dirty="0">
                  <a:solidFill>
                    <a:schemeClr val="tx2"/>
                  </a:solidFill>
                  <a:ea typeface="League Spartan" charset="0"/>
                  <a:cs typeface="Poppins" pitchFamily="2" charset="77"/>
                </a:rPr>
                <a:t>PROFIT</a:t>
              </a:r>
            </a:p>
          </p:txBody>
        </p:sp>
        <p:sp>
          <p:nvSpPr>
            <p:cNvPr id="19" name="TextBox 18">
              <a:extLst>
                <a:ext uri="{FF2B5EF4-FFF2-40B4-BE49-F238E27FC236}">
                  <a16:creationId xmlns:a16="http://schemas.microsoft.com/office/drawing/2014/main" id="{1EDB2CF8-7382-42F8-A39A-D438F1AA6BAC}"/>
                </a:ext>
              </a:extLst>
            </p:cNvPr>
            <p:cNvSpPr txBox="1"/>
            <p:nvPr/>
          </p:nvSpPr>
          <p:spPr>
            <a:xfrm>
              <a:off x="10293596" y="5401935"/>
              <a:ext cx="3818279" cy="879556"/>
            </a:xfrm>
            <a:prstGeom prst="rect">
              <a:avLst/>
            </a:prstGeom>
            <a:noFill/>
          </p:spPr>
          <p:txBody>
            <a:bodyPr wrap="none" rtlCol="0" anchor="b" anchorCtr="0">
              <a:spAutoFit/>
            </a:bodyPr>
            <a:lstStyle/>
            <a:p>
              <a:pPr algn="ctr"/>
              <a:r>
                <a:rPr lang="en-US" b="1" dirty="0">
                  <a:solidFill>
                    <a:schemeClr val="tx2"/>
                  </a:solidFill>
                  <a:ea typeface="League Spartan" charset="0"/>
                  <a:cs typeface="Poppins" pitchFamily="2" charset="77"/>
                </a:rPr>
                <a:t>BREAK-EVEN</a:t>
              </a:r>
            </a:p>
          </p:txBody>
        </p:sp>
        <p:sp>
          <p:nvSpPr>
            <p:cNvPr id="20" name="Trapezoid 19">
              <a:extLst>
                <a:ext uri="{FF2B5EF4-FFF2-40B4-BE49-F238E27FC236}">
                  <a16:creationId xmlns:a16="http://schemas.microsoft.com/office/drawing/2014/main" id="{B062829F-5B07-4D32-A592-EE0CC2957249}"/>
                </a:ext>
              </a:extLst>
            </p:cNvPr>
            <p:cNvSpPr/>
            <p:nvPr/>
          </p:nvSpPr>
          <p:spPr>
            <a:xfrm rot="2411894">
              <a:off x="12995227" y="5859144"/>
              <a:ext cx="455695" cy="4383715"/>
            </a:xfrm>
            <a:prstGeom prst="trapezoid">
              <a:avLst>
                <a:gd name="adj" fmla="val 3633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Oval 20">
              <a:extLst>
                <a:ext uri="{FF2B5EF4-FFF2-40B4-BE49-F238E27FC236}">
                  <a16:creationId xmlns:a16="http://schemas.microsoft.com/office/drawing/2014/main" id="{B7BF9DA0-D49D-4255-84D7-2CC126221543}"/>
                </a:ext>
              </a:extLst>
            </p:cNvPr>
            <p:cNvSpPr/>
            <p:nvPr/>
          </p:nvSpPr>
          <p:spPr>
            <a:xfrm>
              <a:off x="11878046" y="8913748"/>
              <a:ext cx="649373" cy="64937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
        <p:nvSpPr>
          <p:cNvPr id="22" name="Subtitle 2">
            <a:extLst>
              <a:ext uri="{FF2B5EF4-FFF2-40B4-BE49-F238E27FC236}">
                <a16:creationId xmlns:a16="http://schemas.microsoft.com/office/drawing/2014/main" id="{5B6B361D-3FA5-43A3-8CDF-2DEB6F7BB652}"/>
              </a:ext>
            </a:extLst>
          </p:cNvPr>
          <p:cNvSpPr txBox="1">
            <a:spLocks/>
          </p:cNvSpPr>
          <p:nvPr/>
        </p:nvSpPr>
        <p:spPr>
          <a:xfrm>
            <a:off x="1255838" y="5286189"/>
            <a:ext cx="8947465" cy="5995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spcBef>
                <a:spcPts val="0"/>
              </a:spcBef>
              <a:spcAft>
                <a:spcPts val="504"/>
              </a:spcAft>
            </a:pPr>
            <a:r>
              <a:rPr lang="en-US" sz="1200" dirty="0">
                <a:solidFill>
                  <a:schemeClr val="tx1"/>
                </a:solidFill>
                <a:latin typeface="+mn-lt"/>
                <a:ea typeface="Lato Light" panose="020F0502020204030203" pitchFamily="34" charset="0"/>
                <a:cs typeface="Mukta ExtraLight" panose="020B0000000000000000" pitchFamily="34" charset="77"/>
              </a:rPr>
              <a:t>Illum doming </a:t>
            </a:r>
            <a:r>
              <a:rPr lang="en-US" sz="1200" dirty="0" err="1">
                <a:solidFill>
                  <a:schemeClr val="tx1"/>
                </a:solidFill>
                <a:latin typeface="+mn-lt"/>
                <a:ea typeface="Lato Light" panose="020F0502020204030203" pitchFamily="34" charset="0"/>
                <a:cs typeface="Mukta ExtraLight" panose="020B0000000000000000" pitchFamily="34" charset="77"/>
              </a:rPr>
              <a:t>salutatus</a:t>
            </a:r>
            <a:r>
              <a:rPr lang="en-US" sz="1200" dirty="0">
                <a:solidFill>
                  <a:schemeClr val="tx1"/>
                </a:solidFill>
                <a:latin typeface="+mn-lt"/>
                <a:ea typeface="Lato Light" panose="020F0502020204030203" pitchFamily="34" charset="0"/>
                <a:cs typeface="Mukta ExtraLight" panose="020B0000000000000000" pitchFamily="34" charset="77"/>
              </a:rPr>
              <a:t> et sed, per ne </a:t>
            </a:r>
            <a:r>
              <a:rPr lang="en-US" sz="1200" dirty="0" err="1">
                <a:solidFill>
                  <a:schemeClr val="tx1"/>
                </a:solidFill>
                <a:latin typeface="+mn-lt"/>
                <a:ea typeface="Lato Light" panose="020F0502020204030203" pitchFamily="34" charset="0"/>
                <a:cs typeface="Mukta ExtraLight" panose="020B0000000000000000" pitchFamily="34" charset="77"/>
              </a:rPr>
              <a:t>docendi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intellegebat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Partiendo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voluptaria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moderatius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eos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ludus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sapientem</a:t>
            </a:r>
            <a:r>
              <a:rPr lang="en-US" sz="1200" dirty="0">
                <a:solidFill>
                  <a:schemeClr val="tx1"/>
                </a:solidFill>
                <a:latin typeface="+mn-lt"/>
                <a:ea typeface="Lato Light" panose="020F0502020204030203" pitchFamily="34" charset="0"/>
                <a:cs typeface="Mukta ExtraLight" panose="020B0000000000000000" pitchFamily="34" charset="77"/>
              </a:rPr>
              <a:t> vel.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sensibus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adipiscing</a:t>
            </a:r>
            <a:r>
              <a:rPr lang="en-US" sz="1200" dirty="0">
                <a:solidFill>
                  <a:schemeClr val="tx1"/>
                </a:solidFill>
                <a:latin typeface="+mn-lt"/>
                <a:ea typeface="Lato Light" panose="020F0502020204030203" pitchFamily="34" charset="0"/>
                <a:cs typeface="Mukta ExtraLight" panose="020B0000000000000000" pitchFamily="34" charset="77"/>
              </a:rPr>
              <a:t> per, at mundi </a:t>
            </a:r>
            <a:r>
              <a:rPr lang="en-US" sz="1200" dirty="0" err="1">
                <a:solidFill>
                  <a:schemeClr val="tx1"/>
                </a:solidFill>
                <a:latin typeface="+mn-lt"/>
                <a:ea typeface="Lato Light" panose="020F0502020204030203" pitchFamily="34" charset="0"/>
                <a:cs typeface="Mukta ExtraLight" panose="020B0000000000000000" pitchFamily="34" charset="77"/>
              </a:rPr>
              <a:t>quodsi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eleifend</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graeco</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singulis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ei</a:t>
            </a:r>
            <a:r>
              <a:rPr lang="en-US" sz="1200" dirty="0">
                <a:solidFill>
                  <a:schemeClr val="tx1"/>
                </a:solidFill>
                <a:latin typeface="+mn-lt"/>
                <a:ea typeface="Lato Light" panose="020F0502020204030203" pitchFamily="34" charset="0"/>
                <a:cs typeface="Mukta ExtraLight" panose="020B0000000000000000" pitchFamily="34" charset="77"/>
              </a:rPr>
              <a:t> usu. Id </a:t>
            </a:r>
            <a:r>
              <a:rPr lang="en-US" sz="1200" dirty="0" err="1">
                <a:solidFill>
                  <a:schemeClr val="tx1"/>
                </a:solidFill>
                <a:latin typeface="+mn-lt"/>
                <a:ea typeface="Lato Light" panose="020F0502020204030203" pitchFamily="34" charset="0"/>
                <a:cs typeface="Mukta ExtraLight" panose="020B0000000000000000" pitchFamily="34" charset="77"/>
              </a:rPr>
              <a:t>blandit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consetetur</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vituperatoribus</a:t>
            </a:r>
            <a:r>
              <a:rPr lang="en-US" sz="1200" dirty="0">
                <a:solidFill>
                  <a:schemeClr val="tx1"/>
                </a:solidFill>
                <a:latin typeface="+mn-lt"/>
                <a:ea typeface="Lato Light" panose="020F0502020204030203" pitchFamily="34" charset="0"/>
                <a:cs typeface="Mukta ExtraLight" panose="020B0000000000000000" pitchFamily="34" charset="77"/>
              </a:rPr>
              <a:t> duo. No </a:t>
            </a:r>
            <a:r>
              <a:rPr lang="en-US" sz="1200" dirty="0" err="1">
                <a:solidFill>
                  <a:schemeClr val="tx1"/>
                </a:solidFill>
                <a:latin typeface="+mn-lt"/>
                <a:ea typeface="Lato Light" panose="020F0502020204030203" pitchFamily="34" charset="0"/>
                <a:cs typeface="Mukta ExtraLight" panose="020B0000000000000000" pitchFamily="34" charset="77"/>
              </a:rPr>
              <a:t>pri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mutat</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debitis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fierent</a:t>
            </a:r>
            <a:r>
              <a:rPr lang="en-US" sz="1200" dirty="0">
                <a:solidFill>
                  <a:schemeClr val="tx1"/>
                </a:solidFill>
                <a:latin typeface="+mn-lt"/>
                <a:ea typeface="Lato Light" panose="020F0502020204030203" pitchFamily="34" charset="0"/>
                <a:cs typeface="Mukta ExtraLight" panose="020B0000000000000000" pitchFamily="34" charset="77"/>
              </a:rPr>
              <a:t>, at </a:t>
            </a:r>
            <a:r>
              <a:rPr lang="en-US" sz="1200" dirty="0" err="1">
                <a:solidFill>
                  <a:schemeClr val="tx1"/>
                </a:solidFill>
                <a:latin typeface="+mn-lt"/>
                <a:ea typeface="Lato Light" panose="020F0502020204030203" pitchFamily="34" charset="0"/>
                <a:cs typeface="Mukta ExtraLight" panose="020B0000000000000000" pitchFamily="34" charset="77"/>
              </a:rPr>
              <a:t>ius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soluta</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nominati</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ea</a:t>
            </a:r>
            <a:r>
              <a:rPr lang="en-US" sz="1200" dirty="0">
                <a:solidFill>
                  <a:schemeClr val="tx1"/>
                </a:solidFill>
                <a:latin typeface="+mn-lt"/>
                <a:ea typeface="Lato Light" panose="020F0502020204030203" pitchFamily="34" charset="0"/>
                <a:cs typeface="Mukta ExtraLight" panose="020B0000000000000000" pitchFamily="34" charset="77"/>
              </a:rPr>
              <a:t> has </a:t>
            </a:r>
            <a:r>
              <a:rPr lang="en-US" sz="1200" dirty="0" err="1">
                <a:solidFill>
                  <a:schemeClr val="tx1"/>
                </a:solidFill>
                <a:latin typeface="+mn-lt"/>
                <a:ea typeface="Lato Light" panose="020F0502020204030203" pitchFamily="34" charset="0"/>
                <a:cs typeface="Mukta ExtraLight" panose="020B0000000000000000" pitchFamily="34" charset="77"/>
              </a:rPr>
              <a:t>nusquam</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oportere</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mediocritatem</a:t>
            </a:r>
            <a:r>
              <a:rPr lang="en-US" sz="1200" dirty="0">
                <a:solidFill>
                  <a:schemeClr val="tx1"/>
                </a:solidFill>
                <a:latin typeface="+mn-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30164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17386-CC76-4B59-8F04-C1A18B32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C983DE9-C185-4920-8EDB-2D3FBBF6563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BEA8FEE-ECC1-48AC-B7A8-7678AE2E59D6}"/>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2311F1D-8181-4432-9764-155B1AB7D8A0}"/>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9E028DE6-AAAD-4D1F-9E7D-D85C63ADB916}"/>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8048A4AE-B1C8-45BD-B98F-FEC849F2DE09}"/>
              </a:ext>
            </a:extLst>
          </p:cNvPr>
          <p:cNvGrpSpPr/>
          <p:nvPr/>
        </p:nvGrpSpPr>
        <p:grpSpPr>
          <a:xfrm>
            <a:off x="1293177" y="1983146"/>
            <a:ext cx="1770498" cy="3732977"/>
            <a:chOff x="5435600" y="3378200"/>
            <a:chExt cx="4216400" cy="8890000"/>
          </a:xfrm>
        </p:grpSpPr>
        <p:sp>
          <p:nvSpPr>
            <p:cNvPr id="8" name="Up Arrow 3">
              <a:extLst>
                <a:ext uri="{FF2B5EF4-FFF2-40B4-BE49-F238E27FC236}">
                  <a16:creationId xmlns:a16="http://schemas.microsoft.com/office/drawing/2014/main" id="{9ED19D11-603C-4BB9-B9F9-769472EC6D0B}"/>
                </a:ext>
              </a:extLst>
            </p:cNvPr>
            <p:cNvSpPr/>
            <p:nvPr/>
          </p:nvSpPr>
          <p:spPr>
            <a:xfrm>
              <a:off x="5435600" y="3378200"/>
              <a:ext cx="4216400" cy="8890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9" name="Oval 8">
              <a:extLst>
                <a:ext uri="{FF2B5EF4-FFF2-40B4-BE49-F238E27FC236}">
                  <a16:creationId xmlns:a16="http://schemas.microsoft.com/office/drawing/2014/main" id="{7A6B086B-0A5C-4854-A641-9FD0ED17A337}"/>
                </a:ext>
              </a:extLst>
            </p:cNvPr>
            <p:cNvSpPr/>
            <p:nvPr/>
          </p:nvSpPr>
          <p:spPr>
            <a:xfrm>
              <a:off x="5624293" y="5903693"/>
              <a:ext cx="3839014" cy="3839014"/>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11" name="TextBox 10">
              <a:extLst>
                <a:ext uri="{FF2B5EF4-FFF2-40B4-BE49-F238E27FC236}">
                  <a16:creationId xmlns:a16="http://schemas.microsoft.com/office/drawing/2014/main" id="{D8053413-671C-4693-9F43-5DA5B4DFE654}"/>
                </a:ext>
              </a:extLst>
            </p:cNvPr>
            <p:cNvSpPr txBox="1"/>
            <p:nvPr/>
          </p:nvSpPr>
          <p:spPr>
            <a:xfrm>
              <a:off x="6531777" y="11089743"/>
              <a:ext cx="2024048" cy="806259"/>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PROFIT</a:t>
              </a:r>
            </a:p>
          </p:txBody>
        </p:sp>
      </p:grpSp>
      <p:grpSp>
        <p:nvGrpSpPr>
          <p:cNvPr id="12" name="Group 11">
            <a:extLst>
              <a:ext uri="{FF2B5EF4-FFF2-40B4-BE49-F238E27FC236}">
                <a16:creationId xmlns:a16="http://schemas.microsoft.com/office/drawing/2014/main" id="{DFF03DEF-F53A-4B3F-814B-A66BFB9289FC}"/>
              </a:ext>
            </a:extLst>
          </p:cNvPr>
          <p:cNvGrpSpPr/>
          <p:nvPr/>
        </p:nvGrpSpPr>
        <p:grpSpPr>
          <a:xfrm>
            <a:off x="5933479" y="1983146"/>
            <a:ext cx="1770498" cy="3732977"/>
            <a:chOff x="12188825" y="3378200"/>
            <a:chExt cx="4216400" cy="8890000"/>
          </a:xfrm>
        </p:grpSpPr>
        <p:sp>
          <p:nvSpPr>
            <p:cNvPr id="13" name="Down Arrow 4">
              <a:extLst>
                <a:ext uri="{FF2B5EF4-FFF2-40B4-BE49-F238E27FC236}">
                  <a16:creationId xmlns:a16="http://schemas.microsoft.com/office/drawing/2014/main" id="{D20FA569-3553-4E97-BA34-F15D5F14C850}"/>
                </a:ext>
              </a:extLst>
            </p:cNvPr>
            <p:cNvSpPr/>
            <p:nvPr/>
          </p:nvSpPr>
          <p:spPr>
            <a:xfrm>
              <a:off x="12188825" y="3378200"/>
              <a:ext cx="4216400" cy="889000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14" name="Oval 13">
              <a:extLst>
                <a:ext uri="{FF2B5EF4-FFF2-40B4-BE49-F238E27FC236}">
                  <a16:creationId xmlns:a16="http://schemas.microsoft.com/office/drawing/2014/main" id="{39BE56F4-172B-4E69-8EC5-0968C97E4638}"/>
                </a:ext>
              </a:extLst>
            </p:cNvPr>
            <p:cNvSpPr/>
            <p:nvPr/>
          </p:nvSpPr>
          <p:spPr>
            <a:xfrm>
              <a:off x="12377518" y="5903693"/>
              <a:ext cx="3839014" cy="3839014"/>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16" name="TextBox 15">
              <a:extLst>
                <a:ext uri="{FF2B5EF4-FFF2-40B4-BE49-F238E27FC236}">
                  <a16:creationId xmlns:a16="http://schemas.microsoft.com/office/drawing/2014/main" id="{8ECDA443-5A39-4A79-9722-68F23592ABFC}"/>
                </a:ext>
              </a:extLst>
            </p:cNvPr>
            <p:cNvSpPr txBox="1"/>
            <p:nvPr/>
          </p:nvSpPr>
          <p:spPr>
            <a:xfrm>
              <a:off x="13477790" y="3770872"/>
              <a:ext cx="1638478" cy="806259"/>
            </a:xfrm>
            <a:prstGeom prst="rect">
              <a:avLst/>
            </a:prstGeom>
            <a:noFill/>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LOSS</a:t>
              </a:r>
            </a:p>
          </p:txBody>
        </p:sp>
      </p:grpSp>
      <p:sp>
        <p:nvSpPr>
          <p:cNvPr id="17" name="Subtitle 2">
            <a:extLst>
              <a:ext uri="{FF2B5EF4-FFF2-40B4-BE49-F238E27FC236}">
                <a16:creationId xmlns:a16="http://schemas.microsoft.com/office/drawing/2014/main" id="{7EAD5149-A209-4305-A052-3E0BA02C4D86}"/>
              </a:ext>
            </a:extLst>
          </p:cNvPr>
          <p:cNvSpPr txBox="1">
            <a:spLocks/>
          </p:cNvSpPr>
          <p:nvPr/>
        </p:nvSpPr>
        <p:spPr>
          <a:xfrm>
            <a:off x="3150609" y="2975367"/>
            <a:ext cx="2474024" cy="174853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spcBef>
                <a:spcPts val="0"/>
              </a:spcBef>
              <a:spcAft>
                <a:spcPts val="504"/>
              </a:spcAft>
            </a:pPr>
            <a:r>
              <a:rPr lang="en-US" sz="1050" dirty="0">
                <a:solidFill>
                  <a:schemeClr val="tx1"/>
                </a:solidFill>
                <a:latin typeface="+mj-lt"/>
                <a:ea typeface="Lato Light" panose="020F0502020204030203" pitchFamily="34" charset="0"/>
                <a:cs typeface="Mukta ExtraLight" panose="020B0000000000000000" pitchFamily="34" charset="77"/>
              </a:rPr>
              <a:t>Illum doming </a:t>
            </a:r>
            <a:r>
              <a:rPr lang="en-US" sz="1050" dirty="0" err="1">
                <a:solidFill>
                  <a:schemeClr val="tx1"/>
                </a:solidFill>
                <a:latin typeface="+mj-lt"/>
                <a:ea typeface="Lato Light" panose="020F0502020204030203" pitchFamily="34" charset="0"/>
                <a:cs typeface="Mukta ExtraLight" panose="020B0000000000000000" pitchFamily="34" charset="77"/>
              </a:rPr>
              <a:t>salutatus</a:t>
            </a:r>
            <a:r>
              <a:rPr lang="en-US" sz="1050" dirty="0">
                <a:solidFill>
                  <a:schemeClr val="tx1"/>
                </a:solidFill>
                <a:latin typeface="+mj-lt"/>
                <a:ea typeface="Lato Light" panose="020F0502020204030203" pitchFamily="34" charset="0"/>
                <a:cs typeface="Mukta ExtraLight" panose="020B0000000000000000" pitchFamily="34" charset="77"/>
              </a:rPr>
              <a:t> et sed, per ne </a:t>
            </a:r>
            <a:r>
              <a:rPr lang="en-US" sz="1050" dirty="0" err="1">
                <a:solidFill>
                  <a:schemeClr val="tx1"/>
                </a:solidFill>
                <a:latin typeface="+mj-lt"/>
                <a:ea typeface="Lato Light" panose="020F0502020204030203" pitchFamily="34" charset="0"/>
                <a:cs typeface="Mukta ExtraLight" panose="020B0000000000000000" pitchFamily="34" charset="77"/>
              </a:rPr>
              <a:t>docendi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intellegebat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Partiendo</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voluptaria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moderatius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eos</a:t>
            </a:r>
            <a:r>
              <a:rPr lang="en-US" sz="1050" dirty="0">
                <a:solidFill>
                  <a:schemeClr val="tx1"/>
                </a:solidFill>
                <a:latin typeface="+mj-lt"/>
                <a:ea typeface="Lato Light" panose="020F0502020204030203" pitchFamily="34" charset="0"/>
                <a:cs typeface="Mukta ExtraLight" panose="020B0000000000000000" pitchFamily="34" charset="77"/>
              </a:rPr>
              <a:t> in, ex </a:t>
            </a:r>
            <a:r>
              <a:rPr lang="en-US" sz="1050" dirty="0" err="1">
                <a:solidFill>
                  <a:schemeClr val="tx1"/>
                </a:solidFill>
                <a:latin typeface="+mj-lt"/>
                <a:ea typeface="Lato Light" panose="020F0502020204030203" pitchFamily="34" charset="0"/>
                <a:cs typeface="Mukta ExtraLight" panose="020B0000000000000000" pitchFamily="34" charset="77"/>
              </a:rPr>
              <a:t>ludus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sapientem</a:t>
            </a:r>
            <a:r>
              <a:rPr lang="en-US" sz="1050" dirty="0">
                <a:solidFill>
                  <a:schemeClr val="tx1"/>
                </a:solidFill>
                <a:latin typeface="+mj-lt"/>
                <a:ea typeface="Lato Light" panose="020F0502020204030203" pitchFamily="34" charset="0"/>
                <a:cs typeface="Mukta ExtraLight" panose="020B0000000000000000" pitchFamily="34" charset="77"/>
              </a:rPr>
              <a:t> vel. </a:t>
            </a:r>
            <a:r>
              <a:rPr lang="en-US" sz="1050" dirty="0" err="1">
                <a:solidFill>
                  <a:schemeClr val="tx1"/>
                </a:solidFill>
                <a:latin typeface="+mj-lt"/>
                <a:ea typeface="Lato Light" panose="020F0502020204030203" pitchFamily="34" charset="0"/>
                <a:cs typeface="Mukta ExtraLight" panose="020B0000000000000000" pitchFamily="34" charset="77"/>
              </a:rPr>
              <a:t>Ea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sensibus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adipiscing</a:t>
            </a:r>
            <a:r>
              <a:rPr lang="en-US" sz="1050" dirty="0">
                <a:solidFill>
                  <a:schemeClr val="tx1"/>
                </a:solidFill>
                <a:latin typeface="+mj-lt"/>
                <a:ea typeface="Lato Light" panose="020F0502020204030203" pitchFamily="34" charset="0"/>
                <a:cs typeface="Mukta ExtraLight" panose="020B0000000000000000" pitchFamily="34" charset="77"/>
              </a:rPr>
              <a:t> per, at mundi </a:t>
            </a:r>
            <a:r>
              <a:rPr lang="en-US" sz="1050" dirty="0" err="1">
                <a:solidFill>
                  <a:schemeClr val="tx1"/>
                </a:solidFill>
                <a:latin typeface="+mj-lt"/>
                <a:ea typeface="Lato Light" panose="020F0502020204030203" pitchFamily="34" charset="0"/>
                <a:cs typeface="Mukta ExtraLight" panose="020B0000000000000000" pitchFamily="34" charset="77"/>
              </a:rPr>
              <a:t>quodsi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eleifend</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mei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graeco</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singulis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ei</a:t>
            </a:r>
            <a:r>
              <a:rPr lang="en-US" sz="1050" dirty="0">
                <a:solidFill>
                  <a:schemeClr val="tx1"/>
                </a:solidFill>
                <a:latin typeface="+mj-lt"/>
                <a:ea typeface="Lato Light" panose="020F0502020204030203" pitchFamily="34" charset="0"/>
                <a:cs typeface="Mukta ExtraLight" panose="020B0000000000000000" pitchFamily="34" charset="77"/>
              </a:rPr>
              <a:t> usu. Id </a:t>
            </a:r>
            <a:r>
              <a:rPr lang="en-US" sz="1050" dirty="0" err="1">
                <a:solidFill>
                  <a:schemeClr val="tx1"/>
                </a:solidFill>
                <a:latin typeface="+mj-lt"/>
                <a:ea typeface="Lato Light" panose="020F0502020204030203" pitchFamily="34" charset="0"/>
                <a:cs typeface="Mukta ExtraLight" panose="020B0000000000000000" pitchFamily="34" charset="77"/>
              </a:rPr>
              <a:t>blandit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consetetur</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vituperatoribus</a:t>
            </a:r>
            <a:r>
              <a:rPr lang="en-US" sz="1050" dirty="0">
                <a:solidFill>
                  <a:schemeClr val="tx1"/>
                </a:solidFill>
                <a:latin typeface="+mj-lt"/>
                <a:ea typeface="Lato Light" panose="020F0502020204030203" pitchFamily="34" charset="0"/>
                <a:cs typeface="Mukta ExtraLight" panose="020B0000000000000000" pitchFamily="34" charset="77"/>
              </a:rPr>
              <a:t> duo. No </a:t>
            </a:r>
            <a:r>
              <a:rPr lang="en-US" sz="1050" dirty="0" err="1">
                <a:solidFill>
                  <a:schemeClr val="tx1"/>
                </a:solidFill>
                <a:latin typeface="+mj-lt"/>
                <a:ea typeface="Lato Light" panose="020F0502020204030203" pitchFamily="34" charset="0"/>
                <a:cs typeface="Mukta ExtraLight" panose="020B0000000000000000" pitchFamily="34" charset="77"/>
              </a:rPr>
              <a:t>pri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mutat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debitis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fierent</a:t>
            </a:r>
            <a:r>
              <a:rPr lang="en-US" sz="1050" dirty="0">
                <a:solidFill>
                  <a:schemeClr val="tx1"/>
                </a:solidFill>
                <a:latin typeface="+mj-lt"/>
                <a:ea typeface="Lato Light" panose="020F0502020204030203" pitchFamily="34" charset="0"/>
                <a:cs typeface="Mukta ExtraLight" panose="020B0000000000000000" pitchFamily="34" charset="77"/>
              </a:rPr>
              <a:t>, at </a:t>
            </a:r>
            <a:r>
              <a:rPr lang="en-US" sz="1050" dirty="0" err="1">
                <a:solidFill>
                  <a:schemeClr val="tx1"/>
                </a:solidFill>
                <a:latin typeface="+mj-lt"/>
                <a:ea typeface="Lato Light" panose="020F0502020204030203" pitchFamily="34" charset="0"/>
                <a:cs typeface="Mukta ExtraLight" panose="020B0000000000000000" pitchFamily="34" charset="77"/>
              </a:rPr>
              <a:t>ius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soluta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nominati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ea</a:t>
            </a:r>
            <a:r>
              <a:rPr lang="en-US" sz="1050" dirty="0">
                <a:solidFill>
                  <a:schemeClr val="tx1"/>
                </a:solidFill>
                <a:latin typeface="+mj-lt"/>
                <a:ea typeface="Lato Light" panose="020F0502020204030203" pitchFamily="34" charset="0"/>
                <a:cs typeface="Mukta ExtraLight" panose="020B0000000000000000" pitchFamily="34" charset="77"/>
              </a:rPr>
              <a:t> has </a:t>
            </a:r>
            <a:r>
              <a:rPr lang="en-US" sz="1050" dirty="0" err="1">
                <a:solidFill>
                  <a:schemeClr val="tx1"/>
                </a:solidFill>
                <a:latin typeface="+mj-lt"/>
                <a:ea typeface="Lato Light" panose="020F0502020204030203" pitchFamily="34" charset="0"/>
                <a:cs typeface="Mukta ExtraLight" panose="020B0000000000000000" pitchFamily="34" charset="77"/>
              </a:rPr>
              <a:t>nusquam</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oportere</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mediocritatem</a:t>
            </a:r>
            <a:r>
              <a:rPr lang="en-US" sz="1050" dirty="0">
                <a:solidFill>
                  <a:schemeClr val="tx1"/>
                </a:solidFill>
                <a:latin typeface="+mj-lt"/>
                <a:ea typeface="Lato Light" panose="020F0502020204030203" pitchFamily="34" charset="0"/>
                <a:cs typeface="Mukta ExtraLight" panose="020B0000000000000000" pitchFamily="34" charset="77"/>
              </a:rPr>
              <a:t>.</a:t>
            </a:r>
          </a:p>
        </p:txBody>
      </p:sp>
      <p:sp>
        <p:nvSpPr>
          <p:cNvPr id="18" name="Subtitle 2">
            <a:extLst>
              <a:ext uri="{FF2B5EF4-FFF2-40B4-BE49-F238E27FC236}">
                <a16:creationId xmlns:a16="http://schemas.microsoft.com/office/drawing/2014/main" id="{5113CC42-52C2-40CF-8551-01F5AD656B31}"/>
              </a:ext>
            </a:extLst>
          </p:cNvPr>
          <p:cNvSpPr txBox="1">
            <a:spLocks/>
          </p:cNvSpPr>
          <p:nvPr/>
        </p:nvSpPr>
        <p:spPr>
          <a:xfrm>
            <a:off x="7765351" y="2975367"/>
            <a:ext cx="2474024" cy="1748534"/>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spcBef>
                <a:spcPts val="0"/>
              </a:spcBef>
              <a:spcAft>
                <a:spcPts val="504"/>
              </a:spcAft>
            </a:pPr>
            <a:r>
              <a:rPr lang="en-US" sz="1050" dirty="0">
                <a:solidFill>
                  <a:schemeClr val="tx1"/>
                </a:solidFill>
                <a:latin typeface="+mj-lt"/>
                <a:ea typeface="Lato Light" panose="020F0502020204030203" pitchFamily="34" charset="0"/>
                <a:cs typeface="Mukta ExtraLight" panose="020B0000000000000000" pitchFamily="34" charset="77"/>
              </a:rPr>
              <a:t>Illum doming </a:t>
            </a:r>
            <a:r>
              <a:rPr lang="en-US" sz="1050" dirty="0" err="1">
                <a:solidFill>
                  <a:schemeClr val="tx1"/>
                </a:solidFill>
                <a:latin typeface="+mj-lt"/>
                <a:ea typeface="Lato Light" panose="020F0502020204030203" pitchFamily="34" charset="0"/>
                <a:cs typeface="Mukta ExtraLight" panose="020B0000000000000000" pitchFamily="34" charset="77"/>
              </a:rPr>
              <a:t>salutatus</a:t>
            </a:r>
            <a:r>
              <a:rPr lang="en-US" sz="1050" dirty="0">
                <a:solidFill>
                  <a:schemeClr val="tx1"/>
                </a:solidFill>
                <a:latin typeface="+mj-lt"/>
                <a:ea typeface="Lato Light" panose="020F0502020204030203" pitchFamily="34" charset="0"/>
                <a:cs typeface="Mukta ExtraLight" panose="020B0000000000000000" pitchFamily="34" charset="77"/>
              </a:rPr>
              <a:t> et sed, per ne </a:t>
            </a:r>
            <a:r>
              <a:rPr lang="en-US" sz="1050" dirty="0" err="1">
                <a:solidFill>
                  <a:schemeClr val="tx1"/>
                </a:solidFill>
                <a:latin typeface="+mj-lt"/>
                <a:ea typeface="Lato Light" panose="020F0502020204030203" pitchFamily="34" charset="0"/>
                <a:cs typeface="Mukta ExtraLight" panose="020B0000000000000000" pitchFamily="34" charset="77"/>
              </a:rPr>
              <a:t>docendi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intellegebat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Partiendo</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voluptaria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moderatius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eos</a:t>
            </a:r>
            <a:r>
              <a:rPr lang="en-US" sz="1050" dirty="0">
                <a:solidFill>
                  <a:schemeClr val="tx1"/>
                </a:solidFill>
                <a:latin typeface="+mj-lt"/>
                <a:ea typeface="Lato Light" panose="020F0502020204030203" pitchFamily="34" charset="0"/>
                <a:cs typeface="Mukta ExtraLight" panose="020B0000000000000000" pitchFamily="34" charset="77"/>
              </a:rPr>
              <a:t> in, ex </a:t>
            </a:r>
            <a:r>
              <a:rPr lang="en-US" sz="1050" dirty="0" err="1">
                <a:solidFill>
                  <a:schemeClr val="tx1"/>
                </a:solidFill>
                <a:latin typeface="+mj-lt"/>
                <a:ea typeface="Lato Light" panose="020F0502020204030203" pitchFamily="34" charset="0"/>
                <a:cs typeface="Mukta ExtraLight" panose="020B0000000000000000" pitchFamily="34" charset="77"/>
              </a:rPr>
              <a:t>ludus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sapientem</a:t>
            </a:r>
            <a:r>
              <a:rPr lang="en-US" sz="1050" dirty="0">
                <a:solidFill>
                  <a:schemeClr val="tx1"/>
                </a:solidFill>
                <a:latin typeface="+mj-lt"/>
                <a:ea typeface="Lato Light" panose="020F0502020204030203" pitchFamily="34" charset="0"/>
                <a:cs typeface="Mukta ExtraLight" panose="020B0000000000000000" pitchFamily="34" charset="77"/>
              </a:rPr>
              <a:t> vel. </a:t>
            </a:r>
            <a:r>
              <a:rPr lang="en-US" sz="1050" dirty="0" err="1">
                <a:solidFill>
                  <a:schemeClr val="tx1"/>
                </a:solidFill>
                <a:latin typeface="+mj-lt"/>
                <a:ea typeface="Lato Light" panose="020F0502020204030203" pitchFamily="34" charset="0"/>
                <a:cs typeface="Mukta ExtraLight" panose="020B0000000000000000" pitchFamily="34" charset="77"/>
              </a:rPr>
              <a:t>Ea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sensibus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adipiscing</a:t>
            </a:r>
            <a:r>
              <a:rPr lang="en-US" sz="1050" dirty="0">
                <a:solidFill>
                  <a:schemeClr val="tx1"/>
                </a:solidFill>
                <a:latin typeface="+mj-lt"/>
                <a:ea typeface="Lato Light" panose="020F0502020204030203" pitchFamily="34" charset="0"/>
                <a:cs typeface="Mukta ExtraLight" panose="020B0000000000000000" pitchFamily="34" charset="77"/>
              </a:rPr>
              <a:t> per, at mundi </a:t>
            </a:r>
            <a:r>
              <a:rPr lang="en-US" sz="1050" dirty="0" err="1">
                <a:solidFill>
                  <a:schemeClr val="tx1"/>
                </a:solidFill>
                <a:latin typeface="+mj-lt"/>
                <a:ea typeface="Lato Light" panose="020F0502020204030203" pitchFamily="34" charset="0"/>
                <a:cs typeface="Mukta ExtraLight" panose="020B0000000000000000" pitchFamily="34" charset="77"/>
              </a:rPr>
              <a:t>quodsi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eleifend</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mei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graeco</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singulis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ei</a:t>
            </a:r>
            <a:r>
              <a:rPr lang="en-US" sz="1050" dirty="0">
                <a:solidFill>
                  <a:schemeClr val="tx1"/>
                </a:solidFill>
                <a:latin typeface="+mj-lt"/>
                <a:ea typeface="Lato Light" panose="020F0502020204030203" pitchFamily="34" charset="0"/>
                <a:cs typeface="Mukta ExtraLight" panose="020B0000000000000000" pitchFamily="34" charset="77"/>
              </a:rPr>
              <a:t> usu. Id </a:t>
            </a:r>
            <a:r>
              <a:rPr lang="en-US" sz="1050" dirty="0" err="1">
                <a:solidFill>
                  <a:schemeClr val="tx1"/>
                </a:solidFill>
                <a:latin typeface="+mj-lt"/>
                <a:ea typeface="Lato Light" panose="020F0502020204030203" pitchFamily="34" charset="0"/>
                <a:cs typeface="Mukta ExtraLight" panose="020B0000000000000000" pitchFamily="34" charset="77"/>
              </a:rPr>
              <a:t>blandit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consetetur</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vituperatoribus</a:t>
            </a:r>
            <a:r>
              <a:rPr lang="en-US" sz="1050" dirty="0">
                <a:solidFill>
                  <a:schemeClr val="tx1"/>
                </a:solidFill>
                <a:latin typeface="+mj-lt"/>
                <a:ea typeface="Lato Light" panose="020F0502020204030203" pitchFamily="34" charset="0"/>
                <a:cs typeface="Mukta ExtraLight" panose="020B0000000000000000" pitchFamily="34" charset="77"/>
              </a:rPr>
              <a:t> duo. No </a:t>
            </a:r>
            <a:r>
              <a:rPr lang="en-US" sz="1050" dirty="0" err="1">
                <a:solidFill>
                  <a:schemeClr val="tx1"/>
                </a:solidFill>
                <a:latin typeface="+mj-lt"/>
                <a:ea typeface="Lato Light" panose="020F0502020204030203" pitchFamily="34" charset="0"/>
                <a:cs typeface="Mukta ExtraLight" panose="020B0000000000000000" pitchFamily="34" charset="77"/>
              </a:rPr>
              <a:t>pri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mutat</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debitis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fierent</a:t>
            </a:r>
            <a:r>
              <a:rPr lang="en-US" sz="1050" dirty="0">
                <a:solidFill>
                  <a:schemeClr val="tx1"/>
                </a:solidFill>
                <a:latin typeface="+mj-lt"/>
                <a:ea typeface="Lato Light" panose="020F0502020204030203" pitchFamily="34" charset="0"/>
                <a:cs typeface="Mukta ExtraLight" panose="020B0000000000000000" pitchFamily="34" charset="77"/>
              </a:rPr>
              <a:t>, at </a:t>
            </a:r>
            <a:r>
              <a:rPr lang="en-US" sz="1050" dirty="0" err="1">
                <a:solidFill>
                  <a:schemeClr val="tx1"/>
                </a:solidFill>
                <a:latin typeface="+mj-lt"/>
                <a:ea typeface="Lato Light" panose="020F0502020204030203" pitchFamily="34" charset="0"/>
                <a:cs typeface="Mukta ExtraLight" panose="020B0000000000000000" pitchFamily="34" charset="77"/>
              </a:rPr>
              <a:t>ius</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soluta</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nominati</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ea</a:t>
            </a:r>
            <a:r>
              <a:rPr lang="en-US" sz="1050" dirty="0">
                <a:solidFill>
                  <a:schemeClr val="tx1"/>
                </a:solidFill>
                <a:latin typeface="+mj-lt"/>
                <a:ea typeface="Lato Light" panose="020F0502020204030203" pitchFamily="34" charset="0"/>
                <a:cs typeface="Mukta ExtraLight" panose="020B0000000000000000" pitchFamily="34" charset="77"/>
              </a:rPr>
              <a:t> has </a:t>
            </a:r>
            <a:r>
              <a:rPr lang="en-US" sz="1050" dirty="0" err="1">
                <a:solidFill>
                  <a:schemeClr val="tx1"/>
                </a:solidFill>
                <a:latin typeface="+mj-lt"/>
                <a:ea typeface="Lato Light" panose="020F0502020204030203" pitchFamily="34" charset="0"/>
                <a:cs typeface="Mukta ExtraLight" panose="020B0000000000000000" pitchFamily="34" charset="77"/>
              </a:rPr>
              <a:t>nusquam</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oportere</a:t>
            </a:r>
            <a:r>
              <a:rPr lang="en-US" sz="1050" dirty="0">
                <a:solidFill>
                  <a:schemeClr val="tx1"/>
                </a:solidFill>
                <a:latin typeface="+mj-lt"/>
                <a:ea typeface="Lato Light" panose="020F0502020204030203" pitchFamily="34" charset="0"/>
                <a:cs typeface="Mukta ExtraLight" panose="020B0000000000000000" pitchFamily="34" charset="77"/>
              </a:rPr>
              <a:t> </a:t>
            </a:r>
            <a:r>
              <a:rPr lang="en-US" sz="1050" dirty="0" err="1">
                <a:solidFill>
                  <a:schemeClr val="tx1"/>
                </a:solidFill>
                <a:latin typeface="+mj-lt"/>
                <a:ea typeface="Lato Light" panose="020F0502020204030203" pitchFamily="34" charset="0"/>
                <a:cs typeface="Mukta ExtraLight" panose="020B0000000000000000" pitchFamily="34" charset="77"/>
              </a:rPr>
              <a:t>mediocritatem</a:t>
            </a:r>
            <a:r>
              <a:rPr lang="en-US" sz="1050" dirty="0">
                <a:solidFill>
                  <a:schemeClr val="tx1"/>
                </a:solidFill>
                <a:latin typeface="+mj-lt"/>
                <a:ea typeface="Lato Light" panose="020F0502020204030203" pitchFamily="34" charset="0"/>
                <a:cs typeface="Mukta ExtraLight" panose="020B0000000000000000" pitchFamily="34" charset="77"/>
              </a:rPr>
              <a:t>.</a:t>
            </a:r>
          </a:p>
        </p:txBody>
      </p:sp>
      <p:pic>
        <p:nvPicPr>
          <p:cNvPr id="19" name="Graphic 18" descr="Coins">
            <a:extLst>
              <a:ext uri="{FF2B5EF4-FFF2-40B4-BE49-F238E27FC236}">
                <a16:creationId xmlns:a16="http://schemas.microsoft.com/office/drawing/2014/main" id="{77000AF3-1ACE-4543-9FFB-F31B95C340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57343" y="3257736"/>
            <a:ext cx="1208393" cy="1208393"/>
          </a:xfrm>
          <a:prstGeom prst="rect">
            <a:avLst/>
          </a:prstGeom>
        </p:spPr>
      </p:pic>
      <p:pic>
        <p:nvPicPr>
          <p:cNvPr id="20" name="Graphic 19" descr="Coins">
            <a:extLst>
              <a:ext uri="{FF2B5EF4-FFF2-40B4-BE49-F238E27FC236}">
                <a16:creationId xmlns:a16="http://schemas.microsoft.com/office/drawing/2014/main" id="{7351C3F9-1E4F-464B-92DA-A0E577476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14531" y="3245437"/>
            <a:ext cx="1208393" cy="1208393"/>
          </a:xfrm>
          <a:prstGeom prst="rect">
            <a:avLst/>
          </a:prstGeom>
        </p:spPr>
      </p:pic>
    </p:spTree>
    <p:extLst>
      <p:ext uri="{BB962C8B-B14F-4D97-AF65-F5344CB8AC3E}">
        <p14:creationId xmlns:p14="http://schemas.microsoft.com/office/powerpoint/2010/main" val="15286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BC3A1-8B5F-43E7-B820-C8DDD13460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82B5158-6130-48CB-8F4F-68BE95AF89E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AD91682-B829-4E79-BE1C-6A137C04BAEB}"/>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2088CF64-2E21-4C86-AF51-F6581C532B87}"/>
              </a:ext>
            </a:extLst>
          </p:cNvPr>
          <p:cNvSpPr>
            <a:spLocks noGrp="1"/>
          </p:cNvSpPr>
          <p:nvPr>
            <p:ph type="title"/>
          </p:nvPr>
        </p:nvSpPr>
        <p:spPr/>
        <p:txBody>
          <a:bodyPr/>
          <a:lstStyle/>
          <a:p>
            <a:r>
              <a:rPr lang="en-ZA" dirty="0"/>
              <a:t>Profit and Loss Statement</a:t>
            </a:r>
          </a:p>
        </p:txBody>
      </p:sp>
      <p:sp>
        <p:nvSpPr>
          <p:cNvPr id="6" name="Text Placeholder 5">
            <a:extLst>
              <a:ext uri="{FF2B5EF4-FFF2-40B4-BE49-F238E27FC236}">
                <a16:creationId xmlns:a16="http://schemas.microsoft.com/office/drawing/2014/main" id="{CDF21AD6-E9BD-40D6-80C5-B3BBB4B4D305}"/>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81E06287-C466-415E-8DFD-3A5645CCB885}"/>
              </a:ext>
            </a:extLst>
          </p:cNvPr>
          <p:cNvSpPr/>
          <p:nvPr/>
        </p:nvSpPr>
        <p:spPr>
          <a:xfrm>
            <a:off x="600076" y="2954436"/>
            <a:ext cx="3093954" cy="614341"/>
          </a:xfrm>
          <a:prstGeom prst="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A00F7B5D-035B-4A67-AED5-FEABACB29DCB}"/>
              </a:ext>
            </a:extLst>
          </p:cNvPr>
          <p:cNvSpPr/>
          <p:nvPr/>
        </p:nvSpPr>
        <p:spPr>
          <a:xfrm>
            <a:off x="600076" y="3568777"/>
            <a:ext cx="3093954" cy="614341"/>
          </a:xfrm>
          <a:prstGeom prst="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6AA49C44-A5FE-4509-B7FA-D864898B12E0}"/>
              </a:ext>
            </a:extLst>
          </p:cNvPr>
          <p:cNvSpPr/>
          <p:nvPr/>
        </p:nvSpPr>
        <p:spPr>
          <a:xfrm>
            <a:off x="600076" y="4183119"/>
            <a:ext cx="3093954" cy="614341"/>
          </a:xfrm>
          <a:prstGeom prst="rect">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C883CA29-F2E9-46F9-A255-EB51AED16D85}"/>
              </a:ext>
            </a:extLst>
          </p:cNvPr>
          <p:cNvSpPr/>
          <p:nvPr/>
        </p:nvSpPr>
        <p:spPr>
          <a:xfrm>
            <a:off x="600076" y="4797460"/>
            <a:ext cx="3093954" cy="614341"/>
          </a:xfrm>
          <a:prstGeom prst="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extLst>
              <a:ext uri="{FF2B5EF4-FFF2-40B4-BE49-F238E27FC236}">
                <a16:creationId xmlns:a16="http://schemas.microsoft.com/office/drawing/2014/main" id="{96F2FCEB-9210-4DBC-8D1A-D2DEF3D414E6}"/>
              </a:ext>
            </a:extLst>
          </p:cNvPr>
          <p:cNvSpPr/>
          <p:nvPr/>
        </p:nvSpPr>
        <p:spPr>
          <a:xfrm>
            <a:off x="600076" y="5411801"/>
            <a:ext cx="3093954" cy="614341"/>
          </a:xfrm>
          <a:prstGeom prst="rect">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348478E8-6268-4141-A417-BD4BACA1CBC9}"/>
              </a:ext>
            </a:extLst>
          </p:cNvPr>
          <p:cNvSpPr/>
          <p:nvPr/>
        </p:nvSpPr>
        <p:spPr>
          <a:xfrm>
            <a:off x="3707643" y="2954436"/>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F28F35BC-2397-48AB-A1DB-953655EB7AE5}"/>
              </a:ext>
            </a:extLst>
          </p:cNvPr>
          <p:cNvSpPr/>
          <p:nvPr/>
        </p:nvSpPr>
        <p:spPr>
          <a:xfrm>
            <a:off x="3707643" y="3568777"/>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9F65A04B-D4B9-4BF1-9DC0-C973302A25ED}"/>
              </a:ext>
            </a:extLst>
          </p:cNvPr>
          <p:cNvSpPr/>
          <p:nvPr/>
        </p:nvSpPr>
        <p:spPr>
          <a:xfrm>
            <a:off x="3707643" y="4183119"/>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956EA66D-5D15-47DD-BCBE-6E58F44E5F9D}"/>
              </a:ext>
            </a:extLst>
          </p:cNvPr>
          <p:cNvSpPr/>
          <p:nvPr/>
        </p:nvSpPr>
        <p:spPr>
          <a:xfrm>
            <a:off x="3707643" y="4797460"/>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7BE79F89-8E0E-465C-BE30-56FC949A6EAC}"/>
              </a:ext>
            </a:extLst>
          </p:cNvPr>
          <p:cNvSpPr/>
          <p:nvPr/>
        </p:nvSpPr>
        <p:spPr>
          <a:xfrm>
            <a:off x="3707643" y="5411801"/>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6100CFD4-0F59-4BB8-847D-1FE72E4D35BD}"/>
              </a:ext>
            </a:extLst>
          </p:cNvPr>
          <p:cNvSpPr/>
          <p:nvPr/>
        </p:nvSpPr>
        <p:spPr>
          <a:xfrm>
            <a:off x="3707643" y="2059566"/>
            <a:ext cx="1811528" cy="89487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Rectangle 17">
            <a:extLst>
              <a:ext uri="{FF2B5EF4-FFF2-40B4-BE49-F238E27FC236}">
                <a16:creationId xmlns:a16="http://schemas.microsoft.com/office/drawing/2014/main" id="{4714D36F-5782-413F-AB54-592741D2FBFA}"/>
              </a:ext>
            </a:extLst>
          </p:cNvPr>
          <p:cNvSpPr/>
          <p:nvPr/>
        </p:nvSpPr>
        <p:spPr>
          <a:xfrm>
            <a:off x="5519170" y="2954436"/>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extLst>
              <a:ext uri="{FF2B5EF4-FFF2-40B4-BE49-F238E27FC236}">
                <a16:creationId xmlns:a16="http://schemas.microsoft.com/office/drawing/2014/main" id="{D3B9346D-578F-4BCE-BDAE-AD5A9F308818}"/>
              </a:ext>
            </a:extLst>
          </p:cNvPr>
          <p:cNvSpPr/>
          <p:nvPr/>
        </p:nvSpPr>
        <p:spPr>
          <a:xfrm>
            <a:off x="5519170" y="3568777"/>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DB9B530D-4A69-42E3-9DB9-69A747BCCA92}"/>
              </a:ext>
            </a:extLst>
          </p:cNvPr>
          <p:cNvSpPr/>
          <p:nvPr/>
        </p:nvSpPr>
        <p:spPr>
          <a:xfrm>
            <a:off x="5519170" y="4183119"/>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33476AFE-A57C-4D47-AB3B-E1EB855DADD8}"/>
              </a:ext>
            </a:extLst>
          </p:cNvPr>
          <p:cNvSpPr/>
          <p:nvPr/>
        </p:nvSpPr>
        <p:spPr>
          <a:xfrm>
            <a:off x="5519170" y="4797460"/>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91865447-68A5-4946-A204-C1930B5D0D79}"/>
              </a:ext>
            </a:extLst>
          </p:cNvPr>
          <p:cNvSpPr/>
          <p:nvPr/>
        </p:nvSpPr>
        <p:spPr>
          <a:xfrm>
            <a:off x="5519170" y="5411801"/>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6B266673-A81B-455C-864C-5D86C88E09D3}"/>
              </a:ext>
            </a:extLst>
          </p:cNvPr>
          <p:cNvSpPr/>
          <p:nvPr/>
        </p:nvSpPr>
        <p:spPr>
          <a:xfrm>
            <a:off x="5519170" y="2059566"/>
            <a:ext cx="1811528" cy="894870"/>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2B35A2D6-8BDE-44DA-A232-D3E4727C6169}"/>
              </a:ext>
            </a:extLst>
          </p:cNvPr>
          <p:cNvSpPr/>
          <p:nvPr/>
        </p:nvSpPr>
        <p:spPr>
          <a:xfrm>
            <a:off x="7330696" y="2954436"/>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9A8F324B-54A2-4269-BAD7-501BF1F8733D}"/>
              </a:ext>
            </a:extLst>
          </p:cNvPr>
          <p:cNvSpPr/>
          <p:nvPr/>
        </p:nvSpPr>
        <p:spPr>
          <a:xfrm>
            <a:off x="7330696" y="3568777"/>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35944C26-7477-45D8-9429-F422935751A5}"/>
              </a:ext>
            </a:extLst>
          </p:cNvPr>
          <p:cNvSpPr/>
          <p:nvPr/>
        </p:nvSpPr>
        <p:spPr>
          <a:xfrm>
            <a:off x="7330696" y="4183119"/>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a:extLst>
              <a:ext uri="{FF2B5EF4-FFF2-40B4-BE49-F238E27FC236}">
                <a16:creationId xmlns:a16="http://schemas.microsoft.com/office/drawing/2014/main" id="{77D81752-A8A1-440F-8F19-2E287530E5F4}"/>
              </a:ext>
            </a:extLst>
          </p:cNvPr>
          <p:cNvSpPr/>
          <p:nvPr/>
        </p:nvSpPr>
        <p:spPr>
          <a:xfrm>
            <a:off x="7330696" y="4797460"/>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a:extLst>
              <a:ext uri="{FF2B5EF4-FFF2-40B4-BE49-F238E27FC236}">
                <a16:creationId xmlns:a16="http://schemas.microsoft.com/office/drawing/2014/main" id="{1CF6016F-65D1-4F9F-826D-F42A1F501134}"/>
              </a:ext>
            </a:extLst>
          </p:cNvPr>
          <p:cNvSpPr/>
          <p:nvPr/>
        </p:nvSpPr>
        <p:spPr>
          <a:xfrm>
            <a:off x="7330696" y="5411801"/>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Rectangle 28">
            <a:extLst>
              <a:ext uri="{FF2B5EF4-FFF2-40B4-BE49-F238E27FC236}">
                <a16:creationId xmlns:a16="http://schemas.microsoft.com/office/drawing/2014/main" id="{38BE30EA-9176-4FD7-A1C4-BB781E5338E3}"/>
              </a:ext>
            </a:extLst>
          </p:cNvPr>
          <p:cNvSpPr/>
          <p:nvPr/>
        </p:nvSpPr>
        <p:spPr>
          <a:xfrm>
            <a:off x="7330696" y="2059566"/>
            <a:ext cx="1811528" cy="894870"/>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Rectangle 29">
            <a:extLst>
              <a:ext uri="{FF2B5EF4-FFF2-40B4-BE49-F238E27FC236}">
                <a16:creationId xmlns:a16="http://schemas.microsoft.com/office/drawing/2014/main" id="{686DB671-4BA1-4BE9-BB11-39E2A9481192}"/>
              </a:ext>
            </a:extLst>
          </p:cNvPr>
          <p:cNvSpPr/>
          <p:nvPr/>
        </p:nvSpPr>
        <p:spPr>
          <a:xfrm>
            <a:off x="9142222" y="2954436"/>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a:extLst>
              <a:ext uri="{FF2B5EF4-FFF2-40B4-BE49-F238E27FC236}">
                <a16:creationId xmlns:a16="http://schemas.microsoft.com/office/drawing/2014/main" id="{B21E56F0-87D4-4351-8AA4-5A8786FA5BDA}"/>
              </a:ext>
            </a:extLst>
          </p:cNvPr>
          <p:cNvSpPr/>
          <p:nvPr/>
        </p:nvSpPr>
        <p:spPr>
          <a:xfrm>
            <a:off x="9142222" y="3568777"/>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Rectangle 31">
            <a:extLst>
              <a:ext uri="{FF2B5EF4-FFF2-40B4-BE49-F238E27FC236}">
                <a16:creationId xmlns:a16="http://schemas.microsoft.com/office/drawing/2014/main" id="{6F3FA4D8-7929-4674-A708-B831BB6CD7DE}"/>
              </a:ext>
            </a:extLst>
          </p:cNvPr>
          <p:cNvSpPr/>
          <p:nvPr/>
        </p:nvSpPr>
        <p:spPr>
          <a:xfrm>
            <a:off x="9142222" y="4183119"/>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76737DF2-E533-428D-B596-463A6CCB2ECE}"/>
              </a:ext>
            </a:extLst>
          </p:cNvPr>
          <p:cNvSpPr/>
          <p:nvPr/>
        </p:nvSpPr>
        <p:spPr>
          <a:xfrm>
            <a:off x="9142222" y="4797460"/>
            <a:ext cx="1811528" cy="61434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5F345C33-FB25-4404-A195-F2B1E606EABB}"/>
              </a:ext>
            </a:extLst>
          </p:cNvPr>
          <p:cNvSpPr/>
          <p:nvPr/>
        </p:nvSpPr>
        <p:spPr>
          <a:xfrm>
            <a:off x="9142222" y="5411801"/>
            <a:ext cx="1811528" cy="614341"/>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Rectangle 34">
            <a:extLst>
              <a:ext uri="{FF2B5EF4-FFF2-40B4-BE49-F238E27FC236}">
                <a16:creationId xmlns:a16="http://schemas.microsoft.com/office/drawing/2014/main" id="{F6BD9DF4-DEC1-432B-8D73-7A273826293F}"/>
              </a:ext>
            </a:extLst>
          </p:cNvPr>
          <p:cNvSpPr/>
          <p:nvPr/>
        </p:nvSpPr>
        <p:spPr>
          <a:xfrm>
            <a:off x="9142222" y="2059566"/>
            <a:ext cx="1811528" cy="894870"/>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TextBox 35">
            <a:extLst>
              <a:ext uri="{FF2B5EF4-FFF2-40B4-BE49-F238E27FC236}">
                <a16:creationId xmlns:a16="http://schemas.microsoft.com/office/drawing/2014/main" id="{9DC940C5-2645-4DE7-A2FC-C3C2B311C9CA}"/>
              </a:ext>
            </a:extLst>
          </p:cNvPr>
          <p:cNvSpPr txBox="1"/>
          <p:nvPr/>
        </p:nvSpPr>
        <p:spPr>
          <a:xfrm>
            <a:off x="4023344" y="2226178"/>
            <a:ext cx="1180132" cy="584775"/>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YEAR WITH</a:t>
            </a:r>
          </a:p>
          <a:p>
            <a:pPr algn="ctr"/>
            <a:r>
              <a:rPr lang="en-US" sz="1600" b="1" dirty="0">
                <a:solidFill>
                  <a:schemeClr val="bg1"/>
                </a:solidFill>
                <a:ea typeface="League Spartan" charset="0"/>
                <a:cs typeface="Poppins" pitchFamily="2" charset="77"/>
              </a:rPr>
              <a:t>LOSS</a:t>
            </a:r>
          </a:p>
        </p:txBody>
      </p:sp>
      <p:sp>
        <p:nvSpPr>
          <p:cNvPr id="37" name="TextBox 36">
            <a:extLst>
              <a:ext uri="{FF2B5EF4-FFF2-40B4-BE49-F238E27FC236}">
                <a16:creationId xmlns:a16="http://schemas.microsoft.com/office/drawing/2014/main" id="{A8A05E8B-5CAF-4D5D-8624-166BFF71358A}"/>
              </a:ext>
            </a:extLst>
          </p:cNvPr>
          <p:cNvSpPr txBox="1"/>
          <p:nvPr/>
        </p:nvSpPr>
        <p:spPr>
          <a:xfrm>
            <a:off x="5834868" y="2226178"/>
            <a:ext cx="1180132" cy="584775"/>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YEAR WITH</a:t>
            </a:r>
          </a:p>
          <a:p>
            <a:pPr algn="ctr"/>
            <a:r>
              <a:rPr lang="en-US" sz="1600" b="1" dirty="0">
                <a:solidFill>
                  <a:schemeClr val="bg1"/>
                </a:solidFill>
                <a:ea typeface="League Spartan" charset="0"/>
                <a:cs typeface="Poppins" pitchFamily="2" charset="77"/>
              </a:rPr>
              <a:t>ZERO</a:t>
            </a:r>
          </a:p>
        </p:txBody>
      </p:sp>
      <p:sp>
        <p:nvSpPr>
          <p:cNvPr id="38" name="TextBox 37">
            <a:extLst>
              <a:ext uri="{FF2B5EF4-FFF2-40B4-BE49-F238E27FC236}">
                <a16:creationId xmlns:a16="http://schemas.microsoft.com/office/drawing/2014/main" id="{7F1D44CE-2358-49FE-ADFD-28FB485986F1}"/>
              </a:ext>
            </a:extLst>
          </p:cNvPr>
          <p:cNvSpPr txBox="1"/>
          <p:nvPr/>
        </p:nvSpPr>
        <p:spPr>
          <a:xfrm>
            <a:off x="7646395" y="2226178"/>
            <a:ext cx="1180132" cy="584775"/>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YEAR WITH</a:t>
            </a:r>
          </a:p>
          <a:p>
            <a:pPr algn="ctr"/>
            <a:r>
              <a:rPr lang="en-US" sz="1600" b="1" dirty="0">
                <a:solidFill>
                  <a:schemeClr val="bg1"/>
                </a:solidFill>
                <a:ea typeface="League Spartan" charset="0"/>
                <a:cs typeface="Poppins" pitchFamily="2" charset="77"/>
              </a:rPr>
              <a:t>PROFIT</a:t>
            </a:r>
          </a:p>
        </p:txBody>
      </p:sp>
      <p:sp>
        <p:nvSpPr>
          <p:cNvPr id="39" name="TextBox 38">
            <a:extLst>
              <a:ext uri="{FF2B5EF4-FFF2-40B4-BE49-F238E27FC236}">
                <a16:creationId xmlns:a16="http://schemas.microsoft.com/office/drawing/2014/main" id="{1EB8966F-54C2-4AD9-A530-4FAB48C64E2A}"/>
              </a:ext>
            </a:extLst>
          </p:cNvPr>
          <p:cNvSpPr txBox="1"/>
          <p:nvPr/>
        </p:nvSpPr>
        <p:spPr>
          <a:xfrm>
            <a:off x="9457922" y="2226178"/>
            <a:ext cx="1180132" cy="584775"/>
          </a:xfrm>
          <a:prstGeom prst="rect">
            <a:avLst/>
          </a:prstGeom>
          <a:noFill/>
        </p:spPr>
        <p:txBody>
          <a:bodyPr wrap="none" rtlCol="0" anchor="t" anchorCtr="0">
            <a:spAutoFit/>
          </a:bodyPr>
          <a:lstStyle/>
          <a:p>
            <a:pPr algn="ctr"/>
            <a:r>
              <a:rPr lang="en-US" sz="1600" b="1" dirty="0">
                <a:solidFill>
                  <a:schemeClr val="bg1"/>
                </a:solidFill>
                <a:ea typeface="League Spartan" charset="0"/>
                <a:cs typeface="Poppins" pitchFamily="2" charset="77"/>
              </a:rPr>
              <a:t>YEAR WITH</a:t>
            </a:r>
          </a:p>
          <a:p>
            <a:pPr algn="ctr"/>
            <a:r>
              <a:rPr lang="en-US" sz="1600" b="1" dirty="0">
                <a:solidFill>
                  <a:schemeClr val="bg1"/>
                </a:solidFill>
                <a:ea typeface="League Spartan" charset="0"/>
                <a:cs typeface="Poppins" pitchFamily="2" charset="77"/>
              </a:rPr>
              <a:t>PROFIT</a:t>
            </a:r>
          </a:p>
        </p:txBody>
      </p:sp>
      <p:sp>
        <p:nvSpPr>
          <p:cNvPr id="40" name="TextBox 39">
            <a:extLst>
              <a:ext uri="{FF2B5EF4-FFF2-40B4-BE49-F238E27FC236}">
                <a16:creationId xmlns:a16="http://schemas.microsoft.com/office/drawing/2014/main" id="{FD8171B1-FA05-44CA-816F-DA0E6979AFC5}"/>
              </a:ext>
            </a:extLst>
          </p:cNvPr>
          <p:cNvSpPr txBox="1"/>
          <p:nvPr/>
        </p:nvSpPr>
        <p:spPr>
          <a:xfrm>
            <a:off x="2634326" y="3092331"/>
            <a:ext cx="811440"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SALES</a:t>
            </a:r>
          </a:p>
        </p:txBody>
      </p:sp>
      <p:sp>
        <p:nvSpPr>
          <p:cNvPr id="41" name="TextBox 40">
            <a:extLst>
              <a:ext uri="{FF2B5EF4-FFF2-40B4-BE49-F238E27FC236}">
                <a16:creationId xmlns:a16="http://schemas.microsoft.com/office/drawing/2014/main" id="{5F1C74C6-1D5A-4F8D-B643-BEC88EBED301}"/>
              </a:ext>
            </a:extLst>
          </p:cNvPr>
          <p:cNvSpPr txBox="1"/>
          <p:nvPr/>
        </p:nvSpPr>
        <p:spPr>
          <a:xfrm>
            <a:off x="2741726" y="3706672"/>
            <a:ext cx="704040"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COGS</a:t>
            </a:r>
          </a:p>
        </p:txBody>
      </p:sp>
      <p:sp>
        <p:nvSpPr>
          <p:cNvPr id="42" name="TextBox 41">
            <a:extLst>
              <a:ext uri="{FF2B5EF4-FFF2-40B4-BE49-F238E27FC236}">
                <a16:creationId xmlns:a16="http://schemas.microsoft.com/office/drawing/2014/main" id="{548DE555-A261-46C8-86F2-61BDC0DC7D6F}"/>
              </a:ext>
            </a:extLst>
          </p:cNvPr>
          <p:cNvSpPr txBox="1"/>
          <p:nvPr/>
        </p:nvSpPr>
        <p:spPr>
          <a:xfrm>
            <a:off x="1908167" y="4321013"/>
            <a:ext cx="1537601"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GROSS PROFIT</a:t>
            </a:r>
          </a:p>
        </p:txBody>
      </p:sp>
      <p:sp>
        <p:nvSpPr>
          <p:cNvPr id="43" name="TextBox 42">
            <a:extLst>
              <a:ext uri="{FF2B5EF4-FFF2-40B4-BE49-F238E27FC236}">
                <a16:creationId xmlns:a16="http://schemas.microsoft.com/office/drawing/2014/main" id="{011D8B95-E29F-4518-BFB3-E3FC7586F089}"/>
              </a:ext>
            </a:extLst>
          </p:cNvPr>
          <p:cNvSpPr txBox="1"/>
          <p:nvPr/>
        </p:nvSpPr>
        <p:spPr>
          <a:xfrm>
            <a:off x="1129107" y="4935355"/>
            <a:ext cx="2316660"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OPERATING EXPENSES</a:t>
            </a:r>
          </a:p>
        </p:txBody>
      </p:sp>
      <p:sp>
        <p:nvSpPr>
          <p:cNvPr id="44" name="TextBox 43">
            <a:extLst>
              <a:ext uri="{FF2B5EF4-FFF2-40B4-BE49-F238E27FC236}">
                <a16:creationId xmlns:a16="http://schemas.microsoft.com/office/drawing/2014/main" id="{B115AD4D-69C4-4551-AAED-25101601021C}"/>
              </a:ext>
            </a:extLst>
          </p:cNvPr>
          <p:cNvSpPr txBox="1"/>
          <p:nvPr/>
        </p:nvSpPr>
        <p:spPr>
          <a:xfrm>
            <a:off x="1476955" y="5549696"/>
            <a:ext cx="1968809"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OPERATING PROFIT</a:t>
            </a:r>
          </a:p>
        </p:txBody>
      </p:sp>
      <p:sp>
        <p:nvSpPr>
          <p:cNvPr id="45" name="TextBox 44">
            <a:extLst>
              <a:ext uri="{FF2B5EF4-FFF2-40B4-BE49-F238E27FC236}">
                <a16:creationId xmlns:a16="http://schemas.microsoft.com/office/drawing/2014/main" id="{95ECACE8-6872-4266-BBF7-463138E31F6A}"/>
              </a:ext>
            </a:extLst>
          </p:cNvPr>
          <p:cNvSpPr txBox="1"/>
          <p:nvPr/>
        </p:nvSpPr>
        <p:spPr>
          <a:xfrm>
            <a:off x="4412872" y="3083704"/>
            <a:ext cx="401072"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70</a:t>
            </a:r>
          </a:p>
        </p:txBody>
      </p:sp>
      <p:sp>
        <p:nvSpPr>
          <p:cNvPr id="46" name="TextBox 45">
            <a:extLst>
              <a:ext uri="{FF2B5EF4-FFF2-40B4-BE49-F238E27FC236}">
                <a16:creationId xmlns:a16="http://schemas.microsoft.com/office/drawing/2014/main" id="{F4D54B2C-AE09-40C7-8946-119B2F0B55D5}"/>
              </a:ext>
            </a:extLst>
          </p:cNvPr>
          <p:cNvSpPr txBox="1"/>
          <p:nvPr/>
        </p:nvSpPr>
        <p:spPr>
          <a:xfrm>
            <a:off x="6184321" y="3083704"/>
            <a:ext cx="481222"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100</a:t>
            </a:r>
          </a:p>
        </p:txBody>
      </p:sp>
      <p:sp>
        <p:nvSpPr>
          <p:cNvPr id="47" name="TextBox 46">
            <a:extLst>
              <a:ext uri="{FF2B5EF4-FFF2-40B4-BE49-F238E27FC236}">
                <a16:creationId xmlns:a16="http://schemas.microsoft.com/office/drawing/2014/main" id="{61DCB9AB-F9B2-43C7-9F8A-DABBC29A77A7}"/>
              </a:ext>
            </a:extLst>
          </p:cNvPr>
          <p:cNvSpPr txBox="1"/>
          <p:nvPr/>
        </p:nvSpPr>
        <p:spPr>
          <a:xfrm>
            <a:off x="7999856" y="3083704"/>
            <a:ext cx="473207"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160</a:t>
            </a:r>
          </a:p>
        </p:txBody>
      </p:sp>
      <p:sp>
        <p:nvSpPr>
          <p:cNvPr id="48" name="TextBox 47">
            <a:extLst>
              <a:ext uri="{FF2B5EF4-FFF2-40B4-BE49-F238E27FC236}">
                <a16:creationId xmlns:a16="http://schemas.microsoft.com/office/drawing/2014/main" id="{1F722720-6390-4E6A-9D4D-A83428E03194}"/>
              </a:ext>
            </a:extLst>
          </p:cNvPr>
          <p:cNvSpPr txBox="1"/>
          <p:nvPr/>
        </p:nvSpPr>
        <p:spPr>
          <a:xfrm>
            <a:off x="9792147" y="3083704"/>
            <a:ext cx="511678"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235</a:t>
            </a:r>
          </a:p>
        </p:txBody>
      </p:sp>
      <p:sp>
        <p:nvSpPr>
          <p:cNvPr id="49" name="TextBox 48">
            <a:extLst>
              <a:ext uri="{FF2B5EF4-FFF2-40B4-BE49-F238E27FC236}">
                <a16:creationId xmlns:a16="http://schemas.microsoft.com/office/drawing/2014/main" id="{E30DCE04-287C-4D50-9C8B-37211037AADB}"/>
              </a:ext>
            </a:extLst>
          </p:cNvPr>
          <p:cNvSpPr txBox="1"/>
          <p:nvPr/>
        </p:nvSpPr>
        <p:spPr>
          <a:xfrm>
            <a:off x="4405659" y="3706672"/>
            <a:ext cx="415498"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40</a:t>
            </a:r>
          </a:p>
        </p:txBody>
      </p:sp>
      <p:sp>
        <p:nvSpPr>
          <p:cNvPr id="50" name="TextBox 49">
            <a:extLst>
              <a:ext uri="{FF2B5EF4-FFF2-40B4-BE49-F238E27FC236}">
                <a16:creationId xmlns:a16="http://schemas.microsoft.com/office/drawing/2014/main" id="{3A7A8388-284F-4012-BECF-52139CB15B4E}"/>
              </a:ext>
            </a:extLst>
          </p:cNvPr>
          <p:cNvSpPr txBox="1"/>
          <p:nvPr/>
        </p:nvSpPr>
        <p:spPr>
          <a:xfrm>
            <a:off x="6223595" y="3706672"/>
            <a:ext cx="402674"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65</a:t>
            </a:r>
          </a:p>
        </p:txBody>
      </p:sp>
      <p:sp>
        <p:nvSpPr>
          <p:cNvPr id="51" name="TextBox 50">
            <a:extLst>
              <a:ext uri="{FF2B5EF4-FFF2-40B4-BE49-F238E27FC236}">
                <a16:creationId xmlns:a16="http://schemas.microsoft.com/office/drawing/2014/main" id="{EB844B6D-56D1-4FD6-8F1A-CD65DD42E25E}"/>
              </a:ext>
            </a:extLst>
          </p:cNvPr>
          <p:cNvSpPr txBox="1"/>
          <p:nvPr/>
        </p:nvSpPr>
        <p:spPr>
          <a:xfrm>
            <a:off x="8035923" y="3706672"/>
            <a:ext cx="401072"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70</a:t>
            </a:r>
          </a:p>
        </p:txBody>
      </p:sp>
      <p:sp>
        <p:nvSpPr>
          <p:cNvPr id="52" name="TextBox 51">
            <a:extLst>
              <a:ext uri="{FF2B5EF4-FFF2-40B4-BE49-F238E27FC236}">
                <a16:creationId xmlns:a16="http://schemas.microsoft.com/office/drawing/2014/main" id="{A76F6733-D016-40FA-83CB-46A75E64356D}"/>
              </a:ext>
            </a:extLst>
          </p:cNvPr>
          <p:cNvSpPr txBox="1"/>
          <p:nvPr/>
        </p:nvSpPr>
        <p:spPr>
          <a:xfrm>
            <a:off x="9808178" y="3706672"/>
            <a:ext cx="479619"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105</a:t>
            </a:r>
          </a:p>
        </p:txBody>
      </p:sp>
      <p:sp>
        <p:nvSpPr>
          <p:cNvPr id="53" name="TextBox 52">
            <a:extLst>
              <a:ext uri="{FF2B5EF4-FFF2-40B4-BE49-F238E27FC236}">
                <a16:creationId xmlns:a16="http://schemas.microsoft.com/office/drawing/2014/main" id="{917E5365-593C-46C1-AF79-A9BF7B7E2291}"/>
              </a:ext>
            </a:extLst>
          </p:cNvPr>
          <p:cNvSpPr txBox="1"/>
          <p:nvPr/>
        </p:nvSpPr>
        <p:spPr>
          <a:xfrm>
            <a:off x="4409665" y="4321013"/>
            <a:ext cx="407484"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30</a:t>
            </a:r>
          </a:p>
        </p:txBody>
      </p:sp>
      <p:sp>
        <p:nvSpPr>
          <p:cNvPr id="54" name="TextBox 53">
            <a:extLst>
              <a:ext uri="{FF2B5EF4-FFF2-40B4-BE49-F238E27FC236}">
                <a16:creationId xmlns:a16="http://schemas.microsoft.com/office/drawing/2014/main" id="{A1A50792-D570-40E6-B60C-0B464538050D}"/>
              </a:ext>
            </a:extLst>
          </p:cNvPr>
          <p:cNvSpPr txBox="1"/>
          <p:nvPr/>
        </p:nvSpPr>
        <p:spPr>
          <a:xfrm>
            <a:off x="6217984" y="4321013"/>
            <a:ext cx="413896"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45</a:t>
            </a:r>
          </a:p>
        </p:txBody>
      </p:sp>
      <p:sp>
        <p:nvSpPr>
          <p:cNvPr id="55" name="TextBox 54">
            <a:extLst>
              <a:ext uri="{FF2B5EF4-FFF2-40B4-BE49-F238E27FC236}">
                <a16:creationId xmlns:a16="http://schemas.microsoft.com/office/drawing/2014/main" id="{369591AA-D969-4C29-919F-73421421F7EE}"/>
              </a:ext>
            </a:extLst>
          </p:cNvPr>
          <p:cNvSpPr txBox="1"/>
          <p:nvPr/>
        </p:nvSpPr>
        <p:spPr>
          <a:xfrm>
            <a:off x="8034322" y="4321013"/>
            <a:ext cx="404278"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90</a:t>
            </a:r>
          </a:p>
        </p:txBody>
      </p:sp>
      <p:sp>
        <p:nvSpPr>
          <p:cNvPr id="56" name="TextBox 55">
            <a:extLst>
              <a:ext uri="{FF2B5EF4-FFF2-40B4-BE49-F238E27FC236}">
                <a16:creationId xmlns:a16="http://schemas.microsoft.com/office/drawing/2014/main" id="{1D5BEA7A-F852-42C2-A4C6-DA1D7385FCE8}"/>
              </a:ext>
            </a:extLst>
          </p:cNvPr>
          <p:cNvSpPr txBox="1"/>
          <p:nvPr/>
        </p:nvSpPr>
        <p:spPr>
          <a:xfrm>
            <a:off x="9809782" y="4321013"/>
            <a:ext cx="476413"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130</a:t>
            </a:r>
          </a:p>
        </p:txBody>
      </p:sp>
      <p:sp>
        <p:nvSpPr>
          <p:cNvPr id="57" name="TextBox 56">
            <a:extLst>
              <a:ext uri="{FF2B5EF4-FFF2-40B4-BE49-F238E27FC236}">
                <a16:creationId xmlns:a16="http://schemas.microsoft.com/office/drawing/2014/main" id="{98BB91ED-C652-468F-BDEA-0DA00B96F0F9}"/>
              </a:ext>
            </a:extLst>
          </p:cNvPr>
          <p:cNvSpPr txBox="1"/>
          <p:nvPr/>
        </p:nvSpPr>
        <p:spPr>
          <a:xfrm>
            <a:off x="4408062" y="4929075"/>
            <a:ext cx="410690"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50</a:t>
            </a:r>
          </a:p>
        </p:txBody>
      </p:sp>
      <p:sp>
        <p:nvSpPr>
          <p:cNvPr id="58" name="TextBox 57">
            <a:extLst>
              <a:ext uri="{FF2B5EF4-FFF2-40B4-BE49-F238E27FC236}">
                <a16:creationId xmlns:a16="http://schemas.microsoft.com/office/drawing/2014/main" id="{8409C376-5A65-4C3E-ADD7-6B2AFFFFB5C3}"/>
              </a:ext>
            </a:extLst>
          </p:cNvPr>
          <p:cNvSpPr txBox="1"/>
          <p:nvPr/>
        </p:nvSpPr>
        <p:spPr>
          <a:xfrm>
            <a:off x="6217984" y="4929075"/>
            <a:ext cx="413896"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45</a:t>
            </a:r>
          </a:p>
        </p:txBody>
      </p:sp>
      <p:sp>
        <p:nvSpPr>
          <p:cNvPr id="59" name="TextBox 58">
            <a:extLst>
              <a:ext uri="{FF2B5EF4-FFF2-40B4-BE49-F238E27FC236}">
                <a16:creationId xmlns:a16="http://schemas.microsoft.com/office/drawing/2014/main" id="{13C614C2-5B43-42C0-8749-250ED6C738F8}"/>
              </a:ext>
            </a:extLst>
          </p:cNvPr>
          <p:cNvSpPr txBox="1"/>
          <p:nvPr/>
        </p:nvSpPr>
        <p:spPr>
          <a:xfrm>
            <a:off x="8035923" y="4929075"/>
            <a:ext cx="401072"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70</a:t>
            </a:r>
          </a:p>
        </p:txBody>
      </p:sp>
      <p:sp>
        <p:nvSpPr>
          <p:cNvPr id="60" name="TextBox 59">
            <a:extLst>
              <a:ext uri="{FF2B5EF4-FFF2-40B4-BE49-F238E27FC236}">
                <a16:creationId xmlns:a16="http://schemas.microsoft.com/office/drawing/2014/main" id="{63058C8E-8598-4AEF-B179-4F0263ED2AFD}"/>
              </a:ext>
            </a:extLst>
          </p:cNvPr>
          <p:cNvSpPr txBox="1"/>
          <p:nvPr/>
        </p:nvSpPr>
        <p:spPr>
          <a:xfrm>
            <a:off x="9846651" y="4929075"/>
            <a:ext cx="402674"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65</a:t>
            </a:r>
          </a:p>
        </p:txBody>
      </p:sp>
      <p:sp>
        <p:nvSpPr>
          <p:cNvPr id="61" name="TextBox 60">
            <a:extLst>
              <a:ext uri="{FF2B5EF4-FFF2-40B4-BE49-F238E27FC236}">
                <a16:creationId xmlns:a16="http://schemas.microsoft.com/office/drawing/2014/main" id="{26B432A5-F580-4FA2-AF82-BEDA49F70632}"/>
              </a:ext>
            </a:extLst>
          </p:cNvPr>
          <p:cNvSpPr txBox="1"/>
          <p:nvPr/>
        </p:nvSpPr>
        <p:spPr>
          <a:xfrm>
            <a:off x="4362378" y="5549696"/>
            <a:ext cx="502062"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-20</a:t>
            </a:r>
          </a:p>
        </p:txBody>
      </p:sp>
      <p:sp>
        <p:nvSpPr>
          <p:cNvPr id="62" name="TextBox 61">
            <a:extLst>
              <a:ext uri="{FF2B5EF4-FFF2-40B4-BE49-F238E27FC236}">
                <a16:creationId xmlns:a16="http://schemas.microsoft.com/office/drawing/2014/main" id="{8C9866A6-2C2C-4F7D-A4A4-CF5C8B9F238F}"/>
              </a:ext>
            </a:extLst>
          </p:cNvPr>
          <p:cNvSpPr txBox="1"/>
          <p:nvPr/>
        </p:nvSpPr>
        <p:spPr>
          <a:xfrm>
            <a:off x="6283709" y="5549696"/>
            <a:ext cx="282450"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a:t>
            </a:r>
          </a:p>
        </p:txBody>
      </p:sp>
      <p:sp>
        <p:nvSpPr>
          <p:cNvPr id="63" name="TextBox 62">
            <a:extLst>
              <a:ext uri="{FF2B5EF4-FFF2-40B4-BE49-F238E27FC236}">
                <a16:creationId xmlns:a16="http://schemas.microsoft.com/office/drawing/2014/main" id="{5749BC1F-D170-4AE8-A84A-83E3353903BB}"/>
              </a:ext>
            </a:extLst>
          </p:cNvPr>
          <p:cNvSpPr txBox="1"/>
          <p:nvPr/>
        </p:nvSpPr>
        <p:spPr>
          <a:xfrm>
            <a:off x="8034320" y="5549696"/>
            <a:ext cx="404278"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20</a:t>
            </a:r>
          </a:p>
        </p:txBody>
      </p:sp>
      <p:sp>
        <p:nvSpPr>
          <p:cNvPr id="64" name="TextBox 63">
            <a:extLst>
              <a:ext uri="{FF2B5EF4-FFF2-40B4-BE49-F238E27FC236}">
                <a16:creationId xmlns:a16="http://schemas.microsoft.com/office/drawing/2014/main" id="{19357F01-CAE5-4C75-9243-B6A917441CD5}"/>
              </a:ext>
            </a:extLst>
          </p:cNvPr>
          <p:cNvSpPr txBox="1"/>
          <p:nvPr/>
        </p:nvSpPr>
        <p:spPr>
          <a:xfrm>
            <a:off x="9846651" y="5549696"/>
            <a:ext cx="402674" cy="338554"/>
          </a:xfrm>
          <a:prstGeom prst="rect">
            <a:avLst/>
          </a:prstGeom>
          <a:noFill/>
        </p:spPr>
        <p:txBody>
          <a:bodyPr wrap="none" rtlCol="0" anchor="ctr" anchorCtr="0">
            <a:spAutoFit/>
          </a:bodyPr>
          <a:lstStyle/>
          <a:p>
            <a:pPr algn="ctr"/>
            <a:r>
              <a:rPr lang="en-US" sz="1600" dirty="0">
                <a:ea typeface="Lato Light" panose="020F0502020204030203" pitchFamily="34" charset="0"/>
                <a:cs typeface="Lato Light" panose="020F0502020204030203" pitchFamily="34" charset="0"/>
              </a:rPr>
              <a:t>65</a:t>
            </a:r>
          </a:p>
        </p:txBody>
      </p:sp>
    </p:spTree>
    <p:extLst>
      <p:ext uri="{BB962C8B-B14F-4D97-AF65-F5344CB8AC3E}">
        <p14:creationId xmlns:p14="http://schemas.microsoft.com/office/powerpoint/2010/main" val="37054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3913F-70A3-4568-8950-CB977EC4ED7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98E4835-F5D1-4226-AA5A-88B63E2AAAF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669E075-1BC1-4053-B2C8-BAC794F58C97}"/>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17E87C9E-54A9-449F-8E9C-AEB3C7F2F828}"/>
              </a:ext>
            </a:extLst>
          </p:cNvPr>
          <p:cNvSpPr>
            <a:spLocks noGrp="1"/>
          </p:cNvSpPr>
          <p:nvPr>
            <p:ph type="title"/>
          </p:nvPr>
        </p:nvSpPr>
        <p:spPr/>
        <p:txBody>
          <a:bodyPr/>
          <a:lstStyle/>
          <a:p>
            <a:r>
              <a:rPr lang="en-ZA" dirty="0"/>
              <a:t>Profit and Loss in Business</a:t>
            </a:r>
          </a:p>
        </p:txBody>
      </p:sp>
      <p:sp>
        <p:nvSpPr>
          <p:cNvPr id="6" name="Text Placeholder 5">
            <a:extLst>
              <a:ext uri="{FF2B5EF4-FFF2-40B4-BE49-F238E27FC236}">
                <a16:creationId xmlns:a16="http://schemas.microsoft.com/office/drawing/2014/main" id="{58EB30E8-FA1B-42BE-903B-24A80F15E00B}"/>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A6142B16-FED8-4714-AC77-5FAA161A181C}"/>
              </a:ext>
            </a:extLst>
          </p:cNvPr>
          <p:cNvGrpSpPr/>
          <p:nvPr/>
        </p:nvGrpSpPr>
        <p:grpSpPr>
          <a:xfrm>
            <a:off x="2607261" y="1794357"/>
            <a:ext cx="6118641" cy="691134"/>
            <a:chOff x="4903122" y="2501326"/>
            <a:chExt cx="14571406" cy="1645920"/>
          </a:xfrm>
        </p:grpSpPr>
        <p:sp>
          <p:nvSpPr>
            <p:cNvPr id="8" name="Rectangle 7">
              <a:extLst>
                <a:ext uri="{FF2B5EF4-FFF2-40B4-BE49-F238E27FC236}">
                  <a16:creationId xmlns:a16="http://schemas.microsoft.com/office/drawing/2014/main" id="{CC3FD0D0-32BD-4CA4-8142-F7BB015BDE05}"/>
                </a:ext>
              </a:extLst>
            </p:cNvPr>
            <p:cNvSpPr/>
            <p:nvPr/>
          </p:nvSpPr>
          <p:spPr>
            <a:xfrm>
              <a:off x="4903122" y="2501326"/>
              <a:ext cx="14571406"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144479A9-CBA3-4F9E-9DFD-67325AD83CA4}"/>
                </a:ext>
              </a:extLst>
            </p:cNvPr>
            <p:cNvSpPr/>
            <p:nvPr/>
          </p:nvSpPr>
          <p:spPr>
            <a:xfrm>
              <a:off x="12484608" y="3415726"/>
              <a:ext cx="6989920"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a:extLst>
                <a:ext uri="{FF2B5EF4-FFF2-40B4-BE49-F238E27FC236}">
                  <a16:creationId xmlns:a16="http://schemas.microsoft.com/office/drawing/2014/main" id="{2B732024-7168-4E7C-BC51-CF94DE0D144B}"/>
                </a:ext>
              </a:extLst>
            </p:cNvPr>
            <p:cNvSpPr/>
            <p:nvPr/>
          </p:nvSpPr>
          <p:spPr>
            <a:xfrm>
              <a:off x="4903123" y="3415726"/>
              <a:ext cx="6989920"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Box 10">
              <a:extLst>
                <a:ext uri="{FF2B5EF4-FFF2-40B4-BE49-F238E27FC236}">
                  <a16:creationId xmlns:a16="http://schemas.microsoft.com/office/drawing/2014/main" id="{04301A91-DBDB-4107-853F-59F5B275B2E9}"/>
                </a:ext>
              </a:extLst>
            </p:cNvPr>
            <p:cNvSpPr txBox="1"/>
            <p:nvPr/>
          </p:nvSpPr>
          <p:spPr>
            <a:xfrm>
              <a:off x="10107901" y="2555397"/>
              <a:ext cx="4161856" cy="80625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SALES OF STOCK</a:t>
              </a:r>
            </a:p>
          </p:txBody>
        </p:sp>
        <p:sp>
          <p:nvSpPr>
            <p:cNvPr id="12" name="Subtitle 2">
              <a:extLst>
                <a:ext uri="{FF2B5EF4-FFF2-40B4-BE49-F238E27FC236}">
                  <a16:creationId xmlns:a16="http://schemas.microsoft.com/office/drawing/2014/main" id="{64101817-2C12-4BA5-ADF2-9108A8589452}"/>
                </a:ext>
              </a:extLst>
            </p:cNvPr>
            <p:cNvSpPr txBox="1">
              <a:spLocks/>
            </p:cNvSpPr>
            <p:nvPr/>
          </p:nvSpPr>
          <p:spPr>
            <a:xfrm>
              <a:off x="14480482" y="3534239"/>
              <a:ext cx="2998175"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Green marketing is</a:t>
              </a:r>
            </a:p>
          </p:txBody>
        </p:sp>
        <p:sp>
          <p:nvSpPr>
            <p:cNvPr id="13" name="Subtitle 2">
              <a:extLst>
                <a:ext uri="{FF2B5EF4-FFF2-40B4-BE49-F238E27FC236}">
                  <a16:creationId xmlns:a16="http://schemas.microsoft.com/office/drawing/2014/main" id="{BE99FE89-D53A-46BA-A92F-ED5A790F57C5}"/>
                </a:ext>
              </a:extLst>
            </p:cNvPr>
            <p:cNvSpPr txBox="1">
              <a:spLocks/>
            </p:cNvSpPr>
            <p:nvPr/>
          </p:nvSpPr>
          <p:spPr>
            <a:xfrm>
              <a:off x="7887733" y="3534239"/>
              <a:ext cx="1020701"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Sales</a:t>
              </a:r>
            </a:p>
          </p:txBody>
        </p:sp>
      </p:grpSp>
      <p:grpSp>
        <p:nvGrpSpPr>
          <p:cNvPr id="14" name="Group 13">
            <a:extLst>
              <a:ext uri="{FF2B5EF4-FFF2-40B4-BE49-F238E27FC236}">
                <a16:creationId xmlns:a16="http://schemas.microsoft.com/office/drawing/2014/main" id="{89DE4B78-0024-4DDF-80FA-F643023EBBA7}"/>
              </a:ext>
            </a:extLst>
          </p:cNvPr>
          <p:cNvGrpSpPr/>
          <p:nvPr/>
        </p:nvGrpSpPr>
        <p:grpSpPr>
          <a:xfrm>
            <a:off x="2607261" y="5428726"/>
            <a:ext cx="6118641" cy="691134"/>
            <a:chOff x="4903122" y="2501326"/>
            <a:chExt cx="14571406" cy="1645920"/>
          </a:xfrm>
        </p:grpSpPr>
        <p:sp>
          <p:nvSpPr>
            <p:cNvPr id="15" name="Rectangle 14">
              <a:extLst>
                <a:ext uri="{FF2B5EF4-FFF2-40B4-BE49-F238E27FC236}">
                  <a16:creationId xmlns:a16="http://schemas.microsoft.com/office/drawing/2014/main" id="{1CE40DCE-D8C7-44AD-9509-EDA598C4B048}"/>
                </a:ext>
              </a:extLst>
            </p:cNvPr>
            <p:cNvSpPr/>
            <p:nvPr/>
          </p:nvSpPr>
          <p:spPr>
            <a:xfrm>
              <a:off x="4903122" y="2501326"/>
              <a:ext cx="14571406"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039CAEB1-7F1A-41C0-B6B0-CDBBA938CE33}"/>
                </a:ext>
              </a:extLst>
            </p:cNvPr>
            <p:cNvSpPr/>
            <p:nvPr/>
          </p:nvSpPr>
          <p:spPr>
            <a:xfrm>
              <a:off x="12484608" y="3415726"/>
              <a:ext cx="6989920" cy="731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A1FD516D-CC70-4135-BD82-AD740A068FEA}"/>
                </a:ext>
              </a:extLst>
            </p:cNvPr>
            <p:cNvSpPr/>
            <p:nvPr/>
          </p:nvSpPr>
          <p:spPr>
            <a:xfrm>
              <a:off x="4903123" y="3415726"/>
              <a:ext cx="6989920" cy="7315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Box 17">
              <a:extLst>
                <a:ext uri="{FF2B5EF4-FFF2-40B4-BE49-F238E27FC236}">
                  <a16:creationId xmlns:a16="http://schemas.microsoft.com/office/drawing/2014/main" id="{8A9B9BB8-4DE5-4E43-B38C-280FE06C5B03}"/>
                </a:ext>
              </a:extLst>
            </p:cNvPr>
            <p:cNvSpPr txBox="1"/>
            <p:nvPr/>
          </p:nvSpPr>
          <p:spPr>
            <a:xfrm>
              <a:off x="10947755" y="2555397"/>
              <a:ext cx="2482150" cy="80625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NET LEFT</a:t>
              </a:r>
            </a:p>
          </p:txBody>
        </p:sp>
        <p:sp>
          <p:nvSpPr>
            <p:cNvPr id="19" name="Subtitle 2">
              <a:extLst>
                <a:ext uri="{FF2B5EF4-FFF2-40B4-BE49-F238E27FC236}">
                  <a16:creationId xmlns:a16="http://schemas.microsoft.com/office/drawing/2014/main" id="{8B79090C-02CD-447D-960B-51EF7145E5B7}"/>
                </a:ext>
              </a:extLst>
            </p:cNvPr>
            <p:cNvSpPr txBox="1">
              <a:spLocks/>
            </p:cNvSpPr>
            <p:nvPr/>
          </p:nvSpPr>
          <p:spPr>
            <a:xfrm>
              <a:off x="14480482" y="3534239"/>
              <a:ext cx="2998175"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Green marketing is</a:t>
              </a:r>
            </a:p>
          </p:txBody>
        </p:sp>
        <p:sp>
          <p:nvSpPr>
            <p:cNvPr id="20" name="Subtitle 2">
              <a:extLst>
                <a:ext uri="{FF2B5EF4-FFF2-40B4-BE49-F238E27FC236}">
                  <a16:creationId xmlns:a16="http://schemas.microsoft.com/office/drawing/2014/main" id="{DE61BD89-433D-4E82-951F-24E15F1AE17F}"/>
                </a:ext>
              </a:extLst>
            </p:cNvPr>
            <p:cNvSpPr txBox="1">
              <a:spLocks/>
            </p:cNvSpPr>
            <p:nvPr/>
          </p:nvSpPr>
          <p:spPr>
            <a:xfrm>
              <a:off x="6591692" y="3534239"/>
              <a:ext cx="3612794"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Net Income Profit/Loss</a:t>
              </a:r>
            </a:p>
          </p:txBody>
        </p:sp>
      </p:grpSp>
      <p:grpSp>
        <p:nvGrpSpPr>
          <p:cNvPr id="21" name="Group 20">
            <a:extLst>
              <a:ext uri="{FF2B5EF4-FFF2-40B4-BE49-F238E27FC236}">
                <a16:creationId xmlns:a16="http://schemas.microsoft.com/office/drawing/2014/main" id="{A930CBD7-F873-4FE0-9EE8-AB55EA3320F4}"/>
              </a:ext>
            </a:extLst>
          </p:cNvPr>
          <p:cNvGrpSpPr/>
          <p:nvPr/>
        </p:nvGrpSpPr>
        <p:grpSpPr>
          <a:xfrm>
            <a:off x="2607261" y="4520134"/>
            <a:ext cx="6118641" cy="691134"/>
            <a:chOff x="4903122" y="2501326"/>
            <a:chExt cx="14571406" cy="1645920"/>
          </a:xfrm>
        </p:grpSpPr>
        <p:sp>
          <p:nvSpPr>
            <p:cNvPr id="22" name="Rectangle 21">
              <a:extLst>
                <a:ext uri="{FF2B5EF4-FFF2-40B4-BE49-F238E27FC236}">
                  <a16:creationId xmlns:a16="http://schemas.microsoft.com/office/drawing/2014/main" id="{03DB5B6B-9127-455C-BC4C-F778FE378397}"/>
                </a:ext>
              </a:extLst>
            </p:cNvPr>
            <p:cNvSpPr/>
            <p:nvPr/>
          </p:nvSpPr>
          <p:spPr>
            <a:xfrm>
              <a:off x="4903122" y="2501326"/>
              <a:ext cx="14571406"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DB4C16C4-EBE4-43F6-AED8-7554BF54654E}"/>
                </a:ext>
              </a:extLst>
            </p:cNvPr>
            <p:cNvSpPr/>
            <p:nvPr/>
          </p:nvSpPr>
          <p:spPr>
            <a:xfrm>
              <a:off x="12484608" y="3415726"/>
              <a:ext cx="6989920" cy="7315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07F5C223-3997-458F-9668-8364F4D563A2}"/>
                </a:ext>
              </a:extLst>
            </p:cNvPr>
            <p:cNvSpPr/>
            <p:nvPr/>
          </p:nvSpPr>
          <p:spPr>
            <a:xfrm>
              <a:off x="4903123" y="3415726"/>
              <a:ext cx="6989920" cy="7315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TextBox 24">
              <a:extLst>
                <a:ext uri="{FF2B5EF4-FFF2-40B4-BE49-F238E27FC236}">
                  <a16:creationId xmlns:a16="http://schemas.microsoft.com/office/drawing/2014/main" id="{8079D572-6B06-4B67-88AA-1F32DAEC8AAD}"/>
                </a:ext>
              </a:extLst>
            </p:cNvPr>
            <p:cNvSpPr txBox="1"/>
            <p:nvPr/>
          </p:nvSpPr>
          <p:spPr>
            <a:xfrm>
              <a:off x="8800408" y="2555397"/>
              <a:ext cx="6776854" cy="80625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LESS OPERATION EXPENSES</a:t>
              </a:r>
            </a:p>
          </p:txBody>
        </p:sp>
        <p:sp>
          <p:nvSpPr>
            <p:cNvPr id="26" name="Subtitle 2">
              <a:extLst>
                <a:ext uri="{FF2B5EF4-FFF2-40B4-BE49-F238E27FC236}">
                  <a16:creationId xmlns:a16="http://schemas.microsoft.com/office/drawing/2014/main" id="{2561DE99-F5CC-4C20-8217-B1DEBD52FC67}"/>
                </a:ext>
              </a:extLst>
            </p:cNvPr>
            <p:cNvSpPr txBox="1">
              <a:spLocks/>
            </p:cNvSpPr>
            <p:nvPr/>
          </p:nvSpPr>
          <p:spPr>
            <a:xfrm>
              <a:off x="14480482" y="3534239"/>
              <a:ext cx="2998175"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Green marketing is</a:t>
              </a:r>
            </a:p>
          </p:txBody>
        </p:sp>
        <p:sp>
          <p:nvSpPr>
            <p:cNvPr id="27" name="Subtitle 2">
              <a:extLst>
                <a:ext uri="{FF2B5EF4-FFF2-40B4-BE49-F238E27FC236}">
                  <a16:creationId xmlns:a16="http://schemas.microsoft.com/office/drawing/2014/main" id="{8C7F1E43-F922-47F6-BD08-E7D60E84A3CA}"/>
                </a:ext>
              </a:extLst>
            </p:cNvPr>
            <p:cNvSpPr txBox="1">
              <a:spLocks/>
            </p:cNvSpPr>
            <p:nvPr/>
          </p:nvSpPr>
          <p:spPr>
            <a:xfrm>
              <a:off x="7576609" y="3534239"/>
              <a:ext cx="1642958"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Expenses</a:t>
              </a:r>
            </a:p>
          </p:txBody>
        </p:sp>
      </p:grpSp>
      <p:grpSp>
        <p:nvGrpSpPr>
          <p:cNvPr id="28" name="Group 27">
            <a:extLst>
              <a:ext uri="{FF2B5EF4-FFF2-40B4-BE49-F238E27FC236}">
                <a16:creationId xmlns:a16="http://schemas.microsoft.com/office/drawing/2014/main" id="{CFC4E3AF-411D-47EC-AF84-57862AC1E261}"/>
              </a:ext>
            </a:extLst>
          </p:cNvPr>
          <p:cNvGrpSpPr/>
          <p:nvPr/>
        </p:nvGrpSpPr>
        <p:grpSpPr>
          <a:xfrm>
            <a:off x="2607261" y="3611542"/>
            <a:ext cx="6118641" cy="691134"/>
            <a:chOff x="4903122" y="2501326"/>
            <a:chExt cx="14571406" cy="1645920"/>
          </a:xfrm>
        </p:grpSpPr>
        <p:sp>
          <p:nvSpPr>
            <p:cNvPr id="29" name="Rectangle 28">
              <a:extLst>
                <a:ext uri="{FF2B5EF4-FFF2-40B4-BE49-F238E27FC236}">
                  <a16:creationId xmlns:a16="http://schemas.microsoft.com/office/drawing/2014/main" id="{99499EE1-B731-48D9-9B8E-4DE4DB95BB36}"/>
                </a:ext>
              </a:extLst>
            </p:cNvPr>
            <p:cNvSpPr/>
            <p:nvPr/>
          </p:nvSpPr>
          <p:spPr>
            <a:xfrm>
              <a:off x="4903122" y="2501326"/>
              <a:ext cx="14571406"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Rectangle 29">
              <a:extLst>
                <a:ext uri="{FF2B5EF4-FFF2-40B4-BE49-F238E27FC236}">
                  <a16:creationId xmlns:a16="http://schemas.microsoft.com/office/drawing/2014/main" id="{DD2F4B4E-9894-4413-81ED-2846E7351BB2}"/>
                </a:ext>
              </a:extLst>
            </p:cNvPr>
            <p:cNvSpPr/>
            <p:nvPr/>
          </p:nvSpPr>
          <p:spPr>
            <a:xfrm>
              <a:off x="12484608" y="3415726"/>
              <a:ext cx="6989920" cy="7315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a:extLst>
                <a:ext uri="{FF2B5EF4-FFF2-40B4-BE49-F238E27FC236}">
                  <a16:creationId xmlns:a16="http://schemas.microsoft.com/office/drawing/2014/main" id="{E0618C81-2B3C-4FA7-B543-493F39D9793A}"/>
                </a:ext>
              </a:extLst>
            </p:cNvPr>
            <p:cNvSpPr/>
            <p:nvPr/>
          </p:nvSpPr>
          <p:spPr>
            <a:xfrm>
              <a:off x="4903123" y="3415726"/>
              <a:ext cx="6989920" cy="73152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TextBox 31">
              <a:extLst>
                <a:ext uri="{FF2B5EF4-FFF2-40B4-BE49-F238E27FC236}">
                  <a16:creationId xmlns:a16="http://schemas.microsoft.com/office/drawing/2014/main" id="{CAA6B965-F538-4D96-8524-CE2E8642685D}"/>
                </a:ext>
              </a:extLst>
            </p:cNvPr>
            <p:cNvSpPr txBox="1"/>
            <p:nvPr/>
          </p:nvSpPr>
          <p:spPr>
            <a:xfrm>
              <a:off x="10947755" y="2555397"/>
              <a:ext cx="2482150" cy="80625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NET LEFT</a:t>
              </a:r>
            </a:p>
          </p:txBody>
        </p:sp>
        <p:sp>
          <p:nvSpPr>
            <p:cNvPr id="33" name="Subtitle 2">
              <a:extLst>
                <a:ext uri="{FF2B5EF4-FFF2-40B4-BE49-F238E27FC236}">
                  <a16:creationId xmlns:a16="http://schemas.microsoft.com/office/drawing/2014/main" id="{14A6B9BF-9CB8-41DF-B70F-B56363474DA4}"/>
                </a:ext>
              </a:extLst>
            </p:cNvPr>
            <p:cNvSpPr txBox="1">
              <a:spLocks/>
            </p:cNvSpPr>
            <p:nvPr/>
          </p:nvSpPr>
          <p:spPr>
            <a:xfrm>
              <a:off x="14480482" y="3534239"/>
              <a:ext cx="2998175"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Green marketing is</a:t>
              </a:r>
            </a:p>
          </p:txBody>
        </p:sp>
        <p:sp>
          <p:nvSpPr>
            <p:cNvPr id="34" name="Subtitle 2">
              <a:extLst>
                <a:ext uri="{FF2B5EF4-FFF2-40B4-BE49-F238E27FC236}">
                  <a16:creationId xmlns:a16="http://schemas.microsoft.com/office/drawing/2014/main" id="{1427EE74-4484-4872-8D03-6DA70548EC8C}"/>
                </a:ext>
              </a:extLst>
            </p:cNvPr>
            <p:cNvSpPr txBox="1">
              <a:spLocks/>
            </p:cNvSpPr>
            <p:nvPr/>
          </p:nvSpPr>
          <p:spPr>
            <a:xfrm>
              <a:off x="7408639" y="3534239"/>
              <a:ext cx="1978898"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Gross Profit</a:t>
              </a:r>
            </a:p>
          </p:txBody>
        </p:sp>
      </p:grpSp>
      <p:grpSp>
        <p:nvGrpSpPr>
          <p:cNvPr id="35" name="Group 34">
            <a:extLst>
              <a:ext uri="{FF2B5EF4-FFF2-40B4-BE49-F238E27FC236}">
                <a16:creationId xmlns:a16="http://schemas.microsoft.com/office/drawing/2014/main" id="{5A83B72E-6D47-45EF-A7F7-AB23877246DF}"/>
              </a:ext>
            </a:extLst>
          </p:cNvPr>
          <p:cNvGrpSpPr/>
          <p:nvPr/>
        </p:nvGrpSpPr>
        <p:grpSpPr>
          <a:xfrm>
            <a:off x="2607261" y="2702949"/>
            <a:ext cx="6118641" cy="691134"/>
            <a:chOff x="4903122" y="2501326"/>
            <a:chExt cx="14571406" cy="1645920"/>
          </a:xfrm>
        </p:grpSpPr>
        <p:sp>
          <p:nvSpPr>
            <p:cNvPr id="36" name="Rectangle 35">
              <a:extLst>
                <a:ext uri="{FF2B5EF4-FFF2-40B4-BE49-F238E27FC236}">
                  <a16:creationId xmlns:a16="http://schemas.microsoft.com/office/drawing/2014/main" id="{CFB05F8C-9225-418E-9698-AD61C58AA67F}"/>
                </a:ext>
              </a:extLst>
            </p:cNvPr>
            <p:cNvSpPr/>
            <p:nvPr/>
          </p:nvSpPr>
          <p:spPr>
            <a:xfrm>
              <a:off x="4903122" y="2501326"/>
              <a:ext cx="14571406"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Rectangle 36">
              <a:extLst>
                <a:ext uri="{FF2B5EF4-FFF2-40B4-BE49-F238E27FC236}">
                  <a16:creationId xmlns:a16="http://schemas.microsoft.com/office/drawing/2014/main" id="{77F7DBC5-9B97-4ABF-83B7-F7A6101D3210}"/>
                </a:ext>
              </a:extLst>
            </p:cNvPr>
            <p:cNvSpPr/>
            <p:nvPr/>
          </p:nvSpPr>
          <p:spPr>
            <a:xfrm>
              <a:off x="12484608" y="3415726"/>
              <a:ext cx="6989920" cy="7315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Rectangle 37">
              <a:extLst>
                <a:ext uri="{FF2B5EF4-FFF2-40B4-BE49-F238E27FC236}">
                  <a16:creationId xmlns:a16="http://schemas.microsoft.com/office/drawing/2014/main" id="{8318B419-4E0D-4F36-A278-ECF63984E799}"/>
                </a:ext>
              </a:extLst>
            </p:cNvPr>
            <p:cNvSpPr/>
            <p:nvPr/>
          </p:nvSpPr>
          <p:spPr>
            <a:xfrm>
              <a:off x="4903123" y="3415726"/>
              <a:ext cx="6989920" cy="7315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 name="TextBox 38">
              <a:extLst>
                <a:ext uri="{FF2B5EF4-FFF2-40B4-BE49-F238E27FC236}">
                  <a16:creationId xmlns:a16="http://schemas.microsoft.com/office/drawing/2014/main" id="{ACE481E3-E1C3-4BBD-BF06-257A99D86833}"/>
                </a:ext>
              </a:extLst>
            </p:cNvPr>
            <p:cNvSpPr txBox="1"/>
            <p:nvPr/>
          </p:nvSpPr>
          <p:spPr>
            <a:xfrm>
              <a:off x="9594449" y="2555397"/>
              <a:ext cx="5188768" cy="806259"/>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LESS COST OF GOODS</a:t>
              </a:r>
            </a:p>
          </p:txBody>
        </p:sp>
        <p:sp>
          <p:nvSpPr>
            <p:cNvPr id="40" name="Subtitle 2">
              <a:extLst>
                <a:ext uri="{FF2B5EF4-FFF2-40B4-BE49-F238E27FC236}">
                  <a16:creationId xmlns:a16="http://schemas.microsoft.com/office/drawing/2014/main" id="{3A4C4732-AEE3-449F-AE1D-3F2E21A81E35}"/>
                </a:ext>
              </a:extLst>
            </p:cNvPr>
            <p:cNvSpPr txBox="1">
              <a:spLocks/>
            </p:cNvSpPr>
            <p:nvPr/>
          </p:nvSpPr>
          <p:spPr>
            <a:xfrm>
              <a:off x="14480482" y="3534239"/>
              <a:ext cx="2998175"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Green marketing is</a:t>
              </a:r>
            </a:p>
          </p:txBody>
        </p:sp>
        <p:sp>
          <p:nvSpPr>
            <p:cNvPr id="41" name="Subtitle 2">
              <a:extLst>
                <a:ext uri="{FF2B5EF4-FFF2-40B4-BE49-F238E27FC236}">
                  <a16:creationId xmlns:a16="http://schemas.microsoft.com/office/drawing/2014/main" id="{FB4E7349-D11E-4E50-94A7-529ADF577B66}"/>
                </a:ext>
              </a:extLst>
            </p:cNvPr>
            <p:cNvSpPr txBox="1">
              <a:spLocks/>
            </p:cNvSpPr>
            <p:nvPr/>
          </p:nvSpPr>
          <p:spPr>
            <a:xfrm>
              <a:off x="7446814" y="3534239"/>
              <a:ext cx="1902546" cy="505083"/>
            </a:xfrm>
            <a:prstGeom prst="rect">
              <a:avLst/>
            </a:prstGeom>
          </p:spPr>
          <p:txBody>
            <a:bodyPr vert="horz" wrap="non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en-US" sz="1100" dirty="0">
                  <a:solidFill>
                    <a:schemeClr val="bg1"/>
                  </a:solidFill>
                  <a:latin typeface="+mn-lt"/>
                  <a:ea typeface="Lato" panose="020F0502020204030203" pitchFamily="34" charset="0"/>
                  <a:cs typeface="Lato" panose="020F0502020204030203" pitchFamily="34" charset="0"/>
                </a:rPr>
                <a:t>COS / COGS</a:t>
              </a:r>
            </a:p>
          </p:txBody>
        </p:sp>
      </p:grpSp>
      <p:sp>
        <p:nvSpPr>
          <p:cNvPr id="42" name="Down Arrow 67">
            <a:extLst>
              <a:ext uri="{FF2B5EF4-FFF2-40B4-BE49-F238E27FC236}">
                <a16:creationId xmlns:a16="http://schemas.microsoft.com/office/drawing/2014/main" id="{E98F25DB-8A98-4F1F-86BB-911E2BDE3BFC}"/>
              </a:ext>
            </a:extLst>
          </p:cNvPr>
          <p:cNvSpPr/>
          <p:nvPr/>
        </p:nvSpPr>
        <p:spPr>
          <a:xfrm>
            <a:off x="5577256" y="2247526"/>
            <a:ext cx="178650" cy="38621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Down Arrow 68">
            <a:extLst>
              <a:ext uri="{FF2B5EF4-FFF2-40B4-BE49-F238E27FC236}">
                <a16:creationId xmlns:a16="http://schemas.microsoft.com/office/drawing/2014/main" id="{F53E8E05-F0D3-4D33-83C6-F70204963D51}"/>
              </a:ext>
            </a:extLst>
          </p:cNvPr>
          <p:cNvSpPr/>
          <p:nvPr/>
        </p:nvSpPr>
        <p:spPr>
          <a:xfrm>
            <a:off x="5577256" y="3156119"/>
            <a:ext cx="178650" cy="38621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Down Arrow 69">
            <a:extLst>
              <a:ext uri="{FF2B5EF4-FFF2-40B4-BE49-F238E27FC236}">
                <a16:creationId xmlns:a16="http://schemas.microsoft.com/office/drawing/2014/main" id="{27E6A579-93EC-4607-89A3-357956DA5138}"/>
              </a:ext>
            </a:extLst>
          </p:cNvPr>
          <p:cNvSpPr/>
          <p:nvPr/>
        </p:nvSpPr>
        <p:spPr>
          <a:xfrm>
            <a:off x="5577256" y="4064711"/>
            <a:ext cx="178650" cy="38621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Down Arrow 70">
            <a:extLst>
              <a:ext uri="{FF2B5EF4-FFF2-40B4-BE49-F238E27FC236}">
                <a16:creationId xmlns:a16="http://schemas.microsoft.com/office/drawing/2014/main" id="{DD02BA34-14DE-4258-A4AB-E7952CE9F67C}"/>
              </a:ext>
            </a:extLst>
          </p:cNvPr>
          <p:cNvSpPr/>
          <p:nvPr/>
        </p:nvSpPr>
        <p:spPr>
          <a:xfrm>
            <a:off x="5577256" y="4973303"/>
            <a:ext cx="178650" cy="386217"/>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77011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6B138-5741-4B6F-80A6-C23302382C0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E8E18A1-5455-4E3F-9C0B-C349562F0D4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D675C83-8938-4183-B187-2B68BA516477}"/>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5E49DE92-1210-4315-A65F-484B27D8E5AC}"/>
              </a:ext>
            </a:extLst>
          </p:cNvPr>
          <p:cNvSpPr>
            <a:spLocks noGrp="1"/>
          </p:cNvSpPr>
          <p:nvPr>
            <p:ph type="title"/>
          </p:nvPr>
        </p:nvSpPr>
        <p:spPr/>
        <p:txBody>
          <a:bodyPr/>
          <a:lstStyle/>
          <a:p>
            <a:r>
              <a:rPr lang="en-ZA" dirty="0"/>
              <a:t>Profit and Loss Process</a:t>
            </a:r>
          </a:p>
        </p:txBody>
      </p:sp>
      <p:sp>
        <p:nvSpPr>
          <p:cNvPr id="6" name="Text Placeholder 5">
            <a:extLst>
              <a:ext uri="{FF2B5EF4-FFF2-40B4-BE49-F238E27FC236}">
                <a16:creationId xmlns:a16="http://schemas.microsoft.com/office/drawing/2014/main" id="{77845387-34E3-43DD-A56C-E42FE4F8F6ED}"/>
              </a:ext>
            </a:extLst>
          </p:cNvPr>
          <p:cNvSpPr>
            <a:spLocks noGrp="1"/>
          </p:cNvSpPr>
          <p:nvPr>
            <p:ph type="body" sz="quarter" idx="13"/>
          </p:nvPr>
        </p:nvSpPr>
        <p:spPr/>
        <p:txBody>
          <a:bodyPr/>
          <a:lstStyle/>
          <a:p>
            <a:endParaRPr lang="en-ZA"/>
          </a:p>
        </p:txBody>
      </p:sp>
      <p:grpSp>
        <p:nvGrpSpPr>
          <p:cNvPr id="25" name="Group 24">
            <a:extLst>
              <a:ext uri="{FF2B5EF4-FFF2-40B4-BE49-F238E27FC236}">
                <a16:creationId xmlns:a16="http://schemas.microsoft.com/office/drawing/2014/main" id="{F290B889-CCF0-414E-BFE1-470558BD3498}"/>
              </a:ext>
            </a:extLst>
          </p:cNvPr>
          <p:cNvGrpSpPr/>
          <p:nvPr/>
        </p:nvGrpSpPr>
        <p:grpSpPr>
          <a:xfrm>
            <a:off x="660669" y="1865891"/>
            <a:ext cx="9685577" cy="4348917"/>
            <a:chOff x="1339667" y="1865892"/>
            <a:chExt cx="8749336" cy="3928536"/>
          </a:xfrm>
        </p:grpSpPr>
        <p:sp>
          <p:nvSpPr>
            <p:cNvPr id="7" name="Triangle 3">
              <a:extLst>
                <a:ext uri="{FF2B5EF4-FFF2-40B4-BE49-F238E27FC236}">
                  <a16:creationId xmlns:a16="http://schemas.microsoft.com/office/drawing/2014/main" id="{7FC47627-0141-4BD1-84B6-96EDFC1B370B}"/>
                </a:ext>
              </a:extLst>
            </p:cNvPr>
            <p:cNvSpPr/>
            <p:nvPr/>
          </p:nvSpPr>
          <p:spPr>
            <a:xfrm>
              <a:off x="4207965" y="2428597"/>
              <a:ext cx="2802932" cy="2416321"/>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8" name="Straight Connector 7">
              <a:extLst>
                <a:ext uri="{FF2B5EF4-FFF2-40B4-BE49-F238E27FC236}">
                  <a16:creationId xmlns:a16="http://schemas.microsoft.com/office/drawing/2014/main" id="{2C9E0CA6-4875-463E-89A3-4029A0ADB115}"/>
                </a:ext>
              </a:extLst>
            </p:cNvPr>
            <p:cNvCxnSpPr>
              <a:cxnSpLocks/>
              <a:endCxn id="7" idx="4"/>
            </p:cNvCxnSpPr>
            <p:nvPr/>
          </p:nvCxnSpPr>
          <p:spPr>
            <a:xfrm>
              <a:off x="5283062" y="1865892"/>
              <a:ext cx="1727835" cy="2979026"/>
            </a:xfrm>
            <a:prstGeom prst="line">
              <a:avLst/>
            </a:prstGeom>
            <a:ln w="76200">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B31B-9352-45E1-B4B1-9F55DCB8A6E2}"/>
                </a:ext>
              </a:extLst>
            </p:cNvPr>
            <p:cNvCxnSpPr>
              <a:cxnSpLocks/>
            </p:cNvCxnSpPr>
            <p:nvPr/>
          </p:nvCxnSpPr>
          <p:spPr>
            <a:xfrm flipH="1">
              <a:off x="4207965" y="4844918"/>
              <a:ext cx="3545261" cy="0"/>
            </a:xfrm>
            <a:prstGeom prst="line">
              <a:avLst/>
            </a:prstGeom>
            <a:ln w="762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8D759-77E1-4B60-A33E-BB099D687709}"/>
                </a:ext>
              </a:extLst>
            </p:cNvPr>
            <p:cNvCxnSpPr>
              <a:cxnSpLocks/>
            </p:cNvCxnSpPr>
            <p:nvPr/>
          </p:nvCxnSpPr>
          <p:spPr>
            <a:xfrm flipV="1">
              <a:off x="3907435" y="2428597"/>
              <a:ext cx="1701996" cy="2934475"/>
            </a:xfrm>
            <a:prstGeom prst="line">
              <a:avLst/>
            </a:prstGeom>
            <a:ln w="7620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821A9C-6F28-4F57-8C71-0EDBC1BB012E}"/>
                </a:ext>
              </a:extLst>
            </p:cNvPr>
            <p:cNvSpPr txBox="1"/>
            <p:nvPr/>
          </p:nvSpPr>
          <p:spPr>
            <a:xfrm>
              <a:off x="5407514" y="4893881"/>
              <a:ext cx="1765464" cy="361434"/>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YOUR LABEL 02</a:t>
              </a:r>
            </a:p>
          </p:txBody>
        </p:sp>
        <p:sp>
          <p:nvSpPr>
            <p:cNvPr id="12" name="Subtitle 2">
              <a:extLst>
                <a:ext uri="{FF2B5EF4-FFF2-40B4-BE49-F238E27FC236}">
                  <a16:creationId xmlns:a16="http://schemas.microsoft.com/office/drawing/2014/main" id="{E60750FB-C1A7-4B52-BCDD-6854D3509961}"/>
                </a:ext>
              </a:extLst>
            </p:cNvPr>
            <p:cNvSpPr txBox="1">
              <a:spLocks/>
            </p:cNvSpPr>
            <p:nvPr/>
          </p:nvSpPr>
          <p:spPr>
            <a:xfrm>
              <a:off x="5433327" y="5238106"/>
              <a:ext cx="2915718" cy="55632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
          <p:nvSpPr>
            <p:cNvPr id="13" name="Oval 12">
              <a:extLst>
                <a:ext uri="{FF2B5EF4-FFF2-40B4-BE49-F238E27FC236}">
                  <a16:creationId xmlns:a16="http://schemas.microsoft.com/office/drawing/2014/main" id="{ABAF0C50-3FD1-4921-A62C-9B2186F1396C}"/>
                </a:ext>
              </a:extLst>
            </p:cNvPr>
            <p:cNvSpPr/>
            <p:nvPr/>
          </p:nvSpPr>
          <p:spPr>
            <a:xfrm>
              <a:off x="4399777" y="5041112"/>
              <a:ext cx="733021" cy="7330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4" name="TextBox 13">
              <a:extLst>
                <a:ext uri="{FF2B5EF4-FFF2-40B4-BE49-F238E27FC236}">
                  <a16:creationId xmlns:a16="http://schemas.microsoft.com/office/drawing/2014/main" id="{6B1D6431-3079-46A8-8FAB-D76E44BFEB6C}"/>
                </a:ext>
              </a:extLst>
            </p:cNvPr>
            <p:cNvSpPr txBox="1"/>
            <p:nvPr/>
          </p:nvSpPr>
          <p:spPr>
            <a:xfrm>
              <a:off x="4563417" y="5087894"/>
              <a:ext cx="405744" cy="639459"/>
            </a:xfrm>
            <a:prstGeom prst="rect">
              <a:avLst/>
            </a:prstGeom>
            <a:noFill/>
          </p:spPr>
          <p:txBody>
            <a:bodyPr wrap="none" rtlCol="0" anchor="ctr">
              <a:spAutoFit/>
            </a:bodyPr>
            <a:lstStyle/>
            <a:p>
              <a:pPr algn="ctr"/>
              <a:r>
                <a:rPr lang="en-US" sz="4000" b="1" dirty="0">
                  <a:solidFill>
                    <a:schemeClr val="bg1"/>
                  </a:solidFill>
                  <a:cs typeface="Poppins" pitchFamily="2" charset="77"/>
                </a:rPr>
                <a:t>2</a:t>
              </a:r>
            </a:p>
          </p:txBody>
        </p:sp>
        <p:sp>
          <p:nvSpPr>
            <p:cNvPr id="15" name="TextBox 14">
              <a:extLst>
                <a:ext uri="{FF2B5EF4-FFF2-40B4-BE49-F238E27FC236}">
                  <a16:creationId xmlns:a16="http://schemas.microsoft.com/office/drawing/2014/main" id="{1CC205D7-708F-4448-8D9D-958DBCED8923}"/>
                </a:ext>
              </a:extLst>
            </p:cNvPr>
            <p:cNvSpPr txBox="1"/>
            <p:nvPr/>
          </p:nvSpPr>
          <p:spPr>
            <a:xfrm>
              <a:off x="7863138" y="3436027"/>
              <a:ext cx="1768360" cy="361434"/>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YOUR LABEL 03</a:t>
              </a:r>
            </a:p>
          </p:txBody>
        </p:sp>
        <p:sp>
          <p:nvSpPr>
            <p:cNvPr id="16" name="Subtitle 2">
              <a:extLst>
                <a:ext uri="{FF2B5EF4-FFF2-40B4-BE49-F238E27FC236}">
                  <a16:creationId xmlns:a16="http://schemas.microsoft.com/office/drawing/2014/main" id="{D768A6A2-8420-4D28-9A15-B7E2408DE7A3}"/>
                </a:ext>
              </a:extLst>
            </p:cNvPr>
            <p:cNvSpPr txBox="1">
              <a:spLocks/>
            </p:cNvSpPr>
            <p:nvPr/>
          </p:nvSpPr>
          <p:spPr>
            <a:xfrm>
              <a:off x="7888949" y="3780252"/>
              <a:ext cx="2200054" cy="73008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
          <p:nvSpPr>
            <p:cNvPr id="17" name="Oval 16">
              <a:extLst>
                <a:ext uri="{FF2B5EF4-FFF2-40B4-BE49-F238E27FC236}">
                  <a16:creationId xmlns:a16="http://schemas.microsoft.com/office/drawing/2014/main" id="{949D026A-D594-4FBE-904A-C429F62B2063}"/>
                </a:ext>
              </a:extLst>
            </p:cNvPr>
            <p:cNvSpPr/>
            <p:nvPr/>
          </p:nvSpPr>
          <p:spPr>
            <a:xfrm>
              <a:off x="6855399" y="3583258"/>
              <a:ext cx="733021" cy="73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TextBox 17">
              <a:extLst>
                <a:ext uri="{FF2B5EF4-FFF2-40B4-BE49-F238E27FC236}">
                  <a16:creationId xmlns:a16="http://schemas.microsoft.com/office/drawing/2014/main" id="{A67F3C9B-82F3-4AA5-BE7F-7BB7CEA7F27A}"/>
                </a:ext>
              </a:extLst>
            </p:cNvPr>
            <p:cNvSpPr txBox="1"/>
            <p:nvPr/>
          </p:nvSpPr>
          <p:spPr>
            <a:xfrm>
              <a:off x="7016143" y="3630040"/>
              <a:ext cx="411536" cy="639459"/>
            </a:xfrm>
            <a:prstGeom prst="rect">
              <a:avLst/>
            </a:prstGeom>
            <a:noFill/>
          </p:spPr>
          <p:txBody>
            <a:bodyPr wrap="none" rtlCol="0" anchor="ctr">
              <a:spAutoFit/>
            </a:bodyPr>
            <a:lstStyle/>
            <a:p>
              <a:pPr algn="ctr"/>
              <a:r>
                <a:rPr lang="en-US" sz="4000" b="1" dirty="0">
                  <a:solidFill>
                    <a:schemeClr val="bg1"/>
                  </a:solidFill>
                  <a:cs typeface="Poppins" pitchFamily="2" charset="77"/>
                </a:rPr>
                <a:t>3</a:t>
              </a:r>
            </a:p>
          </p:txBody>
        </p:sp>
        <p:sp>
          <p:nvSpPr>
            <p:cNvPr id="19" name="TextBox 18">
              <a:extLst>
                <a:ext uri="{FF2B5EF4-FFF2-40B4-BE49-F238E27FC236}">
                  <a16:creationId xmlns:a16="http://schemas.microsoft.com/office/drawing/2014/main" id="{CC89CA16-BD3B-4C76-B541-37C89D9BEAD3}"/>
                </a:ext>
              </a:extLst>
            </p:cNvPr>
            <p:cNvSpPr txBox="1"/>
            <p:nvPr/>
          </p:nvSpPr>
          <p:spPr>
            <a:xfrm>
              <a:off x="2411641" y="2238171"/>
              <a:ext cx="1722023" cy="361434"/>
            </a:xfrm>
            <a:prstGeom prst="rect">
              <a:avLst/>
            </a:prstGeom>
            <a:noFill/>
          </p:spPr>
          <p:txBody>
            <a:bodyPr wrap="none" rtlCol="0" anchor="b" anchorCtr="0">
              <a:spAutoFit/>
            </a:bodyPr>
            <a:lstStyle/>
            <a:p>
              <a:pPr algn="r"/>
              <a:r>
                <a:rPr lang="en-US" sz="2000" b="1" dirty="0">
                  <a:solidFill>
                    <a:schemeClr val="tx2"/>
                  </a:solidFill>
                  <a:ea typeface="League Spartan" charset="0"/>
                  <a:cs typeface="Poppins" pitchFamily="2" charset="77"/>
                </a:rPr>
                <a:t>YOUR LABEL 01</a:t>
              </a:r>
            </a:p>
          </p:txBody>
        </p:sp>
        <p:sp>
          <p:nvSpPr>
            <p:cNvPr id="20" name="Subtitle 2">
              <a:extLst>
                <a:ext uri="{FF2B5EF4-FFF2-40B4-BE49-F238E27FC236}">
                  <a16:creationId xmlns:a16="http://schemas.microsoft.com/office/drawing/2014/main" id="{23807C8C-1BDC-4310-AB73-7EA909287C0F}"/>
                </a:ext>
              </a:extLst>
            </p:cNvPr>
            <p:cNvSpPr txBox="1">
              <a:spLocks/>
            </p:cNvSpPr>
            <p:nvPr/>
          </p:nvSpPr>
          <p:spPr>
            <a:xfrm>
              <a:off x="1339667" y="2582397"/>
              <a:ext cx="2759580" cy="55632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200" dirty="0">
                  <a:solidFill>
                    <a:schemeClr val="tx1"/>
                  </a:solidFill>
                  <a:latin typeface="+mn-lt"/>
                  <a:ea typeface="Lato Light" panose="020F0502020204030203" pitchFamily="34" charset="0"/>
                  <a:cs typeface="Mukta ExtraLight" panose="020B0000000000000000" pitchFamily="34" charset="77"/>
                </a:rPr>
                <a:t>Lorem ipsum dolor sit </a:t>
              </a:r>
              <a:r>
                <a:rPr lang="en-US" sz="1200" dirty="0" err="1">
                  <a:solidFill>
                    <a:schemeClr val="tx1"/>
                  </a:solidFill>
                  <a:latin typeface="+mn-lt"/>
                  <a:ea typeface="Lato Light" panose="020F0502020204030203" pitchFamily="34" charset="0"/>
                  <a:cs typeface="Mukta ExtraLight" panose="020B0000000000000000" pitchFamily="34" charset="77"/>
                </a:rPr>
                <a:t>amet</a:t>
              </a:r>
              <a:r>
                <a:rPr lang="en-US" sz="1200" dirty="0">
                  <a:solidFill>
                    <a:schemeClr val="tx1"/>
                  </a:solidFill>
                  <a:latin typeface="+mn-lt"/>
                  <a:ea typeface="Lato Light" panose="020F0502020204030203" pitchFamily="34" charset="0"/>
                  <a:cs typeface="Mukta ExtraLight" panose="020B0000000000000000" pitchFamily="34" charset="77"/>
                </a:rPr>
                <a:t>, cum modo </a:t>
              </a:r>
              <a:r>
                <a:rPr lang="en-US" sz="1200" dirty="0" err="1">
                  <a:solidFill>
                    <a:schemeClr val="tx1"/>
                  </a:solidFill>
                  <a:latin typeface="+mn-lt"/>
                  <a:ea typeface="Lato Light" panose="020F0502020204030203" pitchFamily="34" charset="0"/>
                  <a:cs typeface="Mukta ExtraLight" panose="020B0000000000000000" pitchFamily="34" charset="77"/>
                </a:rPr>
                <a:t>comprehensam</a:t>
              </a:r>
              <a:r>
                <a:rPr lang="en-US" sz="1200" dirty="0">
                  <a:solidFill>
                    <a:schemeClr val="tx1"/>
                  </a:solidFill>
                  <a:latin typeface="+mn-lt"/>
                  <a:ea typeface="Lato Light" panose="020F0502020204030203" pitchFamily="34" charset="0"/>
                  <a:cs typeface="Mukta ExtraLight" panose="020B0000000000000000" pitchFamily="34" charset="77"/>
                </a:rPr>
                <a:t> in. Sed </a:t>
              </a:r>
              <a:r>
                <a:rPr lang="en-US" sz="1200" dirty="0" err="1">
                  <a:solidFill>
                    <a:schemeClr val="tx1"/>
                  </a:solidFill>
                  <a:latin typeface="+mn-lt"/>
                  <a:ea typeface="Lato Light" panose="020F0502020204030203" pitchFamily="34" charset="0"/>
                  <a:cs typeface="Mukta ExtraLight" panose="020B0000000000000000" pitchFamily="34" charset="77"/>
                </a:rPr>
                <a:t>nibh</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theophrastus</a:t>
              </a:r>
              <a:r>
                <a:rPr lang="en-US" sz="1200" dirty="0">
                  <a:solidFill>
                    <a:schemeClr val="tx1"/>
                  </a:solidFill>
                  <a:latin typeface="+mn-lt"/>
                  <a:ea typeface="Lato Light" panose="020F0502020204030203" pitchFamily="34" charset="0"/>
                  <a:cs typeface="Mukta ExtraLight" panose="020B0000000000000000" pitchFamily="34" charset="77"/>
                </a:rPr>
                <a:t> in, ex </a:t>
              </a:r>
              <a:r>
                <a:rPr lang="en-US" sz="1200" dirty="0" err="1">
                  <a:solidFill>
                    <a:schemeClr val="tx1"/>
                  </a:solidFill>
                  <a:latin typeface="+mn-lt"/>
                  <a:ea typeface="Lato Light" panose="020F0502020204030203" pitchFamily="34" charset="0"/>
                  <a:cs typeface="Mukta ExtraLight" panose="020B0000000000000000" pitchFamily="34" charset="77"/>
                </a:rPr>
                <a:t>dictas</a:t>
              </a:r>
              <a:r>
                <a:rPr lang="en-US" sz="1200" dirty="0">
                  <a:solidFill>
                    <a:schemeClr val="tx1"/>
                  </a:solidFill>
                  <a:latin typeface="+mn-lt"/>
                  <a:ea typeface="Lato Light" panose="020F0502020204030203" pitchFamily="34" charset="0"/>
                  <a:cs typeface="Mukta ExtraLight" panose="020B0000000000000000" pitchFamily="34" charset="77"/>
                </a:rPr>
                <a:t> </a:t>
              </a:r>
              <a:r>
                <a:rPr lang="en-US" sz="1200" dirty="0" err="1">
                  <a:solidFill>
                    <a:schemeClr val="tx1"/>
                  </a:solidFill>
                  <a:latin typeface="+mn-lt"/>
                  <a:ea typeface="Lato Light" panose="020F0502020204030203" pitchFamily="34" charset="0"/>
                  <a:cs typeface="Mukta ExtraLight" panose="020B0000000000000000" pitchFamily="34" charset="77"/>
                </a:rPr>
                <a:t>conceptam</a:t>
              </a:r>
              <a:r>
                <a:rPr lang="en-US" sz="1200" dirty="0">
                  <a:solidFill>
                    <a:schemeClr val="tx1"/>
                  </a:solidFill>
                  <a:latin typeface="+mn-lt"/>
                  <a:ea typeface="Lato Light" panose="020F0502020204030203" pitchFamily="34" charset="0"/>
                  <a:cs typeface="Mukta ExtraLight" panose="020B0000000000000000" pitchFamily="34" charset="77"/>
                </a:rPr>
                <a:t> vis.</a:t>
              </a:r>
            </a:p>
          </p:txBody>
        </p:sp>
        <p:sp>
          <p:nvSpPr>
            <p:cNvPr id="21" name="Oval 20">
              <a:extLst>
                <a:ext uri="{FF2B5EF4-FFF2-40B4-BE49-F238E27FC236}">
                  <a16:creationId xmlns:a16="http://schemas.microsoft.com/office/drawing/2014/main" id="{98AEBADC-3844-44CF-8FDC-E72D9B9A9E35}"/>
                </a:ext>
              </a:extLst>
            </p:cNvPr>
            <p:cNvSpPr/>
            <p:nvPr/>
          </p:nvSpPr>
          <p:spPr>
            <a:xfrm>
              <a:off x="4399777" y="2385403"/>
              <a:ext cx="733021" cy="733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2" name="TextBox 21">
              <a:extLst>
                <a:ext uri="{FF2B5EF4-FFF2-40B4-BE49-F238E27FC236}">
                  <a16:creationId xmlns:a16="http://schemas.microsoft.com/office/drawing/2014/main" id="{9ABC7C56-5D77-406A-9876-35D9AF91F18F}"/>
                </a:ext>
              </a:extLst>
            </p:cNvPr>
            <p:cNvSpPr txBox="1"/>
            <p:nvPr/>
          </p:nvSpPr>
          <p:spPr>
            <a:xfrm>
              <a:off x="4606134" y="2432185"/>
              <a:ext cx="320309" cy="639459"/>
            </a:xfrm>
            <a:prstGeom prst="rect">
              <a:avLst/>
            </a:prstGeom>
            <a:noFill/>
          </p:spPr>
          <p:txBody>
            <a:bodyPr wrap="none" rtlCol="0" anchor="ctr">
              <a:spAutoFit/>
            </a:bodyPr>
            <a:lstStyle/>
            <a:p>
              <a:pPr algn="ctr"/>
              <a:r>
                <a:rPr lang="en-US" sz="4000" b="1" dirty="0">
                  <a:solidFill>
                    <a:schemeClr val="bg1"/>
                  </a:solidFill>
                  <a:cs typeface="Poppins" pitchFamily="2" charset="77"/>
                </a:rPr>
                <a:t>1</a:t>
              </a:r>
            </a:p>
          </p:txBody>
        </p:sp>
        <p:sp>
          <p:nvSpPr>
            <p:cNvPr id="23" name="Up Arrow 38">
              <a:extLst>
                <a:ext uri="{FF2B5EF4-FFF2-40B4-BE49-F238E27FC236}">
                  <a16:creationId xmlns:a16="http://schemas.microsoft.com/office/drawing/2014/main" id="{5C9589C8-6D4B-4C4B-AA46-49F2E345DDC9}"/>
                </a:ext>
              </a:extLst>
            </p:cNvPr>
            <p:cNvSpPr/>
            <p:nvPr/>
          </p:nvSpPr>
          <p:spPr>
            <a:xfrm>
              <a:off x="5018255" y="3681129"/>
              <a:ext cx="595642" cy="73952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4" name="Down Arrow 39">
              <a:extLst>
                <a:ext uri="{FF2B5EF4-FFF2-40B4-BE49-F238E27FC236}">
                  <a16:creationId xmlns:a16="http://schemas.microsoft.com/office/drawing/2014/main" id="{01FD1D64-BB35-44B5-934B-BA11E5452859}"/>
                </a:ext>
              </a:extLst>
            </p:cNvPr>
            <p:cNvSpPr/>
            <p:nvPr/>
          </p:nvSpPr>
          <p:spPr>
            <a:xfrm>
              <a:off x="5618363" y="3681129"/>
              <a:ext cx="595642" cy="739525"/>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grpSp>
    </p:spTree>
    <p:extLst>
      <p:ext uri="{BB962C8B-B14F-4D97-AF65-F5344CB8AC3E}">
        <p14:creationId xmlns:p14="http://schemas.microsoft.com/office/powerpoint/2010/main" val="19518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B9B10-4AC2-4D5E-81FA-E308C3B612F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04043F3-2D7E-463D-A64F-A7E142CB4A0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AAC6275-E0AA-47C4-A30A-7276CAEE1B00}"/>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CFBF180D-20A7-43E2-B297-746975C0A2D5}"/>
              </a:ext>
            </a:extLst>
          </p:cNvPr>
          <p:cNvSpPr>
            <a:spLocks noGrp="1"/>
          </p:cNvSpPr>
          <p:nvPr>
            <p:ph type="title"/>
          </p:nvPr>
        </p:nvSpPr>
        <p:spPr/>
        <p:txBody>
          <a:bodyPr/>
          <a:lstStyle/>
          <a:p>
            <a:r>
              <a:rPr lang="en-ZA" dirty="0"/>
              <a:t>Profit and Loss Process</a:t>
            </a:r>
          </a:p>
        </p:txBody>
      </p:sp>
      <p:sp>
        <p:nvSpPr>
          <p:cNvPr id="6" name="Text Placeholder 5">
            <a:extLst>
              <a:ext uri="{FF2B5EF4-FFF2-40B4-BE49-F238E27FC236}">
                <a16:creationId xmlns:a16="http://schemas.microsoft.com/office/drawing/2014/main" id="{49D6D9B1-F33F-4839-BF20-EBD56EC4387D}"/>
              </a:ext>
            </a:extLst>
          </p:cNvPr>
          <p:cNvSpPr>
            <a:spLocks noGrp="1"/>
          </p:cNvSpPr>
          <p:nvPr>
            <p:ph type="body" sz="quarter" idx="13"/>
          </p:nvPr>
        </p:nvSpPr>
        <p:spPr/>
        <p:txBody>
          <a:bodyPr/>
          <a:lstStyle/>
          <a:p>
            <a:endParaRPr lang="en-ZA"/>
          </a:p>
        </p:txBody>
      </p:sp>
      <p:grpSp>
        <p:nvGrpSpPr>
          <p:cNvPr id="65" name="Group 64">
            <a:extLst>
              <a:ext uri="{FF2B5EF4-FFF2-40B4-BE49-F238E27FC236}">
                <a16:creationId xmlns:a16="http://schemas.microsoft.com/office/drawing/2014/main" id="{74F63380-4E9A-4719-8127-23AE5F03B5A9}"/>
              </a:ext>
            </a:extLst>
          </p:cNvPr>
          <p:cNvGrpSpPr/>
          <p:nvPr/>
        </p:nvGrpSpPr>
        <p:grpSpPr>
          <a:xfrm>
            <a:off x="4187682" y="2179087"/>
            <a:ext cx="3104522" cy="3269489"/>
            <a:chOff x="8391409" y="3471632"/>
            <a:chExt cx="8236721" cy="8674401"/>
          </a:xfrm>
        </p:grpSpPr>
        <p:sp>
          <p:nvSpPr>
            <p:cNvPr id="66" name="Regular Pentagon 1">
              <a:extLst>
                <a:ext uri="{FF2B5EF4-FFF2-40B4-BE49-F238E27FC236}">
                  <a16:creationId xmlns:a16="http://schemas.microsoft.com/office/drawing/2014/main" id="{64C10E27-D431-400C-931C-A6EC4F900BF7}"/>
                </a:ext>
              </a:extLst>
            </p:cNvPr>
            <p:cNvSpPr/>
            <p:nvPr/>
          </p:nvSpPr>
          <p:spPr>
            <a:xfrm>
              <a:off x="8845722" y="4378036"/>
              <a:ext cx="6686206" cy="6367814"/>
            </a:xfrm>
            <a:prstGeom prst="pent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cxnSp>
          <p:nvCxnSpPr>
            <p:cNvPr id="67" name="Straight Connector 66">
              <a:extLst>
                <a:ext uri="{FF2B5EF4-FFF2-40B4-BE49-F238E27FC236}">
                  <a16:creationId xmlns:a16="http://schemas.microsoft.com/office/drawing/2014/main" id="{3CB2C006-6A9F-47C8-B519-2D518E4BB72C}"/>
                </a:ext>
              </a:extLst>
            </p:cNvPr>
            <p:cNvCxnSpPr>
              <a:cxnSpLocks/>
              <a:stCxn id="66" idx="0"/>
            </p:cNvCxnSpPr>
            <p:nvPr/>
          </p:nvCxnSpPr>
          <p:spPr>
            <a:xfrm>
              <a:off x="12188825" y="4378036"/>
              <a:ext cx="4439305" cy="3229832"/>
            </a:xfrm>
            <a:prstGeom prst="line">
              <a:avLst/>
            </a:prstGeom>
            <a:ln w="762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2DE8556-D6A5-43C2-BA68-AD3D732E60DD}"/>
                </a:ext>
              </a:extLst>
            </p:cNvPr>
            <p:cNvCxnSpPr>
              <a:cxnSpLocks/>
              <a:stCxn id="66" idx="5"/>
            </p:cNvCxnSpPr>
            <p:nvPr/>
          </p:nvCxnSpPr>
          <p:spPr>
            <a:xfrm flipH="1">
              <a:off x="13800653" y="6810319"/>
              <a:ext cx="1731269" cy="5335714"/>
            </a:xfrm>
            <a:prstGeom prst="line">
              <a:avLst/>
            </a:prstGeom>
            <a:ln w="762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14B6E81-23F3-4DF3-946A-A44D7D89F5F3}"/>
                </a:ext>
              </a:extLst>
            </p:cNvPr>
            <p:cNvCxnSpPr>
              <a:cxnSpLocks/>
              <a:stCxn id="66" idx="4"/>
            </p:cNvCxnSpPr>
            <p:nvPr/>
          </p:nvCxnSpPr>
          <p:spPr>
            <a:xfrm flipH="1">
              <a:off x="8554605" y="10745833"/>
              <a:ext cx="5700367" cy="0"/>
            </a:xfrm>
            <a:prstGeom prst="line">
              <a:avLst/>
            </a:prstGeom>
            <a:ln w="762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A51EE39-F04C-4384-9A9E-99273BBAB298}"/>
                </a:ext>
              </a:extLst>
            </p:cNvPr>
            <p:cNvCxnSpPr>
              <a:cxnSpLocks/>
              <a:stCxn id="66" idx="2"/>
            </p:cNvCxnSpPr>
            <p:nvPr/>
          </p:nvCxnSpPr>
          <p:spPr>
            <a:xfrm flipH="1" flipV="1">
              <a:off x="8391409" y="5410117"/>
              <a:ext cx="1731269" cy="5335717"/>
            </a:xfrm>
            <a:prstGeom prst="line">
              <a:avLst/>
            </a:prstGeom>
            <a:ln w="76200">
              <a:solidFill>
                <a:schemeClr val="accent6"/>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0466516-E761-4BAF-92B2-96CF77DE3C39}"/>
                </a:ext>
              </a:extLst>
            </p:cNvPr>
            <p:cNvCxnSpPr>
              <a:cxnSpLocks/>
              <a:stCxn id="66" idx="1"/>
            </p:cNvCxnSpPr>
            <p:nvPr/>
          </p:nvCxnSpPr>
          <p:spPr>
            <a:xfrm flipV="1">
              <a:off x="8845729" y="3471632"/>
              <a:ext cx="4588920" cy="3338687"/>
            </a:xfrm>
            <a:prstGeom prst="line">
              <a:avLst/>
            </a:prstGeom>
            <a:ln w="76200">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A8E085A4-A6B1-495B-9AD8-14A388A5BDBB}"/>
              </a:ext>
            </a:extLst>
          </p:cNvPr>
          <p:cNvSpPr txBox="1"/>
          <p:nvPr/>
        </p:nvSpPr>
        <p:spPr>
          <a:xfrm>
            <a:off x="3565828" y="5115131"/>
            <a:ext cx="1380506" cy="299184"/>
          </a:xfrm>
          <a:prstGeom prst="rect">
            <a:avLst/>
          </a:prstGeom>
          <a:noFill/>
        </p:spPr>
        <p:txBody>
          <a:bodyPr wrap="none" rtlCol="0" anchor="b" anchorCtr="0">
            <a:spAutoFit/>
          </a:bodyPr>
          <a:lstStyle/>
          <a:p>
            <a:pPr algn="r"/>
            <a:r>
              <a:rPr lang="en-US" sz="1344" b="1" dirty="0">
                <a:solidFill>
                  <a:schemeClr val="tx2"/>
                </a:solidFill>
                <a:ea typeface="League Spartan" charset="0"/>
                <a:cs typeface="Poppins" pitchFamily="2" charset="77"/>
              </a:rPr>
              <a:t>YOUR LABEL 04</a:t>
            </a:r>
          </a:p>
        </p:txBody>
      </p:sp>
      <p:sp>
        <p:nvSpPr>
          <p:cNvPr id="73" name="Subtitle 2">
            <a:extLst>
              <a:ext uri="{FF2B5EF4-FFF2-40B4-BE49-F238E27FC236}">
                <a16:creationId xmlns:a16="http://schemas.microsoft.com/office/drawing/2014/main" id="{6CC5F11D-6ACB-4CCA-A7F4-B288A47A05BB}"/>
              </a:ext>
            </a:extLst>
          </p:cNvPr>
          <p:cNvSpPr txBox="1">
            <a:spLocks/>
          </p:cNvSpPr>
          <p:nvPr/>
        </p:nvSpPr>
        <p:spPr>
          <a:xfrm>
            <a:off x="2454621" y="5366690"/>
            <a:ext cx="2434563"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74" name="Oval 73">
            <a:extLst>
              <a:ext uri="{FF2B5EF4-FFF2-40B4-BE49-F238E27FC236}">
                <a16:creationId xmlns:a16="http://schemas.microsoft.com/office/drawing/2014/main" id="{237D1C4A-A604-4FB2-908A-E35F5DC8B38A}"/>
              </a:ext>
            </a:extLst>
          </p:cNvPr>
          <p:cNvSpPr/>
          <p:nvPr/>
        </p:nvSpPr>
        <p:spPr>
          <a:xfrm>
            <a:off x="5189713" y="5169696"/>
            <a:ext cx="733021" cy="7330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5" name="TextBox 74">
            <a:extLst>
              <a:ext uri="{FF2B5EF4-FFF2-40B4-BE49-F238E27FC236}">
                <a16:creationId xmlns:a16="http://schemas.microsoft.com/office/drawing/2014/main" id="{60FE2B1C-6165-4885-9A20-2639561B863C}"/>
              </a:ext>
            </a:extLst>
          </p:cNvPr>
          <p:cNvSpPr txBox="1"/>
          <p:nvPr/>
        </p:nvSpPr>
        <p:spPr>
          <a:xfrm>
            <a:off x="5332445" y="5213042"/>
            <a:ext cx="447558" cy="646331"/>
          </a:xfrm>
          <a:prstGeom prst="rect">
            <a:avLst/>
          </a:prstGeom>
          <a:noFill/>
        </p:spPr>
        <p:txBody>
          <a:bodyPr wrap="none" rtlCol="0" anchor="ctr">
            <a:spAutoFit/>
          </a:bodyPr>
          <a:lstStyle/>
          <a:p>
            <a:pPr algn="ctr"/>
            <a:r>
              <a:rPr lang="en-US" sz="3600" b="1" dirty="0">
                <a:solidFill>
                  <a:schemeClr val="bg1"/>
                </a:solidFill>
                <a:cs typeface="Poppins" pitchFamily="2" charset="77"/>
              </a:rPr>
              <a:t>4</a:t>
            </a:r>
          </a:p>
        </p:txBody>
      </p:sp>
      <p:sp>
        <p:nvSpPr>
          <p:cNvPr id="76" name="TextBox 75">
            <a:extLst>
              <a:ext uri="{FF2B5EF4-FFF2-40B4-BE49-F238E27FC236}">
                <a16:creationId xmlns:a16="http://schemas.microsoft.com/office/drawing/2014/main" id="{99AF5F5E-8EBB-42FD-B279-01E5298A6D21}"/>
              </a:ext>
            </a:extLst>
          </p:cNvPr>
          <p:cNvSpPr txBox="1"/>
          <p:nvPr/>
        </p:nvSpPr>
        <p:spPr>
          <a:xfrm>
            <a:off x="2009762" y="3895991"/>
            <a:ext cx="1377300" cy="299184"/>
          </a:xfrm>
          <a:prstGeom prst="rect">
            <a:avLst/>
          </a:prstGeom>
          <a:noFill/>
        </p:spPr>
        <p:txBody>
          <a:bodyPr wrap="none" rtlCol="0" anchor="b" anchorCtr="0">
            <a:spAutoFit/>
          </a:bodyPr>
          <a:lstStyle/>
          <a:p>
            <a:pPr algn="r"/>
            <a:r>
              <a:rPr lang="en-US" sz="1344" b="1" dirty="0">
                <a:solidFill>
                  <a:schemeClr val="tx2"/>
                </a:solidFill>
                <a:ea typeface="League Spartan" charset="0"/>
                <a:cs typeface="Poppins" pitchFamily="2" charset="77"/>
              </a:rPr>
              <a:t>YOUR LABEL 05</a:t>
            </a:r>
          </a:p>
        </p:txBody>
      </p:sp>
      <p:sp>
        <p:nvSpPr>
          <p:cNvPr id="77" name="Subtitle 2">
            <a:extLst>
              <a:ext uri="{FF2B5EF4-FFF2-40B4-BE49-F238E27FC236}">
                <a16:creationId xmlns:a16="http://schemas.microsoft.com/office/drawing/2014/main" id="{1D6E0F28-F6ED-47C1-8F33-ED84BE2551C7}"/>
              </a:ext>
            </a:extLst>
          </p:cNvPr>
          <p:cNvSpPr txBox="1">
            <a:spLocks/>
          </p:cNvSpPr>
          <p:nvPr/>
        </p:nvSpPr>
        <p:spPr>
          <a:xfrm>
            <a:off x="895350" y="4147550"/>
            <a:ext cx="2434563"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78" name="Oval 77">
            <a:extLst>
              <a:ext uri="{FF2B5EF4-FFF2-40B4-BE49-F238E27FC236}">
                <a16:creationId xmlns:a16="http://schemas.microsoft.com/office/drawing/2014/main" id="{AF4CF52E-1F7B-427A-A458-CBF3239A1641}"/>
              </a:ext>
            </a:extLst>
          </p:cNvPr>
          <p:cNvSpPr/>
          <p:nvPr/>
        </p:nvSpPr>
        <p:spPr>
          <a:xfrm>
            <a:off x="3630442" y="3950556"/>
            <a:ext cx="733021" cy="73302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79" name="TextBox 78">
            <a:extLst>
              <a:ext uri="{FF2B5EF4-FFF2-40B4-BE49-F238E27FC236}">
                <a16:creationId xmlns:a16="http://schemas.microsoft.com/office/drawing/2014/main" id="{0A64E374-E184-4FE0-BC2C-41414035195D}"/>
              </a:ext>
            </a:extLst>
          </p:cNvPr>
          <p:cNvSpPr txBox="1"/>
          <p:nvPr/>
        </p:nvSpPr>
        <p:spPr>
          <a:xfrm>
            <a:off x="3778784" y="3993902"/>
            <a:ext cx="436338" cy="646331"/>
          </a:xfrm>
          <a:prstGeom prst="rect">
            <a:avLst/>
          </a:prstGeom>
          <a:noFill/>
        </p:spPr>
        <p:txBody>
          <a:bodyPr wrap="none" rtlCol="0" anchor="ctr">
            <a:spAutoFit/>
          </a:bodyPr>
          <a:lstStyle/>
          <a:p>
            <a:pPr algn="ctr"/>
            <a:r>
              <a:rPr lang="en-US" sz="3600" b="1" dirty="0">
                <a:solidFill>
                  <a:schemeClr val="bg1"/>
                </a:solidFill>
                <a:cs typeface="Poppins" pitchFamily="2" charset="77"/>
              </a:rPr>
              <a:t>5</a:t>
            </a:r>
          </a:p>
        </p:txBody>
      </p:sp>
      <p:sp>
        <p:nvSpPr>
          <p:cNvPr id="80" name="TextBox 79">
            <a:extLst>
              <a:ext uri="{FF2B5EF4-FFF2-40B4-BE49-F238E27FC236}">
                <a16:creationId xmlns:a16="http://schemas.microsoft.com/office/drawing/2014/main" id="{528611E5-F423-4D6E-B18E-A261E6A9259E}"/>
              </a:ext>
            </a:extLst>
          </p:cNvPr>
          <p:cNvSpPr txBox="1"/>
          <p:nvPr/>
        </p:nvSpPr>
        <p:spPr>
          <a:xfrm>
            <a:off x="7850850" y="3895991"/>
            <a:ext cx="1374094" cy="299184"/>
          </a:xfrm>
          <a:prstGeom prst="rect">
            <a:avLst/>
          </a:prstGeom>
          <a:noFill/>
        </p:spPr>
        <p:txBody>
          <a:bodyPr wrap="none" rtlCol="0" anchor="b" anchorCtr="0">
            <a:spAutoFit/>
          </a:bodyPr>
          <a:lstStyle/>
          <a:p>
            <a:r>
              <a:rPr lang="en-US" sz="1344" b="1" dirty="0">
                <a:solidFill>
                  <a:schemeClr val="tx2"/>
                </a:solidFill>
                <a:ea typeface="League Spartan" charset="0"/>
                <a:cs typeface="Poppins" pitchFamily="2" charset="77"/>
              </a:rPr>
              <a:t>YOUR LABEL 03</a:t>
            </a:r>
          </a:p>
        </p:txBody>
      </p:sp>
      <p:sp>
        <p:nvSpPr>
          <p:cNvPr id="81" name="Subtitle 2">
            <a:extLst>
              <a:ext uri="{FF2B5EF4-FFF2-40B4-BE49-F238E27FC236}">
                <a16:creationId xmlns:a16="http://schemas.microsoft.com/office/drawing/2014/main" id="{5DE3AA25-6239-4547-BEB8-1EAE21BAC5CE}"/>
              </a:ext>
            </a:extLst>
          </p:cNvPr>
          <p:cNvSpPr txBox="1">
            <a:spLocks/>
          </p:cNvSpPr>
          <p:nvPr/>
        </p:nvSpPr>
        <p:spPr>
          <a:xfrm>
            <a:off x="7888949" y="4147550"/>
            <a:ext cx="2437136"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82" name="Oval 81">
            <a:extLst>
              <a:ext uri="{FF2B5EF4-FFF2-40B4-BE49-F238E27FC236}">
                <a16:creationId xmlns:a16="http://schemas.microsoft.com/office/drawing/2014/main" id="{FF62F1F7-34B6-4957-A9C2-7EF0C980B973}"/>
              </a:ext>
            </a:extLst>
          </p:cNvPr>
          <p:cNvSpPr/>
          <p:nvPr/>
        </p:nvSpPr>
        <p:spPr>
          <a:xfrm>
            <a:off x="6855399" y="3950556"/>
            <a:ext cx="733021" cy="73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3" name="TextBox 82">
            <a:extLst>
              <a:ext uri="{FF2B5EF4-FFF2-40B4-BE49-F238E27FC236}">
                <a16:creationId xmlns:a16="http://schemas.microsoft.com/office/drawing/2014/main" id="{AF7B8792-A5CA-4395-9441-A414CCCC3B20}"/>
              </a:ext>
            </a:extLst>
          </p:cNvPr>
          <p:cNvSpPr txBox="1"/>
          <p:nvPr/>
        </p:nvSpPr>
        <p:spPr>
          <a:xfrm>
            <a:off x="7007750" y="3993902"/>
            <a:ext cx="428323" cy="646331"/>
          </a:xfrm>
          <a:prstGeom prst="rect">
            <a:avLst/>
          </a:prstGeom>
          <a:noFill/>
        </p:spPr>
        <p:txBody>
          <a:bodyPr wrap="none" rtlCol="0" anchor="ctr">
            <a:spAutoFit/>
          </a:bodyPr>
          <a:lstStyle/>
          <a:p>
            <a:pPr algn="ctr"/>
            <a:r>
              <a:rPr lang="en-US" sz="3600" b="1" dirty="0">
                <a:solidFill>
                  <a:schemeClr val="bg1"/>
                </a:solidFill>
                <a:cs typeface="Poppins" pitchFamily="2" charset="77"/>
              </a:rPr>
              <a:t>3</a:t>
            </a:r>
          </a:p>
        </p:txBody>
      </p:sp>
      <p:sp>
        <p:nvSpPr>
          <p:cNvPr id="84" name="TextBox 83">
            <a:extLst>
              <a:ext uri="{FF2B5EF4-FFF2-40B4-BE49-F238E27FC236}">
                <a16:creationId xmlns:a16="http://schemas.microsoft.com/office/drawing/2014/main" id="{D88AB349-B822-404D-9A7F-EDC9FACEC632}"/>
              </a:ext>
            </a:extLst>
          </p:cNvPr>
          <p:cNvSpPr txBox="1"/>
          <p:nvPr/>
        </p:nvSpPr>
        <p:spPr>
          <a:xfrm>
            <a:off x="7411715" y="2173080"/>
            <a:ext cx="1372492" cy="299184"/>
          </a:xfrm>
          <a:prstGeom prst="rect">
            <a:avLst/>
          </a:prstGeom>
          <a:noFill/>
        </p:spPr>
        <p:txBody>
          <a:bodyPr wrap="none" rtlCol="0" anchor="b" anchorCtr="0">
            <a:spAutoFit/>
          </a:bodyPr>
          <a:lstStyle/>
          <a:p>
            <a:r>
              <a:rPr lang="en-US" sz="1344" b="1" dirty="0">
                <a:solidFill>
                  <a:schemeClr val="tx2"/>
                </a:solidFill>
                <a:ea typeface="League Spartan" charset="0"/>
                <a:cs typeface="Poppins" pitchFamily="2" charset="77"/>
              </a:rPr>
              <a:t>YOUR LABEL 02</a:t>
            </a:r>
          </a:p>
        </p:txBody>
      </p:sp>
      <p:sp>
        <p:nvSpPr>
          <p:cNvPr id="85" name="Subtitle 2">
            <a:extLst>
              <a:ext uri="{FF2B5EF4-FFF2-40B4-BE49-F238E27FC236}">
                <a16:creationId xmlns:a16="http://schemas.microsoft.com/office/drawing/2014/main" id="{43530FE9-FACF-474D-8CA0-AF9D56FEB708}"/>
              </a:ext>
            </a:extLst>
          </p:cNvPr>
          <p:cNvSpPr txBox="1">
            <a:spLocks/>
          </p:cNvSpPr>
          <p:nvPr/>
        </p:nvSpPr>
        <p:spPr>
          <a:xfrm>
            <a:off x="7449814" y="2424638"/>
            <a:ext cx="2437136"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86" name="Oval 85">
            <a:extLst>
              <a:ext uri="{FF2B5EF4-FFF2-40B4-BE49-F238E27FC236}">
                <a16:creationId xmlns:a16="http://schemas.microsoft.com/office/drawing/2014/main" id="{2FD3D50B-E237-423F-895F-8B9C0FA3780D}"/>
              </a:ext>
            </a:extLst>
          </p:cNvPr>
          <p:cNvSpPr/>
          <p:nvPr/>
        </p:nvSpPr>
        <p:spPr>
          <a:xfrm>
            <a:off x="6416264" y="2227645"/>
            <a:ext cx="733021" cy="7330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7" name="TextBox 86">
            <a:extLst>
              <a:ext uri="{FF2B5EF4-FFF2-40B4-BE49-F238E27FC236}">
                <a16:creationId xmlns:a16="http://schemas.microsoft.com/office/drawing/2014/main" id="{50226E96-F12C-43F7-882F-046A94183FA0}"/>
              </a:ext>
            </a:extLst>
          </p:cNvPr>
          <p:cNvSpPr txBox="1"/>
          <p:nvPr/>
        </p:nvSpPr>
        <p:spPr>
          <a:xfrm>
            <a:off x="6571019" y="2270991"/>
            <a:ext cx="423514" cy="646331"/>
          </a:xfrm>
          <a:prstGeom prst="rect">
            <a:avLst/>
          </a:prstGeom>
          <a:noFill/>
        </p:spPr>
        <p:txBody>
          <a:bodyPr wrap="none" rtlCol="0" anchor="ctr">
            <a:spAutoFit/>
          </a:bodyPr>
          <a:lstStyle/>
          <a:p>
            <a:pPr algn="ctr"/>
            <a:r>
              <a:rPr lang="en-US" sz="3600" b="1" dirty="0">
                <a:solidFill>
                  <a:schemeClr val="bg1"/>
                </a:solidFill>
                <a:cs typeface="Poppins" pitchFamily="2" charset="77"/>
              </a:rPr>
              <a:t>2</a:t>
            </a:r>
          </a:p>
        </p:txBody>
      </p:sp>
      <p:sp>
        <p:nvSpPr>
          <p:cNvPr id="88" name="TextBox 87">
            <a:extLst>
              <a:ext uri="{FF2B5EF4-FFF2-40B4-BE49-F238E27FC236}">
                <a16:creationId xmlns:a16="http://schemas.microsoft.com/office/drawing/2014/main" id="{99A66C4F-A63B-486E-B78D-531E0A5EC009}"/>
              </a:ext>
            </a:extLst>
          </p:cNvPr>
          <p:cNvSpPr txBox="1"/>
          <p:nvPr/>
        </p:nvSpPr>
        <p:spPr>
          <a:xfrm>
            <a:off x="2699521" y="2171373"/>
            <a:ext cx="1340432" cy="299184"/>
          </a:xfrm>
          <a:prstGeom prst="rect">
            <a:avLst/>
          </a:prstGeom>
          <a:noFill/>
        </p:spPr>
        <p:txBody>
          <a:bodyPr wrap="none" rtlCol="0" anchor="b" anchorCtr="0">
            <a:spAutoFit/>
          </a:bodyPr>
          <a:lstStyle/>
          <a:p>
            <a:pPr algn="r"/>
            <a:r>
              <a:rPr lang="en-US" sz="1344" b="1" dirty="0">
                <a:solidFill>
                  <a:schemeClr val="tx2"/>
                </a:solidFill>
                <a:ea typeface="League Spartan" charset="0"/>
                <a:cs typeface="Poppins" pitchFamily="2" charset="77"/>
              </a:rPr>
              <a:t>YOUR LABEL 01</a:t>
            </a:r>
          </a:p>
        </p:txBody>
      </p:sp>
      <p:sp>
        <p:nvSpPr>
          <p:cNvPr id="89" name="Subtitle 2">
            <a:extLst>
              <a:ext uri="{FF2B5EF4-FFF2-40B4-BE49-F238E27FC236}">
                <a16:creationId xmlns:a16="http://schemas.microsoft.com/office/drawing/2014/main" id="{A1845115-2889-45CA-9340-B59679E6EA2E}"/>
              </a:ext>
            </a:extLst>
          </p:cNvPr>
          <p:cNvSpPr txBox="1">
            <a:spLocks/>
          </p:cNvSpPr>
          <p:nvPr/>
        </p:nvSpPr>
        <p:spPr>
          <a:xfrm>
            <a:off x="1548240" y="2422932"/>
            <a:ext cx="2434563" cy="59437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90" name="Oval 89">
            <a:extLst>
              <a:ext uri="{FF2B5EF4-FFF2-40B4-BE49-F238E27FC236}">
                <a16:creationId xmlns:a16="http://schemas.microsoft.com/office/drawing/2014/main" id="{0D0A4050-BA09-4E59-8C2A-D63417B35E54}"/>
              </a:ext>
            </a:extLst>
          </p:cNvPr>
          <p:cNvSpPr/>
          <p:nvPr/>
        </p:nvSpPr>
        <p:spPr>
          <a:xfrm>
            <a:off x="4283332" y="2225938"/>
            <a:ext cx="733021" cy="7330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1" name="TextBox 90">
            <a:extLst>
              <a:ext uri="{FF2B5EF4-FFF2-40B4-BE49-F238E27FC236}">
                <a16:creationId xmlns:a16="http://schemas.microsoft.com/office/drawing/2014/main" id="{47893CAB-913A-4B5A-B989-40442DF929DC}"/>
              </a:ext>
            </a:extLst>
          </p:cNvPr>
          <p:cNvSpPr txBox="1"/>
          <p:nvPr/>
        </p:nvSpPr>
        <p:spPr>
          <a:xfrm>
            <a:off x="4480567" y="2269284"/>
            <a:ext cx="338555" cy="646331"/>
          </a:xfrm>
          <a:prstGeom prst="rect">
            <a:avLst/>
          </a:prstGeom>
          <a:noFill/>
        </p:spPr>
        <p:txBody>
          <a:bodyPr wrap="none" rtlCol="0" anchor="ctr">
            <a:spAutoFit/>
          </a:bodyPr>
          <a:lstStyle/>
          <a:p>
            <a:pPr algn="ctr"/>
            <a:r>
              <a:rPr lang="en-US" sz="3600" b="1" dirty="0">
                <a:solidFill>
                  <a:schemeClr val="bg1"/>
                </a:solidFill>
                <a:cs typeface="Poppins" pitchFamily="2" charset="77"/>
              </a:rPr>
              <a:t>1</a:t>
            </a:r>
          </a:p>
        </p:txBody>
      </p:sp>
      <p:grpSp>
        <p:nvGrpSpPr>
          <p:cNvPr id="92" name="Group 91">
            <a:extLst>
              <a:ext uri="{FF2B5EF4-FFF2-40B4-BE49-F238E27FC236}">
                <a16:creationId xmlns:a16="http://schemas.microsoft.com/office/drawing/2014/main" id="{6CB99853-E7E3-4CDA-8730-7979EAE27349}"/>
              </a:ext>
            </a:extLst>
          </p:cNvPr>
          <p:cNvGrpSpPr/>
          <p:nvPr/>
        </p:nvGrpSpPr>
        <p:grpSpPr>
          <a:xfrm>
            <a:off x="5018254" y="3479196"/>
            <a:ext cx="1195751" cy="739525"/>
            <a:chOff x="10780951" y="7447482"/>
            <a:chExt cx="2847653" cy="1761163"/>
          </a:xfrm>
        </p:grpSpPr>
        <p:sp>
          <p:nvSpPr>
            <p:cNvPr id="93" name="Up Arrow 58">
              <a:extLst>
                <a:ext uri="{FF2B5EF4-FFF2-40B4-BE49-F238E27FC236}">
                  <a16:creationId xmlns:a16="http://schemas.microsoft.com/office/drawing/2014/main" id="{3D558F1C-19CD-4F94-BC7E-C1F2BB970151}"/>
                </a:ext>
              </a:extLst>
            </p:cNvPr>
            <p:cNvSpPr/>
            <p:nvPr/>
          </p:nvSpPr>
          <p:spPr>
            <a:xfrm>
              <a:off x="10780951" y="7447482"/>
              <a:ext cx="1418509" cy="176116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4" name="Down Arrow 59">
              <a:extLst>
                <a:ext uri="{FF2B5EF4-FFF2-40B4-BE49-F238E27FC236}">
                  <a16:creationId xmlns:a16="http://schemas.microsoft.com/office/drawing/2014/main" id="{37B3C7EA-C971-408B-BE6B-BA915CE37D99}"/>
                </a:ext>
              </a:extLst>
            </p:cNvPr>
            <p:cNvSpPr/>
            <p:nvPr/>
          </p:nvSpPr>
          <p:spPr>
            <a:xfrm>
              <a:off x="12210095" y="7447482"/>
              <a:ext cx="1418509" cy="1761163"/>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Tree>
    <p:extLst>
      <p:ext uri="{BB962C8B-B14F-4D97-AF65-F5344CB8AC3E}">
        <p14:creationId xmlns:p14="http://schemas.microsoft.com/office/powerpoint/2010/main" val="32597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96642-8339-48CB-BB39-44BF4CEE5A1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E09C361-648C-4591-95D1-CB9EEF0B8D1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F7ED119-10D9-4230-916B-AF01CB1E512C}"/>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A37B2754-010F-4147-A3F3-8D0293F02292}"/>
              </a:ext>
            </a:extLst>
          </p:cNvPr>
          <p:cNvSpPr>
            <a:spLocks noGrp="1"/>
          </p:cNvSpPr>
          <p:nvPr>
            <p:ph type="title"/>
          </p:nvPr>
        </p:nvSpPr>
        <p:spPr/>
        <p:txBody>
          <a:bodyPr/>
          <a:lstStyle/>
          <a:p>
            <a:r>
              <a:rPr lang="en-ZA" dirty="0"/>
              <a:t>Yearly Profit and Loss Chart</a:t>
            </a:r>
          </a:p>
        </p:txBody>
      </p:sp>
      <p:sp>
        <p:nvSpPr>
          <p:cNvPr id="6" name="Text Placeholder 5">
            <a:extLst>
              <a:ext uri="{FF2B5EF4-FFF2-40B4-BE49-F238E27FC236}">
                <a16:creationId xmlns:a16="http://schemas.microsoft.com/office/drawing/2014/main" id="{9A4D1321-9DE2-494B-8865-9ADCC94571C9}"/>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FC6BA11A-FC5A-41CC-9BBE-1A8627FD3030}"/>
              </a:ext>
            </a:extLst>
          </p:cNvPr>
          <p:cNvGraphicFramePr/>
          <p:nvPr>
            <p:extLst>
              <p:ext uri="{D42A27DB-BD31-4B8C-83A1-F6EECF244321}">
                <p14:modId xmlns:p14="http://schemas.microsoft.com/office/powerpoint/2010/main" val="1914719062"/>
              </p:ext>
            </p:extLst>
          </p:nvPr>
        </p:nvGraphicFramePr>
        <p:xfrm>
          <a:off x="1170440" y="1705462"/>
          <a:ext cx="9547054" cy="4604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14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159FB-DAC5-4CAF-A488-F87500E98C4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73E48B4-F25E-4F73-88E3-3C41A8743A5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4D57F8B-2BAE-4A93-8D83-D392E665F4AB}"/>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F3A4F7A9-9C54-4F64-AD52-0BEBFCDE894A}"/>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BD5ABC43-B6F2-4E21-9F60-486630A8CA18}"/>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7A1A20CB-0F35-4E18-82A5-94D9B0E87EBE}"/>
              </a:ext>
            </a:extLst>
          </p:cNvPr>
          <p:cNvSpPr/>
          <p:nvPr/>
        </p:nvSpPr>
        <p:spPr>
          <a:xfrm>
            <a:off x="1293176" y="3396899"/>
            <a:ext cx="575945" cy="2559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a:extLst>
              <a:ext uri="{FF2B5EF4-FFF2-40B4-BE49-F238E27FC236}">
                <a16:creationId xmlns:a16="http://schemas.microsoft.com/office/drawing/2014/main" id="{475B725F-C18D-4E35-A62E-08897DD89119}"/>
              </a:ext>
            </a:extLst>
          </p:cNvPr>
          <p:cNvSpPr/>
          <p:nvPr/>
        </p:nvSpPr>
        <p:spPr>
          <a:xfrm>
            <a:off x="1934015" y="3861696"/>
            <a:ext cx="575945" cy="20949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a:extLst>
              <a:ext uri="{FF2B5EF4-FFF2-40B4-BE49-F238E27FC236}">
                <a16:creationId xmlns:a16="http://schemas.microsoft.com/office/drawing/2014/main" id="{950B2842-123D-4EF8-B822-C36CF1B87E1A}"/>
              </a:ext>
            </a:extLst>
          </p:cNvPr>
          <p:cNvSpPr/>
          <p:nvPr/>
        </p:nvSpPr>
        <p:spPr>
          <a:xfrm>
            <a:off x="2574854" y="4144617"/>
            <a:ext cx="575945" cy="1812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0" name="Group 9">
            <a:extLst>
              <a:ext uri="{FF2B5EF4-FFF2-40B4-BE49-F238E27FC236}">
                <a16:creationId xmlns:a16="http://schemas.microsoft.com/office/drawing/2014/main" id="{5804B52E-6327-42D8-8A8F-36B07121B18D}"/>
              </a:ext>
            </a:extLst>
          </p:cNvPr>
          <p:cNvGrpSpPr/>
          <p:nvPr/>
        </p:nvGrpSpPr>
        <p:grpSpPr>
          <a:xfrm>
            <a:off x="3215693" y="2517825"/>
            <a:ext cx="2498463" cy="3438830"/>
            <a:chOff x="6099257" y="4764505"/>
            <a:chExt cx="5950032" cy="8189495"/>
          </a:xfrm>
        </p:grpSpPr>
        <p:sp>
          <p:nvSpPr>
            <p:cNvPr id="11" name="Rectangle 10">
              <a:extLst>
                <a:ext uri="{FF2B5EF4-FFF2-40B4-BE49-F238E27FC236}">
                  <a16:creationId xmlns:a16="http://schemas.microsoft.com/office/drawing/2014/main" id="{97B85A3D-F3D3-4468-B464-07934B877387}"/>
                </a:ext>
              </a:extLst>
            </p:cNvPr>
            <p:cNvSpPr/>
            <p:nvPr/>
          </p:nvSpPr>
          <p:spPr>
            <a:xfrm>
              <a:off x="6099257" y="9336504"/>
              <a:ext cx="1371600" cy="36174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ectangle 11">
              <a:extLst>
                <a:ext uri="{FF2B5EF4-FFF2-40B4-BE49-F238E27FC236}">
                  <a16:creationId xmlns:a16="http://schemas.microsoft.com/office/drawing/2014/main" id="{CF7CDF07-6A94-4FEA-9756-D1E56C1D9783}"/>
                </a:ext>
              </a:extLst>
            </p:cNvPr>
            <p:cNvSpPr/>
            <p:nvPr/>
          </p:nvSpPr>
          <p:spPr>
            <a:xfrm>
              <a:off x="7625401" y="7411452"/>
              <a:ext cx="1371600" cy="5542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Rectangle 12">
              <a:extLst>
                <a:ext uri="{FF2B5EF4-FFF2-40B4-BE49-F238E27FC236}">
                  <a16:creationId xmlns:a16="http://schemas.microsoft.com/office/drawing/2014/main" id="{F520DB54-ADBC-4C3C-8ABD-E7DC4D4BE9A0}"/>
                </a:ext>
              </a:extLst>
            </p:cNvPr>
            <p:cNvSpPr/>
            <p:nvPr/>
          </p:nvSpPr>
          <p:spPr>
            <a:xfrm>
              <a:off x="9151545" y="6087979"/>
              <a:ext cx="1371600" cy="68660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C1B66E8C-98D7-43F5-8D2D-441ADBC87953}"/>
                </a:ext>
              </a:extLst>
            </p:cNvPr>
            <p:cNvSpPr/>
            <p:nvPr/>
          </p:nvSpPr>
          <p:spPr>
            <a:xfrm>
              <a:off x="10677689" y="4764505"/>
              <a:ext cx="1371600" cy="8189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15" name="Right Arrow 14">
            <a:extLst>
              <a:ext uri="{FF2B5EF4-FFF2-40B4-BE49-F238E27FC236}">
                <a16:creationId xmlns:a16="http://schemas.microsoft.com/office/drawing/2014/main" id="{C48F412F-BA27-44E1-8892-23CB774D2946}"/>
              </a:ext>
            </a:extLst>
          </p:cNvPr>
          <p:cNvSpPr/>
          <p:nvPr/>
        </p:nvSpPr>
        <p:spPr>
          <a:xfrm rot="1800000">
            <a:off x="1663333" y="3245335"/>
            <a:ext cx="1758148" cy="293025"/>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ight Arrow 17">
            <a:extLst>
              <a:ext uri="{FF2B5EF4-FFF2-40B4-BE49-F238E27FC236}">
                <a16:creationId xmlns:a16="http://schemas.microsoft.com/office/drawing/2014/main" id="{D4EB3805-3CBB-461C-AD6A-E63C050F9749}"/>
              </a:ext>
            </a:extLst>
          </p:cNvPr>
          <p:cNvSpPr/>
          <p:nvPr/>
        </p:nvSpPr>
        <p:spPr>
          <a:xfrm rot="18900000">
            <a:off x="3585851" y="2639077"/>
            <a:ext cx="1758148" cy="29302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TextBox 16">
            <a:extLst>
              <a:ext uri="{FF2B5EF4-FFF2-40B4-BE49-F238E27FC236}">
                <a16:creationId xmlns:a16="http://schemas.microsoft.com/office/drawing/2014/main" id="{80C1D708-A20C-406E-AC08-B011F94864E5}"/>
              </a:ext>
            </a:extLst>
          </p:cNvPr>
          <p:cNvSpPr txBox="1"/>
          <p:nvPr/>
        </p:nvSpPr>
        <p:spPr>
          <a:xfrm>
            <a:off x="7226988" y="1772254"/>
            <a:ext cx="1736373"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LABEL 01</a:t>
            </a:r>
          </a:p>
        </p:txBody>
      </p:sp>
      <p:sp>
        <p:nvSpPr>
          <p:cNvPr id="18" name="Subtitle 2">
            <a:extLst>
              <a:ext uri="{FF2B5EF4-FFF2-40B4-BE49-F238E27FC236}">
                <a16:creationId xmlns:a16="http://schemas.microsoft.com/office/drawing/2014/main" id="{F7237650-EFA7-4EF0-8496-0442F291529A}"/>
              </a:ext>
            </a:extLst>
          </p:cNvPr>
          <p:cNvSpPr txBox="1">
            <a:spLocks/>
          </p:cNvSpPr>
          <p:nvPr/>
        </p:nvSpPr>
        <p:spPr>
          <a:xfrm>
            <a:off x="7274613" y="2088631"/>
            <a:ext cx="3402913"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9" name="Oval 18">
            <a:extLst>
              <a:ext uri="{FF2B5EF4-FFF2-40B4-BE49-F238E27FC236}">
                <a16:creationId xmlns:a16="http://schemas.microsoft.com/office/drawing/2014/main" id="{E53DAFF2-5A87-45BC-BDDD-005FC639EB9F}"/>
              </a:ext>
            </a:extLst>
          </p:cNvPr>
          <p:cNvSpPr>
            <a:spLocks noChangeAspect="1"/>
          </p:cNvSpPr>
          <p:nvPr/>
        </p:nvSpPr>
        <p:spPr>
          <a:xfrm>
            <a:off x="6359554" y="1811441"/>
            <a:ext cx="660417" cy="6604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TextBox 19">
            <a:extLst>
              <a:ext uri="{FF2B5EF4-FFF2-40B4-BE49-F238E27FC236}">
                <a16:creationId xmlns:a16="http://schemas.microsoft.com/office/drawing/2014/main" id="{5F909DB9-CEFE-40F9-B517-DAC5D8DD95D5}"/>
              </a:ext>
            </a:extLst>
          </p:cNvPr>
          <p:cNvSpPr txBox="1"/>
          <p:nvPr/>
        </p:nvSpPr>
        <p:spPr>
          <a:xfrm>
            <a:off x="7226988" y="5196420"/>
            <a:ext cx="1790875"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LABEL 04</a:t>
            </a:r>
          </a:p>
        </p:txBody>
      </p:sp>
      <p:sp>
        <p:nvSpPr>
          <p:cNvPr id="21" name="Subtitle 2">
            <a:extLst>
              <a:ext uri="{FF2B5EF4-FFF2-40B4-BE49-F238E27FC236}">
                <a16:creationId xmlns:a16="http://schemas.microsoft.com/office/drawing/2014/main" id="{22486F80-F6BD-428F-8B0B-13D08DDE7650}"/>
              </a:ext>
            </a:extLst>
          </p:cNvPr>
          <p:cNvSpPr txBox="1">
            <a:spLocks/>
          </p:cNvSpPr>
          <p:nvPr/>
        </p:nvSpPr>
        <p:spPr>
          <a:xfrm>
            <a:off x="7274613" y="5512797"/>
            <a:ext cx="3402913"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2" name="Oval 21">
            <a:extLst>
              <a:ext uri="{FF2B5EF4-FFF2-40B4-BE49-F238E27FC236}">
                <a16:creationId xmlns:a16="http://schemas.microsoft.com/office/drawing/2014/main" id="{C0245987-3C25-4A47-A099-8A2B994DA468}"/>
              </a:ext>
            </a:extLst>
          </p:cNvPr>
          <p:cNvSpPr>
            <a:spLocks noChangeAspect="1"/>
          </p:cNvSpPr>
          <p:nvPr/>
        </p:nvSpPr>
        <p:spPr>
          <a:xfrm>
            <a:off x="6359554" y="5231670"/>
            <a:ext cx="660417" cy="6604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extBox 22">
            <a:extLst>
              <a:ext uri="{FF2B5EF4-FFF2-40B4-BE49-F238E27FC236}">
                <a16:creationId xmlns:a16="http://schemas.microsoft.com/office/drawing/2014/main" id="{02042F80-D5D6-43C4-B851-059D651911E8}"/>
              </a:ext>
            </a:extLst>
          </p:cNvPr>
          <p:cNvSpPr txBox="1"/>
          <p:nvPr/>
        </p:nvSpPr>
        <p:spPr>
          <a:xfrm>
            <a:off x="7226988" y="4055031"/>
            <a:ext cx="1781257"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LABEL 03</a:t>
            </a:r>
          </a:p>
        </p:txBody>
      </p:sp>
      <p:sp>
        <p:nvSpPr>
          <p:cNvPr id="24" name="Subtitle 2">
            <a:extLst>
              <a:ext uri="{FF2B5EF4-FFF2-40B4-BE49-F238E27FC236}">
                <a16:creationId xmlns:a16="http://schemas.microsoft.com/office/drawing/2014/main" id="{1572C9FE-6F8C-44A7-96CE-449A31CBB0C0}"/>
              </a:ext>
            </a:extLst>
          </p:cNvPr>
          <p:cNvSpPr txBox="1">
            <a:spLocks/>
          </p:cNvSpPr>
          <p:nvPr/>
        </p:nvSpPr>
        <p:spPr>
          <a:xfrm>
            <a:off x="7274613" y="4371408"/>
            <a:ext cx="3402913"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5" name="Oval 24">
            <a:extLst>
              <a:ext uri="{FF2B5EF4-FFF2-40B4-BE49-F238E27FC236}">
                <a16:creationId xmlns:a16="http://schemas.microsoft.com/office/drawing/2014/main" id="{FAC7AF96-28B5-4708-BFE9-FC0B79485477}"/>
              </a:ext>
            </a:extLst>
          </p:cNvPr>
          <p:cNvSpPr>
            <a:spLocks noChangeAspect="1"/>
          </p:cNvSpPr>
          <p:nvPr/>
        </p:nvSpPr>
        <p:spPr>
          <a:xfrm>
            <a:off x="6359554" y="4090282"/>
            <a:ext cx="660417" cy="6604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TextBox 25">
            <a:extLst>
              <a:ext uri="{FF2B5EF4-FFF2-40B4-BE49-F238E27FC236}">
                <a16:creationId xmlns:a16="http://schemas.microsoft.com/office/drawing/2014/main" id="{0BF2B435-2F68-405B-8EBD-08ECF73A1390}"/>
              </a:ext>
            </a:extLst>
          </p:cNvPr>
          <p:cNvSpPr txBox="1"/>
          <p:nvPr/>
        </p:nvSpPr>
        <p:spPr>
          <a:xfrm>
            <a:off x="7226988" y="2913642"/>
            <a:ext cx="1778051"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YOUR LABEL 02</a:t>
            </a:r>
          </a:p>
        </p:txBody>
      </p:sp>
      <p:sp>
        <p:nvSpPr>
          <p:cNvPr id="27" name="Subtitle 2">
            <a:extLst>
              <a:ext uri="{FF2B5EF4-FFF2-40B4-BE49-F238E27FC236}">
                <a16:creationId xmlns:a16="http://schemas.microsoft.com/office/drawing/2014/main" id="{2B090812-451D-4EB9-B2C6-80DB77DC50FE}"/>
              </a:ext>
            </a:extLst>
          </p:cNvPr>
          <p:cNvSpPr txBox="1">
            <a:spLocks/>
          </p:cNvSpPr>
          <p:nvPr/>
        </p:nvSpPr>
        <p:spPr>
          <a:xfrm>
            <a:off x="7274613" y="3230020"/>
            <a:ext cx="3402913"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8" name="Oval 27">
            <a:extLst>
              <a:ext uri="{FF2B5EF4-FFF2-40B4-BE49-F238E27FC236}">
                <a16:creationId xmlns:a16="http://schemas.microsoft.com/office/drawing/2014/main" id="{232C35FB-6B13-4A7B-8F49-E6816EB28152}"/>
              </a:ext>
            </a:extLst>
          </p:cNvPr>
          <p:cNvSpPr>
            <a:spLocks noChangeAspect="1"/>
          </p:cNvSpPr>
          <p:nvPr/>
        </p:nvSpPr>
        <p:spPr>
          <a:xfrm>
            <a:off x="6359554" y="2962194"/>
            <a:ext cx="660417" cy="6604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3" name="Graphic 32" descr="Bullseye">
            <a:extLst>
              <a:ext uri="{FF2B5EF4-FFF2-40B4-BE49-F238E27FC236}">
                <a16:creationId xmlns:a16="http://schemas.microsoft.com/office/drawing/2014/main" id="{4E75FE60-47F6-4C7A-82BF-7BADD6BBA1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3998" y="3056639"/>
            <a:ext cx="471525" cy="471525"/>
          </a:xfrm>
          <a:prstGeom prst="rect">
            <a:avLst/>
          </a:prstGeom>
        </p:spPr>
      </p:pic>
      <p:pic>
        <p:nvPicPr>
          <p:cNvPr id="34" name="Graphic 33" descr="Subtitles RTL">
            <a:extLst>
              <a:ext uri="{FF2B5EF4-FFF2-40B4-BE49-F238E27FC236}">
                <a16:creationId xmlns:a16="http://schemas.microsoft.com/office/drawing/2014/main" id="{CDAEBF3C-1ADD-404B-99ED-440984E159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3999" y="1922201"/>
            <a:ext cx="471525" cy="471525"/>
          </a:xfrm>
          <a:prstGeom prst="rect">
            <a:avLst/>
          </a:prstGeom>
        </p:spPr>
      </p:pic>
      <p:pic>
        <p:nvPicPr>
          <p:cNvPr id="35" name="Graphic 34" descr="Store">
            <a:extLst>
              <a:ext uri="{FF2B5EF4-FFF2-40B4-BE49-F238E27FC236}">
                <a16:creationId xmlns:a16="http://schemas.microsoft.com/office/drawing/2014/main" id="{B5A86A3B-D954-4093-BBA9-195C9B66B2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3997" y="5326115"/>
            <a:ext cx="471525" cy="471525"/>
          </a:xfrm>
          <a:prstGeom prst="rect">
            <a:avLst/>
          </a:prstGeom>
        </p:spPr>
      </p:pic>
      <p:pic>
        <p:nvPicPr>
          <p:cNvPr id="36" name="Graphic 35" descr="Employee badge">
            <a:extLst>
              <a:ext uri="{FF2B5EF4-FFF2-40B4-BE49-F238E27FC236}">
                <a16:creationId xmlns:a16="http://schemas.microsoft.com/office/drawing/2014/main" id="{83FD5CB0-588B-4C91-87B1-FA6A1384D5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3997" y="4184727"/>
            <a:ext cx="471525" cy="471525"/>
          </a:xfrm>
          <a:prstGeom prst="rect">
            <a:avLst/>
          </a:prstGeom>
        </p:spPr>
      </p:pic>
    </p:spTree>
    <p:extLst>
      <p:ext uri="{BB962C8B-B14F-4D97-AF65-F5344CB8AC3E}">
        <p14:creationId xmlns:p14="http://schemas.microsoft.com/office/powerpoint/2010/main" val="24540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7357F-1F2C-4189-82E1-3BFD103D642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A7B3105-A96E-401F-8EB8-EC7E6835E43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4DC0103-AC30-4526-A263-591F68A688FB}"/>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0AEDE6CA-B24E-4C41-9FC4-3C968B24C09E}"/>
              </a:ext>
            </a:extLst>
          </p:cNvPr>
          <p:cNvSpPr>
            <a:spLocks noGrp="1"/>
          </p:cNvSpPr>
          <p:nvPr>
            <p:ph type="title"/>
          </p:nvPr>
        </p:nvSpPr>
        <p:spPr/>
        <p:txBody>
          <a:bodyPr/>
          <a:lstStyle/>
          <a:p>
            <a:r>
              <a:rPr lang="en-ZA" dirty="0"/>
              <a:t>Integrated Profit and Loss </a:t>
            </a:r>
          </a:p>
        </p:txBody>
      </p:sp>
      <p:sp>
        <p:nvSpPr>
          <p:cNvPr id="6" name="Text Placeholder 5">
            <a:extLst>
              <a:ext uri="{FF2B5EF4-FFF2-40B4-BE49-F238E27FC236}">
                <a16:creationId xmlns:a16="http://schemas.microsoft.com/office/drawing/2014/main" id="{E38652AB-B187-4139-A80B-B76C561769D0}"/>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DE8575F6-B1C4-40CC-BEFE-814CFA6BD121}"/>
              </a:ext>
            </a:extLst>
          </p:cNvPr>
          <p:cNvSpPr txBox="1"/>
          <p:nvPr/>
        </p:nvSpPr>
        <p:spPr>
          <a:xfrm>
            <a:off x="1439498" y="5480309"/>
            <a:ext cx="1156086"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ECONOMIC</a:t>
            </a:r>
          </a:p>
          <a:p>
            <a:pPr algn="ctr"/>
            <a:r>
              <a:rPr lang="en-US" sz="1344" b="1" dirty="0">
                <a:solidFill>
                  <a:schemeClr val="tx2"/>
                </a:solidFill>
                <a:ea typeface="League Spartan" charset="0"/>
                <a:cs typeface="Poppins" pitchFamily="2" charset="77"/>
              </a:rPr>
              <a:t>RESOURCES</a:t>
            </a:r>
          </a:p>
        </p:txBody>
      </p:sp>
      <p:sp>
        <p:nvSpPr>
          <p:cNvPr id="8" name="TextBox 7">
            <a:extLst>
              <a:ext uri="{FF2B5EF4-FFF2-40B4-BE49-F238E27FC236}">
                <a16:creationId xmlns:a16="http://schemas.microsoft.com/office/drawing/2014/main" id="{51D782EB-1EF9-4BA6-9069-15E1608E38A0}"/>
              </a:ext>
            </a:extLst>
          </p:cNvPr>
          <p:cNvSpPr txBox="1"/>
          <p:nvPr/>
        </p:nvSpPr>
        <p:spPr>
          <a:xfrm>
            <a:off x="8928077" y="5480309"/>
            <a:ext cx="1156087"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HUMAN</a:t>
            </a:r>
          </a:p>
          <a:p>
            <a:pPr algn="ctr"/>
            <a:r>
              <a:rPr lang="en-US" sz="1344" b="1" dirty="0">
                <a:solidFill>
                  <a:schemeClr val="tx2"/>
                </a:solidFill>
                <a:ea typeface="League Spartan" charset="0"/>
                <a:cs typeface="Poppins" pitchFamily="2" charset="77"/>
              </a:rPr>
              <a:t>RESOURCES</a:t>
            </a:r>
          </a:p>
        </p:txBody>
      </p:sp>
      <p:sp>
        <p:nvSpPr>
          <p:cNvPr id="9" name="TextBox 8">
            <a:extLst>
              <a:ext uri="{FF2B5EF4-FFF2-40B4-BE49-F238E27FC236}">
                <a16:creationId xmlns:a16="http://schemas.microsoft.com/office/drawing/2014/main" id="{9F59B0BB-E5F6-476C-86E7-734DF115C100}"/>
              </a:ext>
            </a:extLst>
          </p:cNvPr>
          <p:cNvSpPr txBox="1"/>
          <p:nvPr/>
        </p:nvSpPr>
        <p:spPr>
          <a:xfrm>
            <a:off x="2937215" y="5480309"/>
            <a:ext cx="1156086"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MANMADE</a:t>
            </a:r>
          </a:p>
          <a:p>
            <a:pPr algn="ctr"/>
            <a:r>
              <a:rPr lang="en-US" sz="1344" b="1" dirty="0">
                <a:solidFill>
                  <a:schemeClr val="tx2"/>
                </a:solidFill>
                <a:ea typeface="League Spartan" charset="0"/>
                <a:cs typeface="Poppins" pitchFamily="2" charset="77"/>
              </a:rPr>
              <a:t>RESOURCES</a:t>
            </a:r>
          </a:p>
        </p:txBody>
      </p:sp>
      <p:sp>
        <p:nvSpPr>
          <p:cNvPr id="10" name="TextBox 9">
            <a:extLst>
              <a:ext uri="{FF2B5EF4-FFF2-40B4-BE49-F238E27FC236}">
                <a16:creationId xmlns:a16="http://schemas.microsoft.com/office/drawing/2014/main" id="{8C4B7850-FC38-45AA-93AC-2543DDF72159}"/>
              </a:ext>
            </a:extLst>
          </p:cNvPr>
          <p:cNvSpPr txBox="1"/>
          <p:nvPr/>
        </p:nvSpPr>
        <p:spPr>
          <a:xfrm>
            <a:off x="4434931" y="5480309"/>
            <a:ext cx="1156086"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ACADEMIC</a:t>
            </a:r>
          </a:p>
          <a:p>
            <a:pPr algn="ctr"/>
            <a:r>
              <a:rPr lang="en-US" sz="1344" b="1" dirty="0">
                <a:solidFill>
                  <a:schemeClr val="tx2"/>
                </a:solidFill>
                <a:ea typeface="League Spartan" charset="0"/>
                <a:cs typeface="Poppins" pitchFamily="2" charset="77"/>
              </a:rPr>
              <a:t>RESOURCES</a:t>
            </a:r>
          </a:p>
        </p:txBody>
      </p:sp>
      <p:sp>
        <p:nvSpPr>
          <p:cNvPr id="11" name="TextBox 10">
            <a:extLst>
              <a:ext uri="{FF2B5EF4-FFF2-40B4-BE49-F238E27FC236}">
                <a16:creationId xmlns:a16="http://schemas.microsoft.com/office/drawing/2014/main" id="{C0A6984E-36CA-4843-AC20-37B74CEF383A}"/>
              </a:ext>
            </a:extLst>
          </p:cNvPr>
          <p:cNvSpPr txBox="1"/>
          <p:nvPr/>
        </p:nvSpPr>
        <p:spPr>
          <a:xfrm>
            <a:off x="5913410" y="5480309"/>
            <a:ext cx="1194558"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ECOLOGICAL</a:t>
            </a:r>
          </a:p>
          <a:p>
            <a:pPr algn="ctr"/>
            <a:r>
              <a:rPr lang="en-US" sz="1344" b="1" dirty="0">
                <a:solidFill>
                  <a:schemeClr val="tx2"/>
                </a:solidFill>
                <a:ea typeface="League Spartan" charset="0"/>
                <a:cs typeface="Poppins" pitchFamily="2" charset="77"/>
              </a:rPr>
              <a:t>RESOURCES</a:t>
            </a:r>
          </a:p>
        </p:txBody>
      </p:sp>
      <p:sp>
        <p:nvSpPr>
          <p:cNvPr id="12" name="TextBox 11">
            <a:extLst>
              <a:ext uri="{FF2B5EF4-FFF2-40B4-BE49-F238E27FC236}">
                <a16:creationId xmlns:a16="http://schemas.microsoft.com/office/drawing/2014/main" id="{C73357AF-4C46-4EA9-A122-ECD7B5E3E615}"/>
              </a:ext>
            </a:extLst>
          </p:cNvPr>
          <p:cNvSpPr txBox="1"/>
          <p:nvPr/>
        </p:nvSpPr>
        <p:spPr>
          <a:xfrm>
            <a:off x="7430361" y="5480309"/>
            <a:ext cx="1156087" cy="506036"/>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COMMUNITY</a:t>
            </a:r>
          </a:p>
          <a:p>
            <a:pPr algn="ctr"/>
            <a:r>
              <a:rPr lang="en-US" sz="1344" b="1" dirty="0">
                <a:solidFill>
                  <a:schemeClr val="tx2"/>
                </a:solidFill>
                <a:ea typeface="League Spartan" charset="0"/>
                <a:cs typeface="Poppins" pitchFamily="2" charset="77"/>
              </a:rPr>
              <a:t>RESOURCES</a:t>
            </a:r>
          </a:p>
        </p:txBody>
      </p:sp>
      <p:cxnSp>
        <p:nvCxnSpPr>
          <p:cNvPr id="19" name="Straight Connector 18">
            <a:extLst>
              <a:ext uri="{FF2B5EF4-FFF2-40B4-BE49-F238E27FC236}">
                <a16:creationId xmlns:a16="http://schemas.microsoft.com/office/drawing/2014/main" id="{A942EE21-0D17-48E0-917C-9A017DD7F4EF}"/>
              </a:ext>
            </a:extLst>
          </p:cNvPr>
          <p:cNvCxnSpPr>
            <a:cxnSpLocks/>
          </p:cNvCxnSpPr>
          <p:nvPr/>
        </p:nvCxnSpPr>
        <p:spPr>
          <a:xfrm>
            <a:off x="2775450" y="1883721"/>
            <a:ext cx="0" cy="236777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B3E2B4-F231-4F96-8190-E31FDA984889}"/>
              </a:ext>
            </a:extLst>
          </p:cNvPr>
          <p:cNvCxnSpPr>
            <a:cxnSpLocks/>
          </p:cNvCxnSpPr>
          <p:nvPr/>
        </p:nvCxnSpPr>
        <p:spPr>
          <a:xfrm>
            <a:off x="1282259" y="1883721"/>
            <a:ext cx="0" cy="236777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DC73A8-4C3F-4D3F-881D-2212734BEC98}"/>
              </a:ext>
            </a:extLst>
          </p:cNvPr>
          <p:cNvCxnSpPr>
            <a:cxnSpLocks/>
          </p:cNvCxnSpPr>
          <p:nvPr/>
        </p:nvCxnSpPr>
        <p:spPr>
          <a:xfrm>
            <a:off x="4268640" y="1883721"/>
            <a:ext cx="0" cy="236777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EDF977-381D-4407-B172-6063F18B86E3}"/>
              </a:ext>
            </a:extLst>
          </p:cNvPr>
          <p:cNvCxnSpPr>
            <a:cxnSpLocks/>
          </p:cNvCxnSpPr>
          <p:nvPr/>
        </p:nvCxnSpPr>
        <p:spPr>
          <a:xfrm>
            <a:off x="5761831" y="1883721"/>
            <a:ext cx="0" cy="236777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3EB6A5-EE4A-44AF-AD0D-772392A959A5}"/>
              </a:ext>
            </a:extLst>
          </p:cNvPr>
          <p:cNvCxnSpPr>
            <a:cxnSpLocks/>
          </p:cNvCxnSpPr>
          <p:nvPr/>
        </p:nvCxnSpPr>
        <p:spPr>
          <a:xfrm>
            <a:off x="7255022" y="1883721"/>
            <a:ext cx="0" cy="236777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841A48-410E-4609-B759-17CF5FAF2E32}"/>
              </a:ext>
            </a:extLst>
          </p:cNvPr>
          <p:cNvCxnSpPr>
            <a:cxnSpLocks/>
          </p:cNvCxnSpPr>
          <p:nvPr/>
        </p:nvCxnSpPr>
        <p:spPr>
          <a:xfrm>
            <a:off x="8748212" y="1883721"/>
            <a:ext cx="0" cy="2367774"/>
          </a:xfrm>
          <a:prstGeom prst="line">
            <a:avLst/>
          </a:prstGeom>
          <a:ln w="381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72A390-3A91-4BA2-AAD4-43177E460682}"/>
              </a:ext>
            </a:extLst>
          </p:cNvPr>
          <p:cNvCxnSpPr>
            <a:cxnSpLocks/>
          </p:cNvCxnSpPr>
          <p:nvPr/>
        </p:nvCxnSpPr>
        <p:spPr>
          <a:xfrm>
            <a:off x="10241403" y="1883721"/>
            <a:ext cx="0" cy="236777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1F9981A-0A6E-4219-9282-A8DAB40F4130}"/>
              </a:ext>
            </a:extLst>
          </p:cNvPr>
          <p:cNvSpPr/>
          <p:nvPr/>
        </p:nvSpPr>
        <p:spPr>
          <a:xfrm>
            <a:off x="1396026" y="1996258"/>
            <a:ext cx="575945" cy="1196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28" name="Rectangle 27">
            <a:extLst>
              <a:ext uri="{FF2B5EF4-FFF2-40B4-BE49-F238E27FC236}">
                <a16:creationId xmlns:a16="http://schemas.microsoft.com/office/drawing/2014/main" id="{59157240-A148-40CC-9D5C-1D49EB6B16B6}"/>
              </a:ext>
            </a:extLst>
          </p:cNvPr>
          <p:cNvSpPr/>
          <p:nvPr/>
        </p:nvSpPr>
        <p:spPr>
          <a:xfrm>
            <a:off x="2085737" y="3192962"/>
            <a:ext cx="575945" cy="55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29" name="Rectangle 28">
            <a:extLst>
              <a:ext uri="{FF2B5EF4-FFF2-40B4-BE49-F238E27FC236}">
                <a16:creationId xmlns:a16="http://schemas.microsoft.com/office/drawing/2014/main" id="{80052311-E314-438F-AF85-21162F832E47}"/>
              </a:ext>
            </a:extLst>
          </p:cNvPr>
          <p:cNvSpPr/>
          <p:nvPr/>
        </p:nvSpPr>
        <p:spPr>
          <a:xfrm>
            <a:off x="2889217" y="1996258"/>
            <a:ext cx="575945" cy="1196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0" name="Rectangle 29">
            <a:extLst>
              <a:ext uri="{FF2B5EF4-FFF2-40B4-BE49-F238E27FC236}">
                <a16:creationId xmlns:a16="http://schemas.microsoft.com/office/drawing/2014/main" id="{691C3738-F29E-46CA-81BE-A86BCFE8E015}"/>
              </a:ext>
            </a:extLst>
          </p:cNvPr>
          <p:cNvSpPr/>
          <p:nvPr/>
        </p:nvSpPr>
        <p:spPr>
          <a:xfrm>
            <a:off x="3578928" y="3192962"/>
            <a:ext cx="575945" cy="556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1" name="Rectangle 30">
            <a:extLst>
              <a:ext uri="{FF2B5EF4-FFF2-40B4-BE49-F238E27FC236}">
                <a16:creationId xmlns:a16="http://schemas.microsoft.com/office/drawing/2014/main" id="{8B9DA91C-EE78-4A61-B07B-AAE1DD9BCD0C}"/>
              </a:ext>
            </a:extLst>
          </p:cNvPr>
          <p:cNvSpPr/>
          <p:nvPr/>
        </p:nvSpPr>
        <p:spPr>
          <a:xfrm>
            <a:off x="4380145" y="1996258"/>
            <a:ext cx="575945" cy="1196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2" name="Rectangle 31">
            <a:extLst>
              <a:ext uri="{FF2B5EF4-FFF2-40B4-BE49-F238E27FC236}">
                <a16:creationId xmlns:a16="http://schemas.microsoft.com/office/drawing/2014/main" id="{DB940696-14BF-4F69-AD44-4A6E7FAB84D2}"/>
              </a:ext>
            </a:extLst>
          </p:cNvPr>
          <p:cNvSpPr/>
          <p:nvPr/>
        </p:nvSpPr>
        <p:spPr>
          <a:xfrm>
            <a:off x="5069856" y="3192962"/>
            <a:ext cx="575945" cy="556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3" name="Rectangle 32">
            <a:extLst>
              <a:ext uri="{FF2B5EF4-FFF2-40B4-BE49-F238E27FC236}">
                <a16:creationId xmlns:a16="http://schemas.microsoft.com/office/drawing/2014/main" id="{BCD220F0-DDAC-4673-869E-978973339B3A}"/>
              </a:ext>
            </a:extLst>
          </p:cNvPr>
          <p:cNvSpPr/>
          <p:nvPr/>
        </p:nvSpPr>
        <p:spPr>
          <a:xfrm>
            <a:off x="5875598" y="1996258"/>
            <a:ext cx="575945" cy="11967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4" name="Rectangle 33">
            <a:extLst>
              <a:ext uri="{FF2B5EF4-FFF2-40B4-BE49-F238E27FC236}">
                <a16:creationId xmlns:a16="http://schemas.microsoft.com/office/drawing/2014/main" id="{529AA448-56D4-4E8A-A483-23C37701F411}"/>
              </a:ext>
            </a:extLst>
          </p:cNvPr>
          <p:cNvSpPr/>
          <p:nvPr/>
        </p:nvSpPr>
        <p:spPr>
          <a:xfrm>
            <a:off x="6565310" y="3192962"/>
            <a:ext cx="575945" cy="556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5" name="Rectangle 34">
            <a:extLst>
              <a:ext uri="{FF2B5EF4-FFF2-40B4-BE49-F238E27FC236}">
                <a16:creationId xmlns:a16="http://schemas.microsoft.com/office/drawing/2014/main" id="{47C4A292-5CFE-4BCB-9788-E6CCF5EB021F}"/>
              </a:ext>
            </a:extLst>
          </p:cNvPr>
          <p:cNvSpPr/>
          <p:nvPr/>
        </p:nvSpPr>
        <p:spPr>
          <a:xfrm>
            <a:off x="7368789" y="1996258"/>
            <a:ext cx="575945" cy="11967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6" name="Rectangle 35">
            <a:extLst>
              <a:ext uri="{FF2B5EF4-FFF2-40B4-BE49-F238E27FC236}">
                <a16:creationId xmlns:a16="http://schemas.microsoft.com/office/drawing/2014/main" id="{AC433FD2-ED8F-49E9-BC87-CC5CA64EB40C}"/>
              </a:ext>
            </a:extLst>
          </p:cNvPr>
          <p:cNvSpPr/>
          <p:nvPr/>
        </p:nvSpPr>
        <p:spPr>
          <a:xfrm>
            <a:off x="8058501" y="3192962"/>
            <a:ext cx="575945" cy="556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7" name="Rectangle 36">
            <a:extLst>
              <a:ext uri="{FF2B5EF4-FFF2-40B4-BE49-F238E27FC236}">
                <a16:creationId xmlns:a16="http://schemas.microsoft.com/office/drawing/2014/main" id="{938297A5-0614-4093-9C23-0325CE837D2E}"/>
              </a:ext>
            </a:extLst>
          </p:cNvPr>
          <p:cNvSpPr/>
          <p:nvPr/>
        </p:nvSpPr>
        <p:spPr>
          <a:xfrm>
            <a:off x="8861980" y="1996258"/>
            <a:ext cx="575945" cy="11967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38" name="Rectangle 37">
            <a:extLst>
              <a:ext uri="{FF2B5EF4-FFF2-40B4-BE49-F238E27FC236}">
                <a16:creationId xmlns:a16="http://schemas.microsoft.com/office/drawing/2014/main" id="{0ED34AD4-B946-415A-BAF8-AE866B05E214}"/>
              </a:ext>
            </a:extLst>
          </p:cNvPr>
          <p:cNvSpPr/>
          <p:nvPr/>
        </p:nvSpPr>
        <p:spPr>
          <a:xfrm>
            <a:off x="9551691" y="3192962"/>
            <a:ext cx="575945" cy="556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pic>
        <p:nvPicPr>
          <p:cNvPr id="40" name="Graphic 39" descr="Head with gears">
            <a:extLst>
              <a:ext uri="{FF2B5EF4-FFF2-40B4-BE49-F238E27FC236}">
                <a16:creationId xmlns:a16="http://schemas.microsoft.com/office/drawing/2014/main" id="{DF6CAAE4-90DF-474B-BA52-631E1C702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5404" y="4562782"/>
            <a:ext cx="914400" cy="914400"/>
          </a:xfrm>
          <a:prstGeom prst="rect">
            <a:avLst/>
          </a:prstGeom>
        </p:spPr>
      </p:pic>
      <p:pic>
        <p:nvPicPr>
          <p:cNvPr id="42" name="Graphic 41" descr="Employee badge">
            <a:extLst>
              <a:ext uri="{FF2B5EF4-FFF2-40B4-BE49-F238E27FC236}">
                <a16:creationId xmlns:a16="http://schemas.microsoft.com/office/drawing/2014/main" id="{AD697996-4F87-4191-9132-09A57DFC9D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8919" y="4565908"/>
            <a:ext cx="914400" cy="914400"/>
          </a:xfrm>
          <a:prstGeom prst="rect">
            <a:avLst/>
          </a:prstGeom>
        </p:spPr>
      </p:pic>
      <p:pic>
        <p:nvPicPr>
          <p:cNvPr id="44" name="Graphic 43" descr="Piggy Bank">
            <a:extLst>
              <a:ext uri="{FF2B5EF4-FFF2-40B4-BE49-F238E27FC236}">
                <a16:creationId xmlns:a16="http://schemas.microsoft.com/office/drawing/2014/main" id="{9B532890-31FF-47EC-98E6-EA3A6F0BF2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0343" y="4604662"/>
            <a:ext cx="914400" cy="914400"/>
          </a:xfrm>
          <a:prstGeom prst="rect">
            <a:avLst/>
          </a:prstGeom>
        </p:spPr>
      </p:pic>
      <p:pic>
        <p:nvPicPr>
          <p:cNvPr id="46" name="Graphic 45" descr="Box trolley">
            <a:extLst>
              <a:ext uri="{FF2B5EF4-FFF2-40B4-BE49-F238E27FC236}">
                <a16:creationId xmlns:a16="http://schemas.microsoft.com/office/drawing/2014/main" id="{B0E75CA0-8B9D-4486-A867-85B09FB546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8058" y="4535940"/>
            <a:ext cx="914400" cy="914400"/>
          </a:xfrm>
          <a:prstGeom prst="rect">
            <a:avLst/>
          </a:prstGeom>
        </p:spPr>
      </p:pic>
      <p:pic>
        <p:nvPicPr>
          <p:cNvPr id="48" name="Graphic 47" descr="Megaphone">
            <a:extLst>
              <a:ext uri="{FF2B5EF4-FFF2-40B4-BE49-F238E27FC236}">
                <a16:creationId xmlns:a16="http://schemas.microsoft.com/office/drawing/2014/main" id="{9BCEEFB3-0A0E-4FC6-9A26-860F7BE559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51204" y="4528379"/>
            <a:ext cx="914400" cy="914400"/>
          </a:xfrm>
          <a:prstGeom prst="rect">
            <a:avLst/>
          </a:prstGeom>
        </p:spPr>
      </p:pic>
      <p:pic>
        <p:nvPicPr>
          <p:cNvPr id="50" name="Graphic 49" descr="Open hand with plant">
            <a:extLst>
              <a:ext uri="{FF2B5EF4-FFF2-40B4-BE49-F238E27FC236}">
                <a16:creationId xmlns:a16="http://schemas.microsoft.com/office/drawing/2014/main" id="{D7B06A3A-A355-44CC-9630-D1BFD9AE3C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53489" y="4528379"/>
            <a:ext cx="914400" cy="914400"/>
          </a:xfrm>
          <a:prstGeom prst="rect">
            <a:avLst/>
          </a:prstGeom>
        </p:spPr>
      </p:pic>
      <p:cxnSp>
        <p:nvCxnSpPr>
          <p:cNvPr id="26" name="Straight Connector 25">
            <a:extLst>
              <a:ext uri="{FF2B5EF4-FFF2-40B4-BE49-F238E27FC236}">
                <a16:creationId xmlns:a16="http://schemas.microsoft.com/office/drawing/2014/main" id="{8D71431E-22CC-4524-A91D-463985221C13}"/>
              </a:ext>
            </a:extLst>
          </p:cNvPr>
          <p:cNvCxnSpPr>
            <a:cxnSpLocks/>
          </p:cNvCxnSpPr>
          <p:nvPr/>
        </p:nvCxnSpPr>
        <p:spPr>
          <a:xfrm flipH="1">
            <a:off x="1282259" y="3192961"/>
            <a:ext cx="895914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1020A-97DA-47CC-A569-2C74FBF6C4A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FD74F49-0777-4535-AA21-664500AFF01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05D6AEC-169D-46F1-A291-6ABE1949B792}"/>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9357356D-2B81-4C15-8D52-98640B5C10A5}"/>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43E32C8F-216E-48FB-8BEA-8595C9B76843}"/>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ED043DF-A29C-4D62-834C-EC3D1C83EE84}"/>
              </a:ext>
            </a:extLst>
          </p:cNvPr>
          <p:cNvGrpSpPr/>
          <p:nvPr/>
        </p:nvGrpSpPr>
        <p:grpSpPr>
          <a:xfrm>
            <a:off x="4614733" y="2036227"/>
            <a:ext cx="2408497" cy="3815199"/>
            <a:chOff x="9320934" y="3326237"/>
            <a:chExt cx="5735782" cy="9085810"/>
          </a:xfrm>
        </p:grpSpPr>
        <p:sp>
          <p:nvSpPr>
            <p:cNvPr id="8" name="Freeform 5">
              <a:extLst>
                <a:ext uri="{FF2B5EF4-FFF2-40B4-BE49-F238E27FC236}">
                  <a16:creationId xmlns:a16="http://schemas.microsoft.com/office/drawing/2014/main" id="{C629E528-5EF8-44AA-B9AD-FF49D89B2F3A}"/>
                </a:ext>
              </a:extLst>
            </p:cNvPr>
            <p:cNvSpPr/>
            <p:nvPr/>
          </p:nvSpPr>
          <p:spPr>
            <a:xfrm>
              <a:off x="12188825" y="3326237"/>
              <a:ext cx="2867891" cy="5735782"/>
            </a:xfrm>
            <a:custGeom>
              <a:avLst/>
              <a:gdLst>
                <a:gd name="connsiteX0" fmla="*/ 0 w 2867891"/>
                <a:gd name="connsiteY0" fmla="*/ 0 h 5735782"/>
                <a:gd name="connsiteX1" fmla="*/ 2867891 w 2867891"/>
                <a:gd name="connsiteY1" fmla="*/ 2867891 h 5735782"/>
                <a:gd name="connsiteX2" fmla="*/ 0 w 2867891"/>
                <a:gd name="connsiteY2" fmla="*/ 5735782 h 5735782"/>
              </a:gdLst>
              <a:ahLst/>
              <a:cxnLst>
                <a:cxn ang="0">
                  <a:pos x="connsiteX0" y="connsiteY0"/>
                </a:cxn>
                <a:cxn ang="0">
                  <a:pos x="connsiteX1" y="connsiteY1"/>
                </a:cxn>
                <a:cxn ang="0">
                  <a:pos x="connsiteX2" y="connsiteY2"/>
                </a:cxn>
              </a:cxnLst>
              <a:rect l="l" t="t" r="r" b="b"/>
              <a:pathLst>
                <a:path w="2867891" h="5735782">
                  <a:moveTo>
                    <a:pt x="0" y="0"/>
                  </a:moveTo>
                  <a:cubicBezTo>
                    <a:pt x="1583892" y="0"/>
                    <a:pt x="2867891" y="1283999"/>
                    <a:pt x="2867891" y="2867891"/>
                  </a:cubicBezTo>
                  <a:cubicBezTo>
                    <a:pt x="2867891" y="4451783"/>
                    <a:pt x="1583892" y="5735782"/>
                    <a:pt x="0" y="573578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Freeform 6">
              <a:extLst>
                <a:ext uri="{FF2B5EF4-FFF2-40B4-BE49-F238E27FC236}">
                  <a16:creationId xmlns:a16="http://schemas.microsoft.com/office/drawing/2014/main" id="{9EA25ECC-6C22-4410-9B9E-BC039D0F65E3}"/>
                </a:ext>
              </a:extLst>
            </p:cNvPr>
            <p:cNvSpPr/>
            <p:nvPr/>
          </p:nvSpPr>
          <p:spPr>
            <a:xfrm rot="10800000">
              <a:off x="9320934" y="6676265"/>
              <a:ext cx="2867891" cy="5735782"/>
            </a:xfrm>
            <a:custGeom>
              <a:avLst/>
              <a:gdLst>
                <a:gd name="connsiteX0" fmla="*/ 0 w 2867891"/>
                <a:gd name="connsiteY0" fmla="*/ 0 h 5735782"/>
                <a:gd name="connsiteX1" fmla="*/ 2867891 w 2867891"/>
                <a:gd name="connsiteY1" fmla="*/ 2867891 h 5735782"/>
                <a:gd name="connsiteX2" fmla="*/ 0 w 2867891"/>
                <a:gd name="connsiteY2" fmla="*/ 5735782 h 5735782"/>
              </a:gdLst>
              <a:ahLst/>
              <a:cxnLst>
                <a:cxn ang="0">
                  <a:pos x="connsiteX0" y="connsiteY0"/>
                </a:cxn>
                <a:cxn ang="0">
                  <a:pos x="connsiteX1" y="connsiteY1"/>
                </a:cxn>
                <a:cxn ang="0">
                  <a:pos x="connsiteX2" y="connsiteY2"/>
                </a:cxn>
              </a:cxnLst>
              <a:rect l="l" t="t" r="r" b="b"/>
              <a:pathLst>
                <a:path w="2867891" h="5735782">
                  <a:moveTo>
                    <a:pt x="0" y="0"/>
                  </a:moveTo>
                  <a:cubicBezTo>
                    <a:pt x="1583892" y="0"/>
                    <a:pt x="2867891" y="1283999"/>
                    <a:pt x="2867891" y="2867891"/>
                  </a:cubicBezTo>
                  <a:cubicBezTo>
                    <a:pt x="2867891" y="4451783"/>
                    <a:pt x="1583892" y="5735782"/>
                    <a:pt x="0" y="57357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C902B241-5588-47FB-9F79-098A6380DFBF}"/>
                </a:ext>
              </a:extLst>
            </p:cNvPr>
            <p:cNvSpPr/>
            <p:nvPr/>
          </p:nvSpPr>
          <p:spPr>
            <a:xfrm>
              <a:off x="11556686" y="10104895"/>
              <a:ext cx="1264278" cy="1264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F8B7B9C5-F693-4150-A925-19320409F8B2}"/>
                </a:ext>
              </a:extLst>
            </p:cNvPr>
            <p:cNvSpPr/>
            <p:nvPr/>
          </p:nvSpPr>
          <p:spPr>
            <a:xfrm>
              <a:off x="11556686" y="4369112"/>
              <a:ext cx="1264278" cy="1264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Freeform 359">
              <a:extLst>
                <a:ext uri="{FF2B5EF4-FFF2-40B4-BE49-F238E27FC236}">
                  <a16:creationId xmlns:a16="http://schemas.microsoft.com/office/drawing/2014/main" id="{806D3EA3-9BF7-4D50-84D4-DA3A1A28F6F3}"/>
                </a:ext>
              </a:extLst>
            </p:cNvPr>
            <p:cNvSpPr>
              <a:spLocks noChangeAspect="1"/>
            </p:cNvSpPr>
            <p:nvPr/>
          </p:nvSpPr>
          <p:spPr bwMode="auto">
            <a:xfrm>
              <a:off x="11839127" y="10698626"/>
              <a:ext cx="691332" cy="76814"/>
            </a:xfrm>
            <a:custGeom>
              <a:avLst/>
              <a:gdLst>
                <a:gd name="T0" fmla="*/ 2147483646 w 509"/>
                <a:gd name="T1" fmla="*/ 2147483646 h 56"/>
                <a:gd name="T2" fmla="*/ 2147483646 w 509"/>
                <a:gd name="T3" fmla="*/ 2147483646 h 56"/>
                <a:gd name="T4" fmla="*/ 2147483646 w 509"/>
                <a:gd name="T5" fmla="*/ 2147483646 h 56"/>
                <a:gd name="T6" fmla="*/ 0 w 509"/>
                <a:gd name="T7" fmla="*/ 2147483646 h 56"/>
                <a:gd name="T8" fmla="*/ 0 w 509"/>
                <a:gd name="T9" fmla="*/ 2147483646 h 56"/>
                <a:gd name="T10" fmla="*/ 2147483646 w 509"/>
                <a:gd name="T11" fmla="*/ 0 h 56"/>
                <a:gd name="T12" fmla="*/ 2147483646 w 509"/>
                <a:gd name="T13" fmla="*/ 0 h 56"/>
                <a:gd name="T14" fmla="*/ 2147483646 w 509"/>
                <a:gd name="T15" fmla="*/ 0 h 56"/>
                <a:gd name="T16" fmla="*/ 2147483646 w 509"/>
                <a:gd name="T17" fmla="*/ 2147483646 h 56"/>
                <a:gd name="T18" fmla="*/ 2147483646 w 509"/>
                <a:gd name="T19" fmla="*/ 2147483646 h 56"/>
                <a:gd name="T20" fmla="*/ 2147483646 w 509"/>
                <a:gd name="T21" fmla="*/ 2147483646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9" h="56">
                  <a:moveTo>
                    <a:pt x="481" y="55"/>
                  </a:moveTo>
                  <a:lnTo>
                    <a:pt x="27" y="55"/>
                  </a:lnTo>
                  <a:cubicBezTo>
                    <a:pt x="12" y="55"/>
                    <a:pt x="0" y="42"/>
                    <a:pt x="0" y="27"/>
                  </a:cubicBezTo>
                  <a:cubicBezTo>
                    <a:pt x="0" y="12"/>
                    <a:pt x="12" y="0"/>
                    <a:pt x="27" y="0"/>
                  </a:cubicBezTo>
                  <a:lnTo>
                    <a:pt x="481" y="0"/>
                  </a:lnTo>
                  <a:cubicBezTo>
                    <a:pt x="495" y="0"/>
                    <a:pt x="508" y="12"/>
                    <a:pt x="508" y="27"/>
                  </a:cubicBezTo>
                  <a:cubicBezTo>
                    <a:pt x="508" y="42"/>
                    <a:pt x="495" y="55"/>
                    <a:pt x="481" y="55"/>
                  </a:cubicBezTo>
                </a:path>
              </a:pathLst>
            </a:custGeom>
            <a:solidFill>
              <a:schemeClr val="accent4"/>
            </a:solidFill>
            <a:ln>
              <a:noFill/>
            </a:ln>
          </p:spPr>
          <p:txBody>
            <a:bodyPr wrap="none" anchor="ctr"/>
            <a:lstStyle/>
            <a:p>
              <a:endParaRPr lang="en-US" sz="900" dirty="0"/>
            </a:p>
          </p:txBody>
        </p:sp>
        <p:sp>
          <p:nvSpPr>
            <p:cNvPr id="13" name="Freeform 660">
              <a:extLst>
                <a:ext uri="{FF2B5EF4-FFF2-40B4-BE49-F238E27FC236}">
                  <a16:creationId xmlns:a16="http://schemas.microsoft.com/office/drawing/2014/main" id="{0F7274C1-A902-4596-A68A-6B042E5B9138}"/>
                </a:ext>
              </a:extLst>
            </p:cNvPr>
            <p:cNvSpPr>
              <a:spLocks noChangeAspect="1"/>
            </p:cNvSpPr>
            <p:nvPr/>
          </p:nvSpPr>
          <p:spPr bwMode="auto">
            <a:xfrm>
              <a:off x="11847190" y="4655585"/>
              <a:ext cx="691330" cy="691330"/>
            </a:xfrm>
            <a:custGeom>
              <a:avLst/>
              <a:gdLst>
                <a:gd name="T0" fmla="*/ 1712089 w 182205"/>
                <a:gd name="T1" fmla="*/ 0 h 182204"/>
                <a:gd name="T2" fmla="*/ 1903080 w 182205"/>
                <a:gd name="T3" fmla="*/ 177915 h 182204"/>
                <a:gd name="T4" fmla="*/ 1903080 w 182205"/>
                <a:gd name="T5" fmla="*/ 1516580 h 182204"/>
                <a:gd name="T6" fmla="*/ 3186516 w 182205"/>
                <a:gd name="T7" fmla="*/ 1516580 h 182204"/>
                <a:gd name="T8" fmla="*/ 3372404 w 182205"/>
                <a:gd name="T9" fmla="*/ 1699398 h 182204"/>
                <a:gd name="T10" fmla="*/ 3186516 w 182205"/>
                <a:gd name="T11" fmla="*/ 1888972 h 182204"/>
                <a:gd name="T12" fmla="*/ 1903080 w 182205"/>
                <a:gd name="T13" fmla="*/ 1888972 h 182204"/>
                <a:gd name="T14" fmla="*/ 1903080 w 182205"/>
                <a:gd name="T15" fmla="*/ 3169474 h 182204"/>
                <a:gd name="T16" fmla="*/ 1712089 w 182205"/>
                <a:gd name="T17" fmla="*/ 3347389 h 182204"/>
                <a:gd name="T18" fmla="*/ 1527904 w 182205"/>
                <a:gd name="T19" fmla="*/ 3169474 h 182204"/>
                <a:gd name="T20" fmla="*/ 1527904 w 182205"/>
                <a:gd name="T21" fmla="*/ 1888972 h 182204"/>
                <a:gd name="T22" fmla="*/ 179241 w 182205"/>
                <a:gd name="T23" fmla="*/ 1888972 h 182204"/>
                <a:gd name="T24" fmla="*/ 0 w 182205"/>
                <a:gd name="T25" fmla="*/ 1699398 h 182204"/>
                <a:gd name="T26" fmla="*/ 179241 w 182205"/>
                <a:gd name="T27" fmla="*/ 1516580 h 182204"/>
                <a:gd name="T28" fmla="*/ 1527904 w 182205"/>
                <a:gd name="T29" fmla="*/ 1516580 h 182204"/>
                <a:gd name="T30" fmla="*/ 1527904 w 182205"/>
                <a:gd name="T31" fmla="*/ 177915 h 182204"/>
                <a:gd name="T32" fmla="*/ 1712089 w 182205"/>
                <a:gd name="T33" fmla="*/ 0 h 182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2205" h="182204">
                  <a:moveTo>
                    <a:pt x="92501" y="0"/>
                  </a:moveTo>
                  <a:cubicBezTo>
                    <a:pt x="98029" y="0"/>
                    <a:pt x="102820" y="4304"/>
                    <a:pt x="102820" y="9684"/>
                  </a:cubicBezTo>
                  <a:lnTo>
                    <a:pt x="102820" y="82550"/>
                  </a:lnTo>
                  <a:lnTo>
                    <a:pt x="172162" y="82550"/>
                  </a:lnTo>
                  <a:cubicBezTo>
                    <a:pt x="177901" y="82550"/>
                    <a:pt x="182205" y="86973"/>
                    <a:pt x="182205" y="92501"/>
                  </a:cubicBezTo>
                  <a:cubicBezTo>
                    <a:pt x="182205" y="98029"/>
                    <a:pt x="177901" y="102820"/>
                    <a:pt x="172162" y="102820"/>
                  </a:cubicBezTo>
                  <a:lnTo>
                    <a:pt x="102820" y="102820"/>
                  </a:lnTo>
                  <a:lnTo>
                    <a:pt x="102820" y="172520"/>
                  </a:lnTo>
                  <a:cubicBezTo>
                    <a:pt x="102820" y="177900"/>
                    <a:pt x="98029" y="182204"/>
                    <a:pt x="92501" y="182204"/>
                  </a:cubicBezTo>
                  <a:cubicBezTo>
                    <a:pt x="86973" y="182204"/>
                    <a:pt x="82550" y="177900"/>
                    <a:pt x="82550" y="172520"/>
                  </a:cubicBezTo>
                  <a:lnTo>
                    <a:pt x="82550" y="102820"/>
                  </a:lnTo>
                  <a:lnTo>
                    <a:pt x="9684" y="102820"/>
                  </a:lnTo>
                  <a:cubicBezTo>
                    <a:pt x="4304" y="102820"/>
                    <a:pt x="0" y="98029"/>
                    <a:pt x="0" y="92501"/>
                  </a:cubicBezTo>
                  <a:cubicBezTo>
                    <a:pt x="0" y="86973"/>
                    <a:pt x="4304" y="82550"/>
                    <a:pt x="9684" y="82550"/>
                  </a:cubicBezTo>
                  <a:lnTo>
                    <a:pt x="82550" y="82550"/>
                  </a:lnTo>
                  <a:lnTo>
                    <a:pt x="82550" y="9684"/>
                  </a:lnTo>
                  <a:cubicBezTo>
                    <a:pt x="82550" y="4304"/>
                    <a:pt x="86973" y="0"/>
                    <a:pt x="92501" y="0"/>
                  </a:cubicBezTo>
                  <a:close/>
                </a:path>
              </a:pathLst>
            </a:custGeom>
            <a:solidFill>
              <a:schemeClr val="accent1"/>
            </a:solidFill>
            <a:ln>
              <a:noFill/>
            </a:ln>
          </p:spPr>
          <p:txBody>
            <a:bodyPr anchor="ctr"/>
            <a:lstStyle/>
            <a:p>
              <a:endParaRPr lang="en-US" sz="900" dirty="0"/>
            </a:p>
          </p:txBody>
        </p:sp>
        <p:grpSp>
          <p:nvGrpSpPr>
            <p:cNvPr id="14" name="Group 13">
              <a:extLst>
                <a:ext uri="{FF2B5EF4-FFF2-40B4-BE49-F238E27FC236}">
                  <a16:creationId xmlns:a16="http://schemas.microsoft.com/office/drawing/2014/main" id="{F0C1D494-10C3-412B-9400-47533A04DA55}"/>
                </a:ext>
              </a:extLst>
            </p:cNvPr>
            <p:cNvGrpSpPr/>
            <p:nvPr/>
          </p:nvGrpSpPr>
          <p:grpSpPr>
            <a:xfrm>
              <a:off x="11685130" y="7331590"/>
              <a:ext cx="1007389" cy="1084882"/>
              <a:chOff x="11685130" y="7309560"/>
              <a:chExt cx="1007389" cy="1084882"/>
            </a:xfrm>
          </p:grpSpPr>
          <p:sp>
            <p:nvSpPr>
              <p:cNvPr id="21" name="Right Arrow 13">
                <a:extLst>
                  <a:ext uri="{FF2B5EF4-FFF2-40B4-BE49-F238E27FC236}">
                    <a16:creationId xmlns:a16="http://schemas.microsoft.com/office/drawing/2014/main" id="{B40302B6-07C0-4F73-B5BF-B8385D9FA1B6}"/>
                  </a:ext>
                </a:extLst>
              </p:cNvPr>
              <p:cNvSpPr/>
              <p:nvPr/>
            </p:nvSpPr>
            <p:spPr>
              <a:xfrm>
                <a:off x="11685130" y="7309560"/>
                <a:ext cx="1007389" cy="54244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Left Arrow 14">
                <a:extLst>
                  <a:ext uri="{FF2B5EF4-FFF2-40B4-BE49-F238E27FC236}">
                    <a16:creationId xmlns:a16="http://schemas.microsoft.com/office/drawing/2014/main" id="{48810B28-8EBF-4C55-85AC-BFD3A5CCA488}"/>
                  </a:ext>
                </a:extLst>
              </p:cNvPr>
              <p:cNvSpPr/>
              <p:nvPr/>
            </p:nvSpPr>
            <p:spPr>
              <a:xfrm>
                <a:off x="11685130" y="7852001"/>
                <a:ext cx="1007389" cy="542441"/>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5" name="Group 14">
              <a:extLst>
                <a:ext uri="{FF2B5EF4-FFF2-40B4-BE49-F238E27FC236}">
                  <a16:creationId xmlns:a16="http://schemas.microsoft.com/office/drawing/2014/main" id="{085E9F65-6D6E-40AD-A487-A1D1847B74C7}"/>
                </a:ext>
              </a:extLst>
            </p:cNvPr>
            <p:cNvGrpSpPr/>
            <p:nvPr/>
          </p:nvGrpSpPr>
          <p:grpSpPr>
            <a:xfrm>
              <a:off x="12610747" y="5595631"/>
              <a:ext cx="2024048" cy="1937127"/>
              <a:chOff x="12610747" y="5246969"/>
              <a:chExt cx="2024048" cy="1937127"/>
            </a:xfrm>
          </p:grpSpPr>
          <p:sp>
            <p:nvSpPr>
              <p:cNvPr id="19" name="Freeform 721">
                <a:extLst>
                  <a:ext uri="{FF2B5EF4-FFF2-40B4-BE49-F238E27FC236}">
                    <a16:creationId xmlns:a16="http://schemas.microsoft.com/office/drawing/2014/main" id="{BCE10C36-DB71-4374-9A9F-F5A1C8F1EA98}"/>
                  </a:ext>
                </a:extLst>
              </p:cNvPr>
              <p:cNvSpPr>
                <a:spLocks noChangeAspect="1"/>
              </p:cNvSpPr>
              <p:nvPr/>
            </p:nvSpPr>
            <p:spPr bwMode="auto">
              <a:xfrm>
                <a:off x="13106792" y="6168433"/>
                <a:ext cx="1031957" cy="1015663"/>
              </a:xfrm>
              <a:custGeom>
                <a:avLst/>
                <a:gdLst>
                  <a:gd name="T0" fmla="*/ 173638 w 177454"/>
                  <a:gd name="T1" fmla="*/ 2163188 h 174268"/>
                  <a:gd name="T2" fmla="*/ 347252 w 177454"/>
                  <a:gd name="T3" fmla="*/ 2344807 h 174268"/>
                  <a:gd name="T4" fmla="*/ 347252 w 177454"/>
                  <a:gd name="T5" fmla="*/ 3071268 h 174268"/>
                  <a:gd name="T6" fmla="*/ 173638 w 177454"/>
                  <a:gd name="T7" fmla="*/ 3252891 h 174268"/>
                  <a:gd name="T8" fmla="*/ 0 w 177454"/>
                  <a:gd name="T9" fmla="*/ 3071268 h 174268"/>
                  <a:gd name="T10" fmla="*/ 0 w 177454"/>
                  <a:gd name="T11" fmla="*/ 2344807 h 174268"/>
                  <a:gd name="T12" fmla="*/ 173638 w 177454"/>
                  <a:gd name="T13" fmla="*/ 2163188 h 174268"/>
                  <a:gd name="T14" fmla="*/ 1175776 w 177454"/>
                  <a:gd name="T15" fmla="*/ 1451998 h 174268"/>
                  <a:gd name="T16" fmla="*/ 1349397 w 177454"/>
                  <a:gd name="T17" fmla="*/ 1632092 h 174268"/>
                  <a:gd name="T18" fmla="*/ 1349397 w 177454"/>
                  <a:gd name="T19" fmla="*/ 3072852 h 174268"/>
                  <a:gd name="T20" fmla="*/ 1175776 w 177454"/>
                  <a:gd name="T21" fmla="*/ 3252949 h 174268"/>
                  <a:gd name="T22" fmla="*/ 1002145 w 177454"/>
                  <a:gd name="T23" fmla="*/ 3072852 h 174268"/>
                  <a:gd name="T24" fmla="*/ 1002145 w 177454"/>
                  <a:gd name="T25" fmla="*/ 1632092 h 174268"/>
                  <a:gd name="T26" fmla="*/ 1175776 w 177454"/>
                  <a:gd name="T27" fmla="*/ 1451998 h 174268"/>
                  <a:gd name="T28" fmla="*/ 2118978 w 177454"/>
                  <a:gd name="T29" fmla="*/ 711190 h 174268"/>
                  <a:gd name="T30" fmla="*/ 2292591 w 177454"/>
                  <a:gd name="T31" fmla="*/ 892740 h 174268"/>
                  <a:gd name="T32" fmla="*/ 2292591 w 177454"/>
                  <a:gd name="T33" fmla="*/ 3071343 h 174268"/>
                  <a:gd name="T34" fmla="*/ 2118978 w 177454"/>
                  <a:gd name="T35" fmla="*/ 3252891 h 174268"/>
                  <a:gd name="T36" fmla="*/ 1945340 w 177454"/>
                  <a:gd name="T37" fmla="*/ 3071343 h 174268"/>
                  <a:gd name="T38" fmla="*/ 1945340 w 177454"/>
                  <a:gd name="T39" fmla="*/ 892740 h 174268"/>
                  <a:gd name="T40" fmla="*/ 2118978 w 177454"/>
                  <a:gd name="T41" fmla="*/ 711190 h 174268"/>
                  <a:gd name="T42" fmla="*/ 3121116 w 177454"/>
                  <a:gd name="T43" fmla="*/ 0 h 174268"/>
                  <a:gd name="T44" fmla="*/ 3294754 w 177454"/>
                  <a:gd name="T45" fmla="*/ 180728 h 174268"/>
                  <a:gd name="T46" fmla="*/ 3294754 w 177454"/>
                  <a:gd name="T47" fmla="*/ 3072203 h 174268"/>
                  <a:gd name="T48" fmla="*/ 3121116 w 177454"/>
                  <a:gd name="T49" fmla="*/ 3252932 h 174268"/>
                  <a:gd name="T50" fmla="*/ 2947478 w 177454"/>
                  <a:gd name="T51" fmla="*/ 3072203 h 174268"/>
                  <a:gd name="T52" fmla="*/ 2947478 w 177454"/>
                  <a:gd name="T53" fmla="*/ 180728 h 174268"/>
                  <a:gd name="T54" fmla="*/ 3121116 w 177454"/>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454" h="174268">
                    <a:moveTo>
                      <a:pt x="9352" y="115887"/>
                    </a:moveTo>
                    <a:cubicBezTo>
                      <a:pt x="14547" y="115887"/>
                      <a:pt x="18703" y="120212"/>
                      <a:pt x="18703" y="125617"/>
                    </a:cubicBezTo>
                    <a:lnTo>
                      <a:pt x="18703" y="164535"/>
                    </a:lnTo>
                    <a:cubicBezTo>
                      <a:pt x="18703" y="169941"/>
                      <a:pt x="14547" y="174265"/>
                      <a:pt x="9352" y="174265"/>
                    </a:cubicBezTo>
                    <a:cubicBezTo>
                      <a:pt x="4156" y="174265"/>
                      <a:pt x="0" y="169941"/>
                      <a:pt x="0" y="164535"/>
                    </a:cubicBezTo>
                    <a:lnTo>
                      <a:pt x="0" y="125617"/>
                    </a:lnTo>
                    <a:cubicBezTo>
                      <a:pt x="0" y="120212"/>
                      <a:pt x="4156" y="115887"/>
                      <a:pt x="9352" y="115887"/>
                    </a:cubicBezTo>
                    <a:close/>
                    <a:moveTo>
                      <a:pt x="63327" y="77787"/>
                    </a:moveTo>
                    <a:cubicBezTo>
                      <a:pt x="68176" y="77787"/>
                      <a:pt x="72678" y="82075"/>
                      <a:pt x="72678" y="87435"/>
                    </a:cubicBezTo>
                    <a:lnTo>
                      <a:pt x="72678" y="164620"/>
                    </a:lnTo>
                    <a:cubicBezTo>
                      <a:pt x="72678" y="169980"/>
                      <a:pt x="68176" y="174268"/>
                      <a:pt x="63327" y="174268"/>
                    </a:cubicBezTo>
                    <a:cubicBezTo>
                      <a:pt x="58131" y="174268"/>
                      <a:pt x="53975" y="169980"/>
                      <a:pt x="53975" y="164620"/>
                    </a:cubicBezTo>
                    <a:lnTo>
                      <a:pt x="53975" y="87435"/>
                    </a:lnTo>
                    <a:cubicBezTo>
                      <a:pt x="53975" y="82075"/>
                      <a:pt x="58131" y="77787"/>
                      <a:pt x="63327" y="77787"/>
                    </a:cubicBezTo>
                    <a:close/>
                    <a:moveTo>
                      <a:pt x="114127" y="38100"/>
                    </a:moveTo>
                    <a:cubicBezTo>
                      <a:pt x="119322" y="38100"/>
                      <a:pt x="123478" y="42423"/>
                      <a:pt x="123478" y="47826"/>
                    </a:cubicBezTo>
                    <a:lnTo>
                      <a:pt x="123478" y="164539"/>
                    </a:lnTo>
                    <a:cubicBezTo>
                      <a:pt x="123478" y="169942"/>
                      <a:pt x="119322" y="174265"/>
                      <a:pt x="114127" y="174265"/>
                    </a:cubicBezTo>
                    <a:cubicBezTo>
                      <a:pt x="108931" y="174265"/>
                      <a:pt x="104775" y="169942"/>
                      <a:pt x="104775" y="164539"/>
                    </a:cubicBezTo>
                    <a:lnTo>
                      <a:pt x="104775" y="47826"/>
                    </a:lnTo>
                    <a:cubicBezTo>
                      <a:pt x="104775" y="42423"/>
                      <a:pt x="108931" y="38100"/>
                      <a:pt x="114127" y="38100"/>
                    </a:cubicBezTo>
                    <a:close/>
                    <a:moveTo>
                      <a:pt x="168102" y="0"/>
                    </a:moveTo>
                    <a:cubicBezTo>
                      <a:pt x="172951" y="0"/>
                      <a:pt x="177454" y="4303"/>
                      <a:pt x="177454" y="9682"/>
                    </a:cubicBezTo>
                    <a:lnTo>
                      <a:pt x="177454" y="164585"/>
                    </a:lnTo>
                    <a:cubicBezTo>
                      <a:pt x="177454" y="169964"/>
                      <a:pt x="172951" y="174267"/>
                      <a:pt x="168102" y="174267"/>
                    </a:cubicBezTo>
                    <a:cubicBezTo>
                      <a:pt x="162907" y="174267"/>
                      <a:pt x="158750" y="169964"/>
                      <a:pt x="158750" y="164585"/>
                    </a:cubicBezTo>
                    <a:lnTo>
                      <a:pt x="158750" y="9682"/>
                    </a:lnTo>
                    <a:cubicBezTo>
                      <a:pt x="158750" y="4303"/>
                      <a:pt x="162907" y="0"/>
                      <a:pt x="168102" y="0"/>
                    </a:cubicBezTo>
                    <a:close/>
                  </a:path>
                </a:pathLst>
              </a:custGeom>
              <a:solidFill>
                <a:schemeClr val="bg1"/>
              </a:solidFill>
              <a:ln>
                <a:noFill/>
              </a:ln>
            </p:spPr>
            <p:txBody>
              <a:bodyPr anchor="ctr"/>
              <a:lstStyle/>
              <a:p>
                <a:endParaRPr lang="en-US" sz="900" dirty="0"/>
              </a:p>
            </p:txBody>
          </p:sp>
          <p:sp>
            <p:nvSpPr>
              <p:cNvPr id="20" name="TextBox 19">
                <a:extLst>
                  <a:ext uri="{FF2B5EF4-FFF2-40B4-BE49-F238E27FC236}">
                    <a16:creationId xmlns:a16="http://schemas.microsoft.com/office/drawing/2014/main" id="{003D7B38-3503-4BB9-A752-DC98C4BC68B8}"/>
                  </a:ext>
                </a:extLst>
              </p:cNvPr>
              <p:cNvSpPr txBox="1"/>
              <p:nvPr/>
            </p:nvSpPr>
            <p:spPr>
              <a:xfrm>
                <a:off x="12610747" y="5246969"/>
                <a:ext cx="2024048" cy="806259"/>
              </a:xfrm>
              <a:prstGeom prst="rect">
                <a:avLst/>
              </a:prstGeom>
              <a:noFill/>
            </p:spPr>
            <p:txBody>
              <a:bodyPr wrap="none" rtlCol="0" anchor="b" anchorCtr="0">
                <a:spAutoFit/>
              </a:bodyPr>
              <a:lstStyle/>
              <a:p>
                <a:pPr algn="ctr"/>
                <a:r>
                  <a:rPr lang="en-US" sz="1600" b="1" dirty="0">
                    <a:solidFill>
                      <a:schemeClr val="bg1"/>
                    </a:solidFill>
                    <a:ea typeface="League Spartan" charset="0"/>
                    <a:cs typeface="Poppins" pitchFamily="2" charset="77"/>
                  </a:rPr>
                  <a:t>PROFIT</a:t>
                </a:r>
              </a:p>
            </p:txBody>
          </p:sp>
        </p:grpSp>
        <p:grpSp>
          <p:nvGrpSpPr>
            <p:cNvPr id="16" name="Group 15">
              <a:extLst>
                <a:ext uri="{FF2B5EF4-FFF2-40B4-BE49-F238E27FC236}">
                  <a16:creationId xmlns:a16="http://schemas.microsoft.com/office/drawing/2014/main" id="{41165E72-7EDF-4910-B715-97D59E5566AB}"/>
                </a:ext>
              </a:extLst>
            </p:cNvPr>
            <p:cNvGrpSpPr/>
            <p:nvPr/>
          </p:nvGrpSpPr>
          <p:grpSpPr>
            <a:xfrm>
              <a:off x="9947927" y="7986364"/>
              <a:ext cx="1638477" cy="1929826"/>
              <a:chOff x="9947927" y="7640024"/>
              <a:chExt cx="1638477" cy="1929826"/>
            </a:xfrm>
          </p:grpSpPr>
          <p:sp>
            <p:nvSpPr>
              <p:cNvPr id="17" name="Freeform 722">
                <a:extLst>
                  <a:ext uri="{FF2B5EF4-FFF2-40B4-BE49-F238E27FC236}">
                    <a16:creationId xmlns:a16="http://schemas.microsoft.com/office/drawing/2014/main" id="{8284F70A-36EA-477F-BFAF-36F5CEA375BF}"/>
                  </a:ext>
                </a:extLst>
              </p:cNvPr>
              <p:cNvSpPr>
                <a:spLocks noChangeAspect="1"/>
              </p:cNvSpPr>
              <p:nvPr/>
            </p:nvSpPr>
            <p:spPr bwMode="auto">
              <a:xfrm>
                <a:off x="10232111" y="8554187"/>
                <a:ext cx="1045536" cy="1015663"/>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sz="900" dirty="0"/>
              </a:p>
            </p:txBody>
          </p:sp>
          <p:sp>
            <p:nvSpPr>
              <p:cNvPr id="18" name="TextBox 17">
                <a:extLst>
                  <a:ext uri="{FF2B5EF4-FFF2-40B4-BE49-F238E27FC236}">
                    <a16:creationId xmlns:a16="http://schemas.microsoft.com/office/drawing/2014/main" id="{698F6889-35B3-4619-90AB-A9965F77A7E3}"/>
                  </a:ext>
                </a:extLst>
              </p:cNvPr>
              <p:cNvSpPr txBox="1"/>
              <p:nvPr/>
            </p:nvSpPr>
            <p:spPr>
              <a:xfrm>
                <a:off x="9947927" y="7640024"/>
                <a:ext cx="1638477" cy="806259"/>
              </a:xfrm>
              <a:prstGeom prst="rect">
                <a:avLst/>
              </a:prstGeom>
              <a:noFill/>
            </p:spPr>
            <p:txBody>
              <a:bodyPr wrap="none" rtlCol="0" anchor="b" anchorCtr="0">
                <a:spAutoFit/>
              </a:bodyPr>
              <a:lstStyle/>
              <a:p>
                <a:pPr algn="ctr"/>
                <a:r>
                  <a:rPr lang="en-US" sz="1600" b="1" dirty="0">
                    <a:solidFill>
                      <a:schemeClr val="bg1"/>
                    </a:solidFill>
                    <a:ea typeface="League Spartan" charset="0"/>
                    <a:cs typeface="Poppins" pitchFamily="2" charset="77"/>
                  </a:rPr>
                  <a:t>LOSS</a:t>
                </a:r>
              </a:p>
            </p:txBody>
          </p:sp>
        </p:grpSp>
      </p:grpSp>
      <p:sp>
        <p:nvSpPr>
          <p:cNvPr id="25" name="TextBox 24">
            <a:extLst>
              <a:ext uri="{FF2B5EF4-FFF2-40B4-BE49-F238E27FC236}">
                <a16:creationId xmlns:a16="http://schemas.microsoft.com/office/drawing/2014/main" id="{C24EC043-4F47-4EC7-8D1C-5913051687DE}"/>
              </a:ext>
            </a:extLst>
          </p:cNvPr>
          <p:cNvSpPr txBox="1"/>
          <p:nvPr/>
        </p:nvSpPr>
        <p:spPr>
          <a:xfrm>
            <a:off x="6927981" y="4356629"/>
            <a:ext cx="1564852"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01</a:t>
            </a:r>
          </a:p>
        </p:txBody>
      </p:sp>
      <p:sp>
        <p:nvSpPr>
          <p:cNvPr id="26" name="Subtitle 2">
            <a:extLst>
              <a:ext uri="{FF2B5EF4-FFF2-40B4-BE49-F238E27FC236}">
                <a16:creationId xmlns:a16="http://schemas.microsoft.com/office/drawing/2014/main" id="{1829300D-5BB0-4E6B-883E-2FB34EF56F9F}"/>
              </a:ext>
            </a:extLst>
          </p:cNvPr>
          <p:cNvSpPr txBox="1">
            <a:spLocks/>
          </p:cNvSpPr>
          <p:nvPr/>
        </p:nvSpPr>
        <p:spPr>
          <a:xfrm>
            <a:off x="6956555" y="4695183"/>
            <a:ext cx="3778121" cy="4044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27" name="TextBox 26">
            <a:extLst>
              <a:ext uri="{FF2B5EF4-FFF2-40B4-BE49-F238E27FC236}">
                <a16:creationId xmlns:a16="http://schemas.microsoft.com/office/drawing/2014/main" id="{A36759DC-29C1-45F5-8719-28DF2983D562}"/>
              </a:ext>
            </a:extLst>
          </p:cNvPr>
          <p:cNvSpPr txBox="1"/>
          <p:nvPr/>
        </p:nvSpPr>
        <p:spPr>
          <a:xfrm>
            <a:off x="6927981" y="5248752"/>
            <a:ext cx="1601721"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02</a:t>
            </a:r>
          </a:p>
        </p:txBody>
      </p:sp>
      <p:sp>
        <p:nvSpPr>
          <p:cNvPr id="28" name="Subtitle 2">
            <a:extLst>
              <a:ext uri="{FF2B5EF4-FFF2-40B4-BE49-F238E27FC236}">
                <a16:creationId xmlns:a16="http://schemas.microsoft.com/office/drawing/2014/main" id="{E252260E-E0CA-460C-A5DB-EB6BEE4A1E66}"/>
              </a:ext>
            </a:extLst>
          </p:cNvPr>
          <p:cNvSpPr txBox="1">
            <a:spLocks/>
          </p:cNvSpPr>
          <p:nvPr/>
        </p:nvSpPr>
        <p:spPr>
          <a:xfrm>
            <a:off x="6956555" y="5587307"/>
            <a:ext cx="3778121" cy="4044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29" name="TextBox 28">
            <a:extLst>
              <a:ext uri="{FF2B5EF4-FFF2-40B4-BE49-F238E27FC236}">
                <a16:creationId xmlns:a16="http://schemas.microsoft.com/office/drawing/2014/main" id="{5FFD5B1E-12FA-41EA-B952-ACB8151D89DC}"/>
              </a:ext>
            </a:extLst>
          </p:cNvPr>
          <p:cNvSpPr txBox="1"/>
          <p:nvPr/>
        </p:nvSpPr>
        <p:spPr>
          <a:xfrm>
            <a:off x="3281789" y="1825463"/>
            <a:ext cx="1564852"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01</a:t>
            </a:r>
          </a:p>
        </p:txBody>
      </p:sp>
      <p:sp>
        <p:nvSpPr>
          <p:cNvPr id="30" name="Subtitle 2">
            <a:extLst>
              <a:ext uri="{FF2B5EF4-FFF2-40B4-BE49-F238E27FC236}">
                <a16:creationId xmlns:a16="http://schemas.microsoft.com/office/drawing/2014/main" id="{21C0EE6F-F664-41F2-B4A8-B80B63791BB7}"/>
              </a:ext>
            </a:extLst>
          </p:cNvPr>
          <p:cNvSpPr txBox="1">
            <a:spLocks/>
          </p:cNvSpPr>
          <p:nvPr/>
        </p:nvSpPr>
        <p:spPr>
          <a:xfrm>
            <a:off x="595996" y="2164017"/>
            <a:ext cx="4050974" cy="4044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sp>
        <p:nvSpPr>
          <p:cNvPr id="31" name="TextBox 30">
            <a:extLst>
              <a:ext uri="{FF2B5EF4-FFF2-40B4-BE49-F238E27FC236}">
                <a16:creationId xmlns:a16="http://schemas.microsoft.com/office/drawing/2014/main" id="{2E81F55E-0892-4705-8317-13016971D7E0}"/>
              </a:ext>
            </a:extLst>
          </p:cNvPr>
          <p:cNvSpPr txBox="1"/>
          <p:nvPr/>
        </p:nvSpPr>
        <p:spPr>
          <a:xfrm>
            <a:off x="3248133" y="2717586"/>
            <a:ext cx="1601721"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YOUR LABEL 02</a:t>
            </a:r>
          </a:p>
        </p:txBody>
      </p:sp>
      <p:sp>
        <p:nvSpPr>
          <p:cNvPr id="32" name="Subtitle 2">
            <a:extLst>
              <a:ext uri="{FF2B5EF4-FFF2-40B4-BE49-F238E27FC236}">
                <a16:creationId xmlns:a16="http://schemas.microsoft.com/office/drawing/2014/main" id="{4F4CD15B-7566-4F73-9C88-0072284E83E4}"/>
              </a:ext>
            </a:extLst>
          </p:cNvPr>
          <p:cNvSpPr txBox="1">
            <a:spLocks/>
          </p:cNvSpPr>
          <p:nvPr/>
        </p:nvSpPr>
        <p:spPr>
          <a:xfrm>
            <a:off x="595996" y="3056140"/>
            <a:ext cx="4050974" cy="4044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vis.</a:t>
            </a:r>
          </a:p>
        </p:txBody>
      </p:sp>
      <p:pic>
        <p:nvPicPr>
          <p:cNvPr id="35" name="Graphic 34" descr="Bullseye">
            <a:extLst>
              <a:ext uri="{FF2B5EF4-FFF2-40B4-BE49-F238E27FC236}">
                <a16:creationId xmlns:a16="http://schemas.microsoft.com/office/drawing/2014/main" id="{0038758B-1FC0-41F7-ADBE-339E0F0A33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4603" y="4430829"/>
            <a:ext cx="714785" cy="714785"/>
          </a:xfrm>
          <a:prstGeom prst="rect">
            <a:avLst/>
          </a:prstGeom>
        </p:spPr>
      </p:pic>
      <p:pic>
        <p:nvPicPr>
          <p:cNvPr id="36" name="Graphic 35" descr="Subtitles RTL">
            <a:extLst>
              <a:ext uri="{FF2B5EF4-FFF2-40B4-BE49-F238E27FC236}">
                <a16:creationId xmlns:a16="http://schemas.microsoft.com/office/drawing/2014/main" id="{AE0A9C6A-9AAE-4E9F-92F5-E1124794D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4988" y="2005884"/>
            <a:ext cx="714785" cy="714785"/>
          </a:xfrm>
          <a:prstGeom prst="rect">
            <a:avLst/>
          </a:prstGeom>
        </p:spPr>
      </p:pic>
      <p:pic>
        <p:nvPicPr>
          <p:cNvPr id="37" name="Graphic 36" descr="Store">
            <a:extLst>
              <a:ext uri="{FF2B5EF4-FFF2-40B4-BE49-F238E27FC236}">
                <a16:creationId xmlns:a16="http://schemas.microsoft.com/office/drawing/2014/main" id="{969D9D9F-1805-4E2B-8CF4-0F188500D4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8382" y="5303106"/>
            <a:ext cx="714785" cy="714785"/>
          </a:xfrm>
          <a:prstGeom prst="rect">
            <a:avLst/>
          </a:prstGeom>
        </p:spPr>
      </p:pic>
      <p:pic>
        <p:nvPicPr>
          <p:cNvPr id="38" name="Graphic 37" descr="Employee badge">
            <a:extLst>
              <a:ext uri="{FF2B5EF4-FFF2-40B4-BE49-F238E27FC236}">
                <a16:creationId xmlns:a16="http://schemas.microsoft.com/office/drawing/2014/main" id="{FD52DE72-F9A2-4FD4-A8E8-F8F8EA5CE6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2691" y="2733944"/>
            <a:ext cx="714785" cy="714785"/>
          </a:xfrm>
          <a:prstGeom prst="rect">
            <a:avLst/>
          </a:prstGeom>
        </p:spPr>
      </p:pic>
    </p:spTree>
    <p:extLst>
      <p:ext uri="{BB962C8B-B14F-4D97-AF65-F5344CB8AC3E}">
        <p14:creationId xmlns:p14="http://schemas.microsoft.com/office/powerpoint/2010/main" val="256691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6775B-2BFD-49F5-953B-92D6F9109C1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D08904D-D45A-41A2-A935-711C8E57410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DEC4A0C-DEFA-4B2B-A8D7-1E95DEECBD04}"/>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8AACB5D9-9BE4-4B46-897D-E665B5AC99E5}"/>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CF947A1A-105B-47B4-9117-0C51546B5D7C}"/>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00FEADAB-16A1-448E-BCC0-8E2AABE6F7D6}"/>
              </a:ext>
            </a:extLst>
          </p:cNvPr>
          <p:cNvSpPr/>
          <p:nvPr/>
        </p:nvSpPr>
        <p:spPr>
          <a:xfrm>
            <a:off x="4001654" y="1948508"/>
            <a:ext cx="1047173" cy="1047173"/>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Rectangle 7">
            <a:extLst>
              <a:ext uri="{FF2B5EF4-FFF2-40B4-BE49-F238E27FC236}">
                <a16:creationId xmlns:a16="http://schemas.microsoft.com/office/drawing/2014/main" id="{D7F5E0AB-727F-477A-A06F-FC6A4A86F85D}"/>
              </a:ext>
            </a:extLst>
          </p:cNvPr>
          <p:cNvSpPr/>
          <p:nvPr/>
        </p:nvSpPr>
        <p:spPr>
          <a:xfrm>
            <a:off x="4001654" y="2995681"/>
            <a:ext cx="1047173" cy="104717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9" name="Rectangle 8">
            <a:extLst>
              <a:ext uri="{FF2B5EF4-FFF2-40B4-BE49-F238E27FC236}">
                <a16:creationId xmlns:a16="http://schemas.microsoft.com/office/drawing/2014/main" id="{9321D3C4-D726-4704-B024-9ECF087E67A6}"/>
              </a:ext>
            </a:extLst>
          </p:cNvPr>
          <p:cNvSpPr/>
          <p:nvPr/>
        </p:nvSpPr>
        <p:spPr>
          <a:xfrm>
            <a:off x="4001654" y="4042854"/>
            <a:ext cx="1047173" cy="1047173"/>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Rectangle 9">
            <a:extLst>
              <a:ext uri="{FF2B5EF4-FFF2-40B4-BE49-F238E27FC236}">
                <a16:creationId xmlns:a16="http://schemas.microsoft.com/office/drawing/2014/main" id="{3696961A-1600-4A2C-8B4B-E727B46B9EEF}"/>
              </a:ext>
            </a:extLst>
          </p:cNvPr>
          <p:cNvSpPr/>
          <p:nvPr/>
        </p:nvSpPr>
        <p:spPr>
          <a:xfrm>
            <a:off x="4001654" y="5090027"/>
            <a:ext cx="1047173" cy="1047173"/>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TextBox 10">
            <a:extLst>
              <a:ext uri="{FF2B5EF4-FFF2-40B4-BE49-F238E27FC236}">
                <a16:creationId xmlns:a16="http://schemas.microsoft.com/office/drawing/2014/main" id="{A396A187-FFC8-4110-9BAF-ABC2B2569EF4}"/>
              </a:ext>
            </a:extLst>
          </p:cNvPr>
          <p:cNvSpPr txBox="1"/>
          <p:nvPr/>
        </p:nvSpPr>
        <p:spPr>
          <a:xfrm>
            <a:off x="4230929" y="2054352"/>
            <a:ext cx="588623" cy="835485"/>
          </a:xfrm>
          <a:prstGeom prst="rect">
            <a:avLst/>
          </a:prstGeom>
          <a:noFill/>
        </p:spPr>
        <p:txBody>
          <a:bodyPr wrap="none" rtlCol="0" anchor="ctr">
            <a:spAutoFit/>
          </a:bodyPr>
          <a:lstStyle/>
          <a:p>
            <a:pPr algn="ctr"/>
            <a:r>
              <a:rPr lang="en-US" sz="4829" b="1" dirty="0">
                <a:solidFill>
                  <a:schemeClr val="bg1"/>
                </a:solidFill>
                <a:cs typeface="Poppins" pitchFamily="2" charset="77"/>
              </a:rPr>
              <a:t>R</a:t>
            </a:r>
          </a:p>
        </p:txBody>
      </p:sp>
      <p:sp>
        <p:nvSpPr>
          <p:cNvPr id="12" name="TextBox 11">
            <a:extLst>
              <a:ext uri="{FF2B5EF4-FFF2-40B4-BE49-F238E27FC236}">
                <a16:creationId xmlns:a16="http://schemas.microsoft.com/office/drawing/2014/main" id="{FEF25A3D-1D78-42D6-B7DE-2F94475F7247}"/>
              </a:ext>
            </a:extLst>
          </p:cNvPr>
          <p:cNvSpPr txBox="1"/>
          <p:nvPr/>
        </p:nvSpPr>
        <p:spPr>
          <a:xfrm>
            <a:off x="4347949" y="3101525"/>
            <a:ext cx="354584" cy="835485"/>
          </a:xfrm>
          <a:prstGeom prst="rect">
            <a:avLst/>
          </a:prstGeom>
          <a:noFill/>
        </p:spPr>
        <p:txBody>
          <a:bodyPr wrap="none" rtlCol="0" anchor="ctr">
            <a:spAutoFit/>
          </a:bodyPr>
          <a:lstStyle/>
          <a:p>
            <a:pPr algn="ctr"/>
            <a:r>
              <a:rPr lang="en-US" sz="4829" b="1" dirty="0">
                <a:solidFill>
                  <a:schemeClr val="bg1"/>
                </a:solidFill>
                <a:cs typeface="Poppins" pitchFamily="2" charset="77"/>
              </a:rPr>
              <a:t>I</a:t>
            </a:r>
          </a:p>
        </p:txBody>
      </p:sp>
      <p:sp>
        <p:nvSpPr>
          <p:cNvPr id="13" name="TextBox 12">
            <a:extLst>
              <a:ext uri="{FF2B5EF4-FFF2-40B4-BE49-F238E27FC236}">
                <a16:creationId xmlns:a16="http://schemas.microsoft.com/office/drawing/2014/main" id="{5255A05F-B8B4-482B-8FC7-2899C41E9E01}"/>
              </a:ext>
            </a:extLst>
          </p:cNvPr>
          <p:cNvSpPr txBox="1"/>
          <p:nvPr/>
        </p:nvSpPr>
        <p:spPr>
          <a:xfrm>
            <a:off x="4242150" y="4148698"/>
            <a:ext cx="566181" cy="835485"/>
          </a:xfrm>
          <a:prstGeom prst="rect">
            <a:avLst/>
          </a:prstGeom>
          <a:noFill/>
        </p:spPr>
        <p:txBody>
          <a:bodyPr wrap="none" rtlCol="0" anchor="ctr">
            <a:spAutoFit/>
          </a:bodyPr>
          <a:lstStyle/>
          <a:p>
            <a:pPr algn="ctr"/>
            <a:r>
              <a:rPr lang="en-US" sz="4829" b="1" dirty="0">
                <a:solidFill>
                  <a:schemeClr val="bg1"/>
                </a:solidFill>
                <a:cs typeface="Poppins" pitchFamily="2" charset="77"/>
              </a:rPr>
              <a:t>S</a:t>
            </a:r>
          </a:p>
        </p:txBody>
      </p:sp>
      <p:sp>
        <p:nvSpPr>
          <p:cNvPr id="14" name="TextBox 13">
            <a:extLst>
              <a:ext uri="{FF2B5EF4-FFF2-40B4-BE49-F238E27FC236}">
                <a16:creationId xmlns:a16="http://schemas.microsoft.com/office/drawing/2014/main" id="{83CC13D8-3DD2-4C39-9F49-786E9D9D0C4B}"/>
              </a:ext>
            </a:extLst>
          </p:cNvPr>
          <p:cNvSpPr txBox="1"/>
          <p:nvPr/>
        </p:nvSpPr>
        <p:spPr>
          <a:xfrm>
            <a:off x="4234134" y="5195871"/>
            <a:ext cx="582212" cy="835485"/>
          </a:xfrm>
          <a:prstGeom prst="rect">
            <a:avLst/>
          </a:prstGeom>
          <a:noFill/>
        </p:spPr>
        <p:txBody>
          <a:bodyPr wrap="none" rtlCol="0" anchor="ctr">
            <a:spAutoFit/>
          </a:bodyPr>
          <a:lstStyle/>
          <a:p>
            <a:pPr algn="ctr"/>
            <a:r>
              <a:rPr lang="en-US" sz="4829" b="1" dirty="0">
                <a:solidFill>
                  <a:schemeClr val="bg1"/>
                </a:solidFill>
                <a:cs typeface="Poppins" pitchFamily="2" charset="77"/>
              </a:rPr>
              <a:t>K</a:t>
            </a:r>
          </a:p>
        </p:txBody>
      </p:sp>
      <p:sp>
        <p:nvSpPr>
          <p:cNvPr id="15" name="Rectangle 14">
            <a:extLst>
              <a:ext uri="{FF2B5EF4-FFF2-40B4-BE49-F238E27FC236}">
                <a16:creationId xmlns:a16="http://schemas.microsoft.com/office/drawing/2014/main" id="{D94C2684-2A4C-4F73-9296-937A649D5954}"/>
              </a:ext>
            </a:extLst>
          </p:cNvPr>
          <p:cNvSpPr/>
          <p:nvPr/>
        </p:nvSpPr>
        <p:spPr>
          <a:xfrm>
            <a:off x="2954480" y="1948508"/>
            <a:ext cx="1047173" cy="1047173"/>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TextBox 15">
            <a:extLst>
              <a:ext uri="{FF2B5EF4-FFF2-40B4-BE49-F238E27FC236}">
                <a16:creationId xmlns:a16="http://schemas.microsoft.com/office/drawing/2014/main" id="{2CB49965-3EC4-4752-B97E-8A175A48806A}"/>
              </a:ext>
            </a:extLst>
          </p:cNvPr>
          <p:cNvSpPr txBox="1"/>
          <p:nvPr/>
        </p:nvSpPr>
        <p:spPr>
          <a:xfrm>
            <a:off x="3192572" y="2054352"/>
            <a:ext cx="570990" cy="835485"/>
          </a:xfrm>
          <a:prstGeom prst="rect">
            <a:avLst/>
          </a:prstGeom>
          <a:noFill/>
        </p:spPr>
        <p:txBody>
          <a:bodyPr wrap="none" rtlCol="0" anchor="ctr">
            <a:spAutoFit/>
          </a:bodyPr>
          <a:lstStyle/>
          <a:p>
            <a:pPr algn="ctr"/>
            <a:r>
              <a:rPr lang="en-US" sz="4829" b="1" dirty="0">
                <a:solidFill>
                  <a:schemeClr val="bg1"/>
                </a:solidFill>
                <a:cs typeface="Poppins" pitchFamily="2" charset="77"/>
              </a:rPr>
              <a:t>P</a:t>
            </a:r>
          </a:p>
        </p:txBody>
      </p:sp>
      <p:sp>
        <p:nvSpPr>
          <p:cNvPr id="17" name="Rectangle 16">
            <a:extLst>
              <a:ext uri="{FF2B5EF4-FFF2-40B4-BE49-F238E27FC236}">
                <a16:creationId xmlns:a16="http://schemas.microsoft.com/office/drawing/2014/main" id="{41FE5375-C9FB-4475-B55A-258FB560E22E}"/>
              </a:ext>
            </a:extLst>
          </p:cNvPr>
          <p:cNvSpPr/>
          <p:nvPr/>
        </p:nvSpPr>
        <p:spPr>
          <a:xfrm>
            <a:off x="5048827" y="1948508"/>
            <a:ext cx="1047173" cy="104717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8" name="TextBox 17">
            <a:extLst>
              <a:ext uri="{FF2B5EF4-FFF2-40B4-BE49-F238E27FC236}">
                <a16:creationId xmlns:a16="http://schemas.microsoft.com/office/drawing/2014/main" id="{037CBDBC-A6D7-4268-9E48-9EC5D62E4EF3}"/>
              </a:ext>
            </a:extLst>
          </p:cNvPr>
          <p:cNvSpPr txBox="1"/>
          <p:nvPr/>
        </p:nvSpPr>
        <p:spPr>
          <a:xfrm>
            <a:off x="5270888" y="2054352"/>
            <a:ext cx="603050" cy="835485"/>
          </a:xfrm>
          <a:prstGeom prst="rect">
            <a:avLst/>
          </a:prstGeom>
          <a:noFill/>
        </p:spPr>
        <p:txBody>
          <a:bodyPr wrap="none" rtlCol="0" anchor="ctr">
            <a:spAutoFit/>
          </a:bodyPr>
          <a:lstStyle/>
          <a:p>
            <a:pPr algn="ctr"/>
            <a:r>
              <a:rPr lang="en-US" sz="4829" b="1" dirty="0">
                <a:solidFill>
                  <a:schemeClr val="bg1"/>
                </a:solidFill>
                <a:cs typeface="Poppins" pitchFamily="2" charset="77"/>
              </a:rPr>
              <a:t>O</a:t>
            </a:r>
          </a:p>
        </p:txBody>
      </p:sp>
      <p:sp>
        <p:nvSpPr>
          <p:cNvPr id="19" name="Rectangle 18">
            <a:extLst>
              <a:ext uri="{FF2B5EF4-FFF2-40B4-BE49-F238E27FC236}">
                <a16:creationId xmlns:a16="http://schemas.microsoft.com/office/drawing/2014/main" id="{3166ACC8-07F4-4A40-B2DB-5A46B82A7042}"/>
              </a:ext>
            </a:extLst>
          </p:cNvPr>
          <p:cNvSpPr/>
          <p:nvPr/>
        </p:nvSpPr>
        <p:spPr>
          <a:xfrm>
            <a:off x="6095999" y="1948508"/>
            <a:ext cx="1047173" cy="1047173"/>
          </a:xfrm>
          <a:prstGeom prst="rect">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0" name="TextBox 19">
            <a:extLst>
              <a:ext uri="{FF2B5EF4-FFF2-40B4-BE49-F238E27FC236}">
                <a16:creationId xmlns:a16="http://schemas.microsoft.com/office/drawing/2014/main" id="{ED2D64D4-66C2-4E0D-A7C8-3F50D5CA5FBE}"/>
              </a:ext>
            </a:extLst>
          </p:cNvPr>
          <p:cNvSpPr txBox="1"/>
          <p:nvPr/>
        </p:nvSpPr>
        <p:spPr>
          <a:xfrm>
            <a:off x="6354128" y="2054352"/>
            <a:ext cx="530915" cy="835485"/>
          </a:xfrm>
          <a:prstGeom prst="rect">
            <a:avLst/>
          </a:prstGeom>
          <a:noFill/>
        </p:spPr>
        <p:txBody>
          <a:bodyPr wrap="none" rtlCol="0" anchor="ctr">
            <a:spAutoFit/>
          </a:bodyPr>
          <a:lstStyle/>
          <a:p>
            <a:pPr algn="ctr"/>
            <a:r>
              <a:rPr lang="en-US" sz="4829" b="1" dirty="0">
                <a:solidFill>
                  <a:schemeClr val="bg1"/>
                </a:solidFill>
                <a:cs typeface="Poppins" pitchFamily="2" charset="77"/>
              </a:rPr>
              <a:t>F</a:t>
            </a:r>
          </a:p>
        </p:txBody>
      </p:sp>
      <p:sp>
        <p:nvSpPr>
          <p:cNvPr id="21" name="Rectangle 20">
            <a:extLst>
              <a:ext uri="{FF2B5EF4-FFF2-40B4-BE49-F238E27FC236}">
                <a16:creationId xmlns:a16="http://schemas.microsoft.com/office/drawing/2014/main" id="{7A0C7C0F-74FB-4F82-B080-8026A7E149EA}"/>
              </a:ext>
            </a:extLst>
          </p:cNvPr>
          <p:cNvSpPr/>
          <p:nvPr/>
        </p:nvSpPr>
        <p:spPr>
          <a:xfrm>
            <a:off x="7143171" y="1948508"/>
            <a:ext cx="1047173" cy="1047173"/>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2" name="TextBox 21">
            <a:extLst>
              <a:ext uri="{FF2B5EF4-FFF2-40B4-BE49-F238E27FC236}">
                <a16:creationId xmlns:a16="http://schemas.microsoft.com/office/drawing/2014/main" id="{920F7292-89A6-4062-91BC-57478B150ADF}"/>
              </a:ext>
            </a:extLst>
          </p:cNvPr>
          <p:cNvSpPr txBox="1"/>
          <p:nvPr/>
        </p:nvSpPr>
        <p:spPr>
          <a:xfrm>
            <a:off x="7489465" y="2054352"/>
            <a:ext cx="354584" cy="835485"/>
          </a:xfrm>
          <a:prstGeom prst="rect">
            <a:avLst/>
          </a:prstGeom>
          <a:noFill/>
        </p:spPr>
        <p:txBody>
          <a:bodyPr wrap="none" rtlCol="0" anchor="ctr">
            <a:spAutoFit/>
          </a:bodyPr>
          <a:lstStyle/>
          <a:p>
            <a:pPr algn="ctr"/>
            <a:r>
              <a:rPr lang="en-US" sz="4829" b="1" dirty="0">
                <a:solidFill>
                  <a:schemeClr val="bg1"/>
                </a:solidFill>
                <a:cs typeface="Poppins" pitchFamily="2" charset="77"/>
              </a:rPr>
              <a:t>I</a:t>
            </a:r>
          </a:p>
        </p:txBody>
      </p:sp>
      <p:sp>
        <p:nvSpPr>
          <p:cNvPr id="23" name="Rectangle 22">
            <a:extLst>
              <a:ext uri="{FF2B5EF4-FFF2-40B4-BE49-F238E27FC236}">
                <a16:creationId xmlns:a16="http://schemas.microsoft.com/office/drawing/2014/main" id="{4108D278-DEA3-4099-BFE0-3CE21F804357}"/>
              </a:ext>
            </a:extLst>
          </p:cNvPr>
          <p:cNvSpPr/>
          <p:nvPr/>
        </p:nvSpPr>
        <p:spPr>
          <a:xfrm>
            <a:off x="8190342" y="1948508"/>
            <a:ext cx="1047173" cy="1047173"/>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4" name="TextBox 23">
            <a:extLst>
              <a:ext uri="{FF2B5EF4-FFF2-40B4-BE49-F238E27FC236}">
                <a16:creationId xmlns:a16="http://schemas.microsoft.com/office/drawing/2014/main" id="{C161AAED-F692-4D54-A2C0-4970D3EB97AD}"/>
              </a:ext>
            </a:extLst>
          </p:cNvPr>
          <p:cNvSpPr txBox="1"/>
          <p:nvPr/>
        </p:nvSpPr>
        <p:spPr>
          <a:xfrm>
            <a:off x="8468509" y="2054352"/>
            <a:ext cx="490840" cy="835485"/>
          </a:xfrm>
          <a:prstGeom prst="rect">
            <a:avLst/>
          </a:prstGeom>
          <a:noFill/>
        </p:spPr>
        <p:txBody>
          <a:bodyPr wrap="none" rtlCol="0" anchor="ctr">
            <a:spAutoFit/>
          </a:bodyPr>
          <a:lstStyle/>
          <a:p>
            <a:pPr algn="ctr"/>
            <a:r>
              <a:rPr lang="en-US" sz="4829" b="1" dirty="0">
                <a:solidFill>
                  <a:schemeClr val="bg1"/>
                </a:solidFill>
                <a:cs typeface="Poppins" pitchFamily="2" charset="77"/>
              </a:rPr>
              <a:t>T</a:t>
            </a:r>
          </a:p>
        </p:txBody>
      </p:sp>
      <p:sp>
        <p:nvSpPr>
          <p:cNvPr id="25" name="Rectangle 24">
            <a:extLst>
              <a:ext uri="{FF2B5EF4-FFF2-40B4-BE49-F238E27FC236}">
                <a16:creationId xmlns:a16="http://schemas.microsoft.com/office/drawing/2014/main" id="{34293404-8EE5-4BB2-95D6-1B292B7DA30C}"/>
              </a:ext>
            </a:extLst>
          </p:cNvPr>
          <p:cNvSpPr/>
          <p:nvPr/>
        </p:nvSpPr>
        <p:spPr>
          <a:xfrm>
            <a:off x="2954480" y="4042854"/>
            <a:ext cx="1047173" cy="1047173"/>
          </a:xfrm>
          <a:prstGeom prst="rect">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6" name="TextBox 25">
            <a:extLst>
              <a:ext uri="{FF2B5EF4-FFF2-40B4-BE49-F238E27FC236}">
                <a16:creationId xmlns:a16="http://schemas.microsoft.com/office/drawing/2014/main" id="{7102B05B-218B-41DA-BB99-3A75BCC8903B}"/>
              </a:ext>
            </a:extLst>
          </p:cNvPr>
          <p:cNvSpPr txBox="1"/>
          <p:nvPr/>
        </p:nvSpPr>
        <p:spPr>
          <a:xfrm>
            <a:off x="3176542" y="4148698"/>
            <a:ext cx="603050" cy="835485"/>
          </a:xfrm>
          <a:prstGeom prst="rect">
            <a:avLst/>
          </a:prstGeom>
          <a:noFill/>
        </p:spPr>
        <p:txBody>
          <a:bodyPr wrap="none" rtlCol="0" anchor="ctr">
            <a:spAutoFit/>
          </a:bodyPr>
          <a:lstStyle/>
          <a:p>
            <a:pPr algn="ctr"/>
            <a:r>
              <a:rPr lang="en-US" sz="4829" b="1" dirty="0">
                <a:solidFill>
                  <a:schemeClr val="bg1"/>
                </a:solidFill>
                <a:cs typeface="Poppins" pitchFamily="2" charset="77"/>
              </a:rPr>
              <a:t>O</a:t>
            </a:r>
          </a:p>
        </p:txBody>
      </p:sp>
      <p:sp>
        <p:nvSpPr>
          <p:cNvPr id="27" name="Rectangle 26">
            <a:extLst>
              <a:ext uri="{FF2B5EF4-FFF2-40B4-BE49-F238E27FC236}">
                <a16:creationId xmlns:a16="http://schemas.microsoft.com/office/drawing/2014/main" id="{18D36A8C-4216-40FA-943C-598DDE51EE36}"/>
              </a:ext>
            </a:extLst>
          </p:cNvPr>
          <p:cNvSpPr/>
          <p:nvPr/>
        </p:nvSpPr>
        <p:spPr>
          <a:xfrm>
            <a:off x="1907308" y="4042854"/>
            <a:ext cx="1047173" cy="1047173"/>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8" name="TextBox 27">
            <a:extLst>
              <a:ext uri="{FF2B5EF4-FFF2-40B4-BE49-F238E27FC236}">
                <a16:creationId xmlns:a16="http://schemas.microsoft.com/office/drawing/2014/main" id="{57901C09-9D13-48DA-B9ED-A5E7BFA22F71}"/>
              </a:ext>
            </a:extLst>
          </p:cNvPr>
          <p:cNvSpPr txBox="1"/>
          <p:nvPr/>
        </p:nvSpPr>
        <p:spPr>
          <a:xfrm>
            <a:off x="2161429" y="4148698"/>
            <a:ext cx="538930" cy="835485"/>
          </a:xfrm>
          <a:prstGeom prst="rect">
            <a:avLst/>
          </a:prstGeom>
          <a:noFill/>
        </p:spPr>
        <p:txBody>
          <a:bodyPr wrap="none" rtlCol="0" anchor="ctr">
            <a:spAutoFit/>
          </a:bodyPr>
          <a:lstStyle/>
          <a:p>
            <a:pPr algn="ctr"/>
            <a:r>
              <a:rPr lang="en-US" sz="4829" b="1" dirty="0">
                <a:solidFill>
                  <a:schemeClr val="bg1"/>
                </a:solidFill>
                <a:cs typeface="Poppins" pitchFamily="2" charset="77"/>
              </a:rPr>
              <a:t>L</a:t>
            </a:r>
          </a:p>
        </p:txBody>
      </p:sp>
      <p:sp>
        <p:nvSpPr>
          <p:cNvPr id="29" name="Rectangle 28">
            <a:extLst>
              <a:ext uri="{FF2B5EF4-FFF2-40B4-BE49-F238E27FC236}">
                <a16:creationId xmlns:a16="http://schemas.microsoft.com/office/drawing/2014/main" id="{04FA666E-E9B5-403E-B712-8443CC11C0CE}"/>
              </a:ext>
            </a:extLst>
          </p:cNvPr>
          <p:cNvSpPr/>
          <p:nvPr/>
        </p:nvSpPr>
        <p:spPr>
          <a:xfrm>
            <a:off x="5048825" y="4042854"/>
            <a:ext cx="1047173" cy="1047173"/>
          </a:xfrm>
          <a:prstGeom prst="rect">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0" name="TextBox 29">
            <a:extLst>
              <a:ext uri="{FF2B5EF4-FFF2-40B4-BE49-F238E27FC236}">
                <a16:creationId xmlns:a16="http://schemas.microsoft.com/office/drawing/2014/main" id="{2259D6DA-BFDB-4043-9240-37150E9BDFD1}"/>
              </a:ext>
            </a:extLst>
          </p:cNvPr>
          <p:cNvSpPr txBox="1"/>
          <p:nvPr/>
        </p:nvSpPr>
        <p:spPr>
          <a:xfrm>
            <a:off x="5289321" y="4148698"/>
            <a:ext cx="566181" cy="835485"/>
          </a:xfrm>
          <a:prstGeom prst="rect">
            <a:avLst/>
          </a:prstGeom>
          <a:noFill/>
        </p:spPr>
        <p:txBody>
          <a:bodyPr wrap="none" rtlCol="0" anchor="ctr">
            <a:spAutoFit/>
          </a:bodyPr>
          <a:lstStyle/>
          <a:p>
            <a:pPr algn="ctr"/>
            <a:r>
              <a:rPr lang="en-US" sz="4829" b="1" dirty="0">
                <a:solidFill>
                  <a:schemeClr val="bg1"/>
                </a:solidFill>
                <a:cs typeface="Poppins" pitchFamily="2" charset="77"/>
              </a:rPr>
              <a:t>S</a:t>
            </a:r>
          </a:p>
        </p:txBody>
      </p:sp>
      <p:pic>
        <p:nvPicPr>
          <p:cNvPr id="32" name="Graphic 31">
            <a:extLst>
              <a:ext uri="{FF2B5EF4-FFF2-40B4-BE49-F238E27FC236}">
                <a16:creationId xmlns:a16="http://schemas.microsoft.com/office/drawing/2014/main" id="{2230733E-9432-4ADB-8D01-03953028A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6" y="2809313"/>
            <a:ext cx="3788550" cy="3788550"/>
          </a:xfrm>
          <a:prstGeom prst="rect">
            <a:avLst/>
          </a:prstGeom>
        </p:spPr>
      </p:pic>
    </p:spTree>
    <p:extLst>
      <p:ext uri="{BB962C8B-B14F-4D97-AF65-F5344CB8AC3E}">
        <p14:creationId xmlns:p14="http://schemas.microsoft.com/office/powerpoint/2010/main" val="398211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79C07-2F3D-483A-A8AF-636B812DC8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F39DF70-0630-43D7-9C75-8B8C1E8E106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9C188EC-1DCA-4558-AD42-1208219F9135}"/>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92036BEA-4D7A-4955-AAD6-BB68F5EEA031}"/>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3126F827-6BC6-4922-9949-C02078191E2F}"/>
              </a:ext>
            </a:extLst>
          </p:cNvPr>
          <p:cNvSpPr>
            <a:spLocks noGrp="1"/>
          </p:cNvSpPr>
          <p:nvPr>
            <p:ph type="body" sz="quarter" idx="13"/>
          </p:nvPr>
        </p:nvSpPr>
        <p:spPr/>
        <p:txBody>
          <a:bodyPr/>
          <a:lstStyle/>
          <a:p>
            <a:endParaRPr lang="en-ZA"/>
          </a:p>
        </p:txBody>
      </p:sp>
      <p:sp>
        <p:nvSpPr>
          <p:cNvPr id="7" name="Bent Arrow 1">
            <a:extLst>
              <a:ext uri="{FF2B5EF4-FFF2-40B4-BE49-F238E27FC236}">
                <a16:creationId xmlns:a16="http://schemas.microsoft.com/office/drawing/2014/main" id="{DF882E4A-2E36-4C8B-A5E1-7ED36953541D}"/>
              </a:ext>
            </a:extLst>
          </p:cNvPr>
          <p:cNvSpPr/>
          <p:nvPr/>
        </p:nvSpPr>
        <p:spPr>
          <a:xfrm rot="5400000" flipV="1">
            <a:off x="5982082" y="824295"/>
            <a:ext cx="1450528" cy="8392792"/>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8" name="Bent Arrow 6">
            <a:extLst>
              <a:ext uri="{FF2B5EF4-FFF2-40B4-BE49-F238E27FC236}">
                <a16:creationId xmlns:a16="http://schemas.microsoft.com/office/drawing/2014/main" id="{8D73F819-3532-4232-B636-7C7DCD8E704E}"/>
              </a:ext>
            </a:extLst>
          </p:cNvPr>
          <p:cNvSpPr/>
          <p:nvPr/>
        </p:nvSpPr>
        <p:spPr>
          <a:xfrm rot="16200000" flipV="1">
            <a:off x="4137185" y="-1086157"/>
            <a:ext cx="1450528" cy="8392792"/>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9" name="TextBox 8">
            <a:extLst>
              <a:ext uri="{FF2B5EF4-FFF2-40B4-BE49-F238E27FC236}">
                <a16:creationId xmlns:a16="http://schemas.microsoft.com/office/drawing/2014/main" id="{F61DEF71-C4B6-4807-AB21-B697C95376FA}"/>
              </a:ext>
            </a:extLst>
          </p:cNvPr>
          <p:cNvSpPr txBox="1"/>
          <p:nvPr/>
        </p:nvSpPr>
        <p:spPr>
          <a:xfrm>
            <a:off x="7021134" y="3730748"/>
            <a:ext cx="1228221" cy="480003"/>
          </a:xfrm>
          <a:prstGeom prst="rect">
            <a:avLst/>
          </a:prstGeom>
          <a:noFill/>
        </p:spPr>
        <p:txBody>
          <a:bodyPr wrap="none" rtlCol="0" anchor="b">
            <a:spAutoFit/>
          </a:bodyPr>
          <a:lstStyle/>
          <a:p>
            <a:pPr algn="ctr"/>
            <a:r>
              <a:rPr lang="en-US" sz="2519" b="1" dirty="0">
                <a:solidFill>
                  <a:schemeClr val="accent1"/>
                </a:solidFill>
                <a:cs typeface="Poppins" pitchFamily="2" charset="77"/>
              </a:rPr>
              <a:t>PROFIT</a:t>
            </a:r>
          </a:p>
        </p:txBody>
      </p:sp>
      <p:sp>
        <p:nvSpPr>
          <p:cNvPr id="10" name="TextBox 9">
            <a:extLst>
              <a:ext uri="{FF2B5EF4-FFF2-40B4-BE49-F238E27FC236}">
                <a16:creationId xmlns:a16="http://schemas.microsoft.com/office/drawing/2014/main" id="{87D8D2AD-51D3-45B9-B41A-9D8CEAD7AD3F}"/>
              </a:ext>
            </a:extLst>
          </p:cNvPr>
          <p:cNvSpPr txBox="1"/>
          <p:nvPr/>
        </p:nvSpPr>
        <p:spPr>
          <a:xfrm>
            <a:off x="3563248" y="3900294"/>
            <a:ext cx="976550" cy="480003"/>
          </a:xfrm>
          <a:prstGeom prst="rect">
            <a:avLst/>
          </a:prstGeom>
          <a:noFill/>
        </p:spPr>
        <p:txBody>
          <a:bodyPr wrap="none" rtlCol="0" anchor="b">
            <a:spAutoFit/>
          </a:bodyPr>
          <a:lstStyle/>
          <a:p>
            <a:pPr algn="ctr"/>
            <a:r>
              <a:rPr lang="en-US" sz="2519" b="1" dirty="0">
                <a:solidFill>
                  <a:schemeClr val="accent4"/>
                </a:solidFill>
                <a:cs typeface="Poppins" pitchFamily="2" charset="77"/>
              </a:rPr>
              <a:t>LOSS</a:t>
            </a:r>
          </a:p>
        </p:txBody>
      </p:sp>
      <p:sp>
        <p:nvSpPr>
          <p:cNvPr id="14" name="TextBox 13">
            <a:extLst>
              <a:ext uri="{FF2B5EF4-FFF2-40B4-BE49-F238E27FC236}">
                <a16:creationId xmlns:a16="http://schemas.microsoft.com/office/drawing/2014/main" id="{3B746B3E-68D1-436E-9E9C-0AEB90FEA72F}"/>
              </a:ext>
            </a:extLst>
          </p:cNvPr>
          <p:cNvSpPr txBox="1"/>
          <p:nvPr/>
        </p:nvSpPr>
        <p:spPr>
          <a:xfrm>
            <a:off x="4085502" y="4938161"/>
            <a:ext cx="134043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01</a:t>
            </a:r>
          </a:p>
        </p:txBody>
      </p:sp>
      <p:sp>
        <p:nvSpPr>
          <p:cNvPr id="15" name="Subtitle 2">
            <a:extLst>
              <a:ext uri="{FF2B5EF4-FFF2-40B4-BE49-F238E27FC236}">
                <a16:creationId xmlns:a16="http://schemas.microsoft.com/office/drawing/2014/main" id="{A3E4059C-A1B8-46F1-9665-A532E34AC1ED}"/>
              </a:ext>
            </a:extLst>
          </p:cNvPr>
          <p:cNvSpPr txBox="1">
            <a:spLocks/>
          </p:cNvSpPr>
          <p:nvPr/>
        </p:nvSpPr>
        <p:spPr>
          <a:xfrm>
            <a:off x="3819996" y="5237344"/>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19" name="TextBox 18">
            <a:extLst>
              <a:ext uri="{FF2B5EF4-FFF2-40B4-BE49-F238E27FC236}">
                <a16:creationId xmlns:a16="http://schemas.microsoft.com/office/drawing/2014/main" id="{1CF38CAE-5B51-4FCC-88B3-64B553A5653B}"/>
              </a:ext>
            </a:extLst>
          </p:cNvPr>
          <p:cNvSpPr txBox="1"/>
          <p:nvPr/>
        </p:nvSpPr>
        <p:spPr>
          <a:xfrm>
            <a:off x="8641037" y="4938161"/>
            <a:ext cx="1374094"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03</a:t>
            </a:r>
          </a:p>
        </p:txBody>
      </p:sp>
      <p:sp>
        <p:nvSpPr>
          <p:cNvPr id="20" name="Subtitle 2">
            <a:extLst>
              <a:ext uri="{FF2B5EF4-FFF2-40B4-BE49-F238E27FC236}">
                <a16:creationId xmlns:a16="http://schemas.microsoft.com/office/drawing/2014/main" id="{C3F12232-4EA7-46A2-BE42-0CAEED3F0390}"/>
              </a:ext>
            </a:extLst>
          </p:cNvPr>
          <p:cNvSpPr txBox="1">
            <a:spLocks/>
          </p:cNvSpPr>
          <p:nvPr/>
        </p:nvSpPr>
        <p:spPr>
          <a:xfrm>
            <a:off x="8392362" y="5237344"/>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24" name="TextBox 23">
            <a:extLst>
              <a:ext uri="{FF2B5EF4-FFF2-40B4-BE49-F238E27FC236}">
                <a16:creationId xmlns:a16="http://schemas.microsoft.com/office/drawing/2014/main" id="{FFCCF0AD-5F3F-48CD-8ADF-D650DB5298D2}"/>
              </a:ext>
            </a:extLst>
          </p:cNvPr>
          <p:cNvSpPr txBox="1"/>
          <p:nvPr/>
        </p:nvSpPr>
        <p:spPr>
          <a:xfrm>
            <a:off x="6355423" y="4938161"/>
            <a:ext cx="137249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02</a:t>
            </a:r>
          </a:p>
        </p:txBody>
      </p:sp>
      <p:sp>
        <p:nvSpPr>
          <p:cNvPr id="25" name="Subtitle 2">
            <a:extLst>
              <a:ext uri="{FF2B5EF4-FFF2-40B4-BE49-F238E27FC236}">
                <a16:creationId xmlns:a16="http://schemas.microsoft.com/office/drawing/2014/main" id="{67C3E745-5E00-4D0D-BA6C-AB12DC1CD2EC}"/>
              </a:ext>
            </a:extLst>
          </p:cNvPr>
          <p:cNvSpPr txBox="1">
            <a:spLocks/>
          </p:cNvSpPr>
          <p:nvPr/>
        </p:nvSpPr>
        <p:spPr>
          <a:xfrm>
            <a:off x="6105947" y="5237344"/>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29" name="TextBox 28">
            <a:extLst>
              <a:ext uri="{FF2B5EF4-FFF2-40B4-BE49-F238E27FC236}">
                <a16:creationId xmlns:a16="http://schemas.microsoft.com/office/drawing/2014/main" id="{079097A5-8D46-43DB-AF25-25E476B725C8}"/>
              </a:ext>
            </a:extLst>
          </p:cNvPr>
          <p:cNvSpPr txBox="1"/>
          <p:nvPr/>
        </p:nvSpPr>
        <p:spPr>
          <a:xfrm>
            <a:off x="1570165" y="2253094"/>
            <a:ext cx="134043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01</a:t>
            </a:r>
          </a:p>
        </p:txBody>
      </p:sp>
      <p:sp>
        <p:nvSpPr>
          <p:cNvPr id="30" name="Subtitle 2">
            <a:extLst>
              <a:ext uri="{FF2B5EF4-FFF2-40B4-BE49-F238E27FC236}">
                <a16:creationId xmlns:a16="http://schemas.microsoft.com/office/drawing/2014/main" id="{04E9A8A5-AAD3-489C-9378-2522B3790EFC}"/>
              </a:ext>
            </a:extLst>
          </p:cNvPr>
          <p:cNvSpPr txBox="1">
            <a:spLocks/>
          </p:cNvSpPr>
          <p:nvPr/>
        </p:nvSpPr>
        <p:spPr>
          <a:xfrm>
            <a:off x="1304659" y="2552278"/>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34" name="TextBox 33">
            <a:extLst>
              <a:ext uri="{FF2B5EF4-FFF2-40B4-BE49-F238E27FC236}">
                <a16:creationId xmlns:a16="http://schemas.microsoft.com/office/drawing/2014/main" id="{205BD844-1C48-47FC-9266-648ABBB83C57}"/>
              </a:ext>
            </a:extLst>
          </p:cNvPr>
          <p:cNvSpPr txBox="1"/>
          <p:nvPr/>
        </p:nvSpPr>
        <p:spPr>
          <a:xfrm>
            <a:off x="6125700" y="2253094"/>
            <a:ext cx="1374094"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03</a:t>
            </a:r>
          </a:p>
        </p:txBody>
      </p:sp>
      <p:sp>
        <p:nvSpPr>
          <p:cNvPr id="35" name="Subtitle 2">
            <a:extLst>
              <a:ext uri="{FF2B5EF4-FFF2-40B4-BE49-F238E27FC236}">
                <a16:creationId xmlns:a16="http://schemas.microsoft.com/office/drawing/2014/main" id="{10185BDA-143C-405F-89C4-B11D53E4B9D2}"/>
              </a:ext>
            </a:extLst>
          </p:cNvPr>
          <p:cNvSpPr txBox="1">
            <a:spLocks/>
          </p:cNvSpPr>
          <p:nvPr/>
        </p:nvSpPr>
        <p:spPr>
          <a:xfrm>
            <a:off x="5877025" y="2552278"/>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39" name="TextBox 38">
            <a:extLst>
              <a:ext uri="{FF2B5EF4-FFF2-40B4-BE49-F238E27FC236}">
                <a16:creationId xmlns:a16="http://schemas.microsoft.com/office/drawing/2014/main" id="{EEEDA3E8-6C30-4E8D-AF59-594D787CF6BA}"/>
              </a:ext>
            </a:extLst>
          </p:cNvPr>
          <p:cNvSpPr txBox="1"/>
          <p:nvPr/>
        </p:nvSpPr>
        <p:spPr>
          <a:xfrm>
            <a:off x="3840086" y="2253094"/>
            <a:ext cx="1372492" cy="299184"/>
          </a:xfrm>
          <a:prstGeom prst="rect">
            <a:avLst/>
          </a:prstGeom>
          <a:noFill/>
        </p:spPr>
        <p:txBody>
          <a:bodyPr wrap="none" rtlCol="0" anchor="b" anchorCtr="0">
            <a:spAutoFit/>
          </a:bodyPr>
          <a:lstStyle/>
          <a:p>
            <a:pPr algn="ctr"/>
            <a:r>
              <a:rPr lang="en-US" sz="1344" b="1" dirty="0">
                <a:solidFill>
                  <a:schemeClr val="tx2"/>
                </a:solidFill>
                <a:ea typeface="League Spartan" charset="0"/>
                <a:cs typeface="Poppins" pitchFamily="2" charset="77"/>
              </a:rPr>
              <a:t>YOUR LABEL 02</a:t>
            </a:r>
          </a:p>
        </p:txBody>
      </p:sp>
      <p:sp>
        <p:nvSpPr>
          <p:cNvPr id="40" name="Subtitle 2">
            <a:extLst>
              <a:ext uri="{FF2B5EF4-FFF2-40B4-BE49-F238E27FC236}">
                <a16:creationId xmlns:a16="http://schemas.microsoft.com/office/drawing/2014/main" id="{F07C9F64-EA09-44DD-B11B-9696836DE65C}"/>
              </a:ext>
            </a:extLst>
          </p:cNvPr>
          <p:cNvSpPr txBox="1">
            <a:spLocks/>
          </p:cNvSpPr>
          <p:nvPr/>
        </p:nvSpPr>
        <p:spPr>
          <a:xfrm>
            <a:off x="3590610" y="2552278"/>
            <a:ext cx="1871441"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08" dirty="0">
                <a:solidFill>
                  <a:schemeClr val="tx1"/>
                </a:solidFill>
                <a:latin typeface="+mn-lt"/>
                <a:ea typeface="Lato Light" panose="020F0502020204030203" pitchFamily="34" charset="0"/>
                <a:cs typeface="Mukta ExtraLight" panose="020B0000000000000000" pitchFamily="34" charset="77"/>
              </a:rPr>
              <a:t>Lorem ipsum dolor sit </a:t>
            </a:r>
            <a:r>
              <a:rPr lang="en-US" sz="1008" dirty="0" err="1">
                <a:solidFill>
                  <a:schemeClr val="tx1"/>
                </a:solidFill>
                <a:latin typeface="+mn-lt"/>
                <a:ea typeface="Lato Light" panose="020F0502020204030203" pitchFamily="34" charset="0"/>
                <a:cs typeface="Mukta ExtraLight" panose="020B0000000000000000" pitchFamily="34" charset="77"/>
              </a:rPr>
              <a:t>amet</a:t>
            </a:r>
            <a:r>
              <a:rPr lang="en-US" sz="1008" dirty="0">
                <a:solidFill>
                  <a:schemeClr val="tx1"/>
                </a:solidFill>
                <a:latin typeface="+mn-lt"/>
                <a:ea typeface="Lato Light" panose="020F0502020204030203" pitchFamily="34" charset="0"/>
                <a:cs typeface="Mukta ExtraLight" panose="020B0000000000000000" pitchFamily="34" charset="77"/>
              </a:rPr>
              <a:t>, cum modo </a:t>
            </a:r>
            <a:r>
              <a:rPr lang="en-US" sz="1008" dirty="0" err="1">
                <a:solidFill>
                  <a:schemeClr val="tx1"/>
                </a:solidFill>
                <a:latin typeface="+mn-lt"/>
                <a:ea typeface="Lato Light" panose="020F0502020204030203" pitchFamily="34" charset="0"/>
                <a:cs typeface="Mukta ExtraLight" panose="020B0000000000000000" pitchFamily="34" charset="77"/>
              </a:rPr>
              <a:t>comprehensam</a:t>
            </a:r>
            <a:r>
              <a:rPr lang="en-US" sz="1008" dirty="0">
                <a:solidFill>
                  <a:schemeClr val="tx1"/>
                </a:solidFill>
                <a:latin typeface="+mn-lt"/>
                <a:ea typeface="Lato Light" panose="020F0502020204030203" pitchFamily="34" charset="0"/>
                <a:cs typeface="Mukta ExtraLight" panose="020B0000000000000000" pitchFamily="34" charset="77"/>
              </a:rPr>
              <a:t> in. Sed </a:t>
            </a:r>
            <a:r>
              <a:rPr lang="en-US" sz="1008" dirty="0" err="1">
                <a:solidFill>
                  <a:schemeClr val="tx1"/>
                </a:solidFill>
                <a:latin typeface="+mn-lt"/>
                <a:ea typeface="Lato Light" panose="020F0502020204030203" pitchFamily="34" charset="0"/>
                <a:cs typeface="Mukta ExtraLight" panose="020B0000000000000000" pitchFamily="34" charset="77"/>
              </a:rPr>
              <a:t>nibh</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theophrastus</a:t>
            </a:r>
            <a:r>
              <a:rPr lang="en-US" sz="1008" dirty="0">
                <a:solidFill>
                  <a:schemeClr val="tx1"/>
                </a:solidFill>
                <a:latin typeface="+mn-lt"/>
                <a:ea typeface="Lato Light" panose="020F0502020204030203" pitchFamily="34" charset="0"/>
                <a:cs typeface="Mukta ExtraLight" panose="020B0000000000000000" pitchFamily="34" charset="77"/>
              </a:rPr>
              <a:t> in, ex </a:t>
            </a:r>
            <a:r>
              <a:rPr lang="en-US" sz="1008" dirty="0" err="1">
                <a:solidFill>
                  <a:schemeClr val="tx1"/>
                </a:solidFill>
                <a:latin typeface="+mn-lt"/>
                <a:ea typeface="Lato Light" panose="020F0502020204030203" pitchFamily="34" charset="0"/>
                <a:cs typeface="Mukta ExtraLight" panose="020B0000000000000000" pitchFamily="34" charset="77"/>
              </a:rPr>
              <a:t>dictas</a:t>
            </a:r>
            <a:r>
              <a:rPr lang="en-US" sz="1008" dirty="0">
                <a:solidFill>
                  <a:schemeClr val="tx1"/>
                </a:solidFill>
                <a:latin typeface="+mn-lt"/>
                <a:ea typeface="Lato Light" panose="020F0502020204030203" pitchFamily="34" charset="0"/>
                <a:cs typeface="Mukta ExtraLight" panose="020B0000000000000000" pitchFamily="34" charset="77"/>
              </a:rPr>
              <a:t> </a:t>
            </a:r>
            <a:r>
              <a:rPr lang="en-US" sz="1008" dirty="0" err="1">
                <a:solidFill>
                  <a:schemeClr val="tx1"/>
                </a:solidFill>
                <a:latin typeface="+mn-lt"/>
                <a:ea typeface="Lato Light" panose="020F0502020204030203" pitchFamily="34" charset="0"/>
                <a:cs typeface="Mukta ExtraLight" panose="020B0000000000000000" pitchFamily="34" charset="77"/>
              </a:rPr>
              <a:t>conceptam</a:t>
            </a:r>
            <a:r>
              <a:rPr lang="en-US" sz="1008" dirty="0">
                <a:solidFill>
                  <a:schemeClr val="tx1"/>
                </a:solidFill>
                <a:latin typeface="+mn-lt"/>
                <a:ea typeface="Lato Light" panose="020F0502020204030203" pitchFamily="34" charset="0"/>
                <a:cs typeface="Mukta ExtraLight" panose="020B0000000000000000" pitchFamily="34" charset="77"/>
              </a:rPr>
              <a:t> vis.</a:t>
            </a:r>
          </a:p>
        </p:txBody>
      </p:sp>
      <p:sp>
        <p:nvSpPr>
          <p:cNvPr id="41" name="Rounded Rectangle 10">
            <a:extLst>
              <a:ext uri="{FF2B5EF4-FFF2-40B4-BE49-F238E27FC236}">
                <a16:creationId xmlns:a16="http://schemas.microsoft.com/office/drawing/2014/main" id="{7F21915F-2AA5-43A5-8A6D-DE776500043F}"/>
              </a:ext>
            </a:extLst>
          </p:cNvPr>
          <p:cNvSpPr/>
          <p:nvPr/>
        </p:nvSpPr>
        <p:spPr>
          <a:xfrm>
            <a:off x="4696455" y="4390784"/>
            <a:ext cx="118523" cy="478750"/>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2" name="Rounded Rectangle 23">
            <a:extLst>
              <a:ext uri="{FF2B5EF4-FFF2-40B4-BE49-F238E27FC236}">
                <a16:creationId xmlns:a16="http://schemas.microsoft.com/office/drawing/2014/main" id="{661672DA-8FA7-4B82-9BE3-DF9E738B2D9B}"/>
              </a:ext>
            </a:extLst>
          </p:cNvPr>
          <p:cNvSpPr/>
          <p:nvPr/>
        </p:nvSpPr>
        <p:spPr>
          <a:xfrm>
            <a:off x="9268821" y="4390784"/>
            <a:ext cx="118523" cy="478750"/>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3" name="Rounded Rectangle 29">
            <a:extLst>
              <a:ext uri="{FF2B5EF4-FFF2-40B4-BE49-F238E27FC236}">
                <a16:creationId xmlns:a16="http://schemas.microsoft.com/office/drawing/2014/main" id="{20B90AE9-2FD2-4BD1-9653-C6AC4E970922}"/>
              </a:ext>
            </a:extLst>
          </p:cNvPr>
          <p:cNvSpPr/>
          <p:nvPr/>
        </p:nvSpPr>
        <p:spPr>
          <a:xfrm>
            <a:off x="6982406" y="4390784"/>
            <a:ext cx="118523" cy="478750"/>
          </a:xfrm>
          <a:prstGeom prst="roundRect">
            <a:avLst>
              <a:gd name="adj" fmla="val 50000"/>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4" name="Rounded Rectangle 60">
            <a:extLst>
              <a:ext uri="{FF2B5EF4-FFF2-40B4-BE49-F238E27FC236}">
                <a16:creationId xmlns:a16="http://schemas.microsoft.com/office/drawing/2014/main" id="{60E89358-1B0E-4A50-A076-E8645BA9E9CD}"/>
              </a:ext>
            </a:extLst>
          </p:cNvPr>
          <p:cNvSpPr/>
          <p:nvPr/>
        </p:nvSpPr>
        <p:spPr>
          <a:xfrm>
            <a:off x="2181118" y="3274960"/>
            <a:ext cx="118523" cy="478750"/>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5" name="Rounded Rectangle 66">
            <a:extLst>
              <a:ext uri="{FF2B5EF4-FFF2-40B4-BE49-F238E27FC236}">
                <a16:creationId xmlns:a16="http://schemas.microsoft.com/office/drawing/2014/main" id="{AE7DEACF-60D7-4E42-9668-74AA4248D3E0}"/>
              </a:ext>
            </a:extLst>
          </p:cNvPr>
          <p:cNvSpPr/>
          <p:nvPr/>
        </p:nvSpPr>
        <p:spPr>
          <a:xfrm>
            <a:off x="6753484" y="3274960"/>
            <a:ext cx="118523" cy="478750"/>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6" name="Rounded Rectangle 72">
            <a:extLst>
              <a:ext uri="{FF2B5EF4-FFF2-40B4-BE49-F238E27FC236}">
                <a16:creationId xmlns:a16="http://schemas.microsoft.com/office/drawing/2014/main" id="{A4C1D979-6931-46CB-B72B-FB48FEDEB996}"/>
              </a:ext>
            </a:extLst>
          </p:cNvPr>
          <p:cNvSpPr/>
          <p:nvPr/>
        </p:nvSpPr>
        <p:spPr>
          <a:xfrm>
            <a:off x="4467069" y="3274960"/>
            <a:ext cx="118523" cy="478750"/>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Tree>
    <p:extLst>
      <p:ext uri="{BB962C8B-B14F-4D97-AF65-F5344CB8AC3E}">
        <p14:creationId xmlns:p14="http://schemas.microsoft.com/office/powerpoint/2010/main" val="357382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8DDA4-FAED-42A1-A8AF-3446425252A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39EBC39-C635-4666-8626-0F6310DAAB2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ADE42B9-3636-4640-AD84-6FEA5BDE8927}"/>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F5457C4C-5F37-4229-8D5F-90A60C136B54}"/>
              </a:ext>
            </a:extLst>
          </p:cNvPr>
          <p:cNvSpPr>
            <a:spLocks noGrp="1"/>
          </p:cNvSpPr>
          <p:nvPr>
            <p:ph type="title"/>
          </p:nvPr>
        </p:nvSpPr>
        <p:spPr/>
        <p:txBody>
          <a:bodyPr/>
          <a:lstStyle/>
          <a:p>
            <a:r>
              <a:rPr lang="en-ZA" dirty="0"/>
              <a:t>Profit and Loss Infographic</a:t>
            </a:r>
          </a:p>
        </p:txBody>
      </p:sp>
      <p:sp>
        <p:nvSpPr>
          <p:cNvPr id="6" name="Text Placeholder 5">
            <a:extLst>
              <a:ext uri="{FF2B5EF4-FFF2-40B4-BE49-F238E27FC236}">
                <a16:creationId xmlns:a16="http://schemas.microsoft.com/office/drawing/2014/main" id="{E4EE8D73-14CE-4B25-B20C-F9ACC5472512}"/>
              </a:ext>
            </a:extLst>
          </p:cNvPr>
          <p:cNvSpPr>
            <a:spLocks noGrp="1"/>
          </p:cNvSpPr>
          <p:nvPr>
            <p:ph type="body" sz="quarter" idx="13"/>
          </p:nvPr>
        </p:nvSpPr>
        <p:spPr/>
        <p:txBody>
          <a:bodyPr/>
          <a:lstStyle/>
          <a:p>
            <a:endParaRPr lang="en-ZA"/>
          </a:p>
        </p:txBody>
      </p:sp>
      <p:sp>
        <p:nvSpPr>
          <p:cNvPr id="24" name="Pie 6">
            <a:extLst>
              <a:ext uri="{FF2B5EF4-FFF2-40B4-BE49-F238E27FC236}">
                <a16:creationId xmlns:a16="http://schemas.microsoft.com/office/drawing/2014/main" id="{E5AB0E08-44C9-423D-8369-0D106E8407D9}"/>
              </a:ext>
            </a:extLst>
          </p:cNvPr>
          <p:cNvSpPr/>
          <p:nvPr/>
        </p:nvSpPr>
        <p:spPr>
          <a:xfrm>
            <a:off x="3926570" y="2550579"/>
            <a:ext cx="3632422" cy="3632422"/>
          </a:xfrm>
          <a:prstGeom prst="pie">
            <a:avLst>
              <a:gd name="adj1" fmla="val 8204660"/>
              <a:gd name="adj2" fmla="val 135193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5" name="Pie 3">
            <a:extLst>
              <a:ext uri="{FF2B5EF4-FFF2-40B4-BE49-F238E27FC236}">
                <a16:creationId xmlns:a16="http://schemas.microsoft.com/office/drawing/2014/main" id="{B8737032-B375-4D0D-8576-5D19F83C6AA2}"/>
              </a:ext>
            </a:extLst>
          </p:cNvPr>
          <p:cNvSpPr/>
          <p:nvPr/>
        </p:nvSpPr>
        <p:spPr>
          <a:xfrm>
            <a:off x="3926570" y="2550579"/>
            <a:ext cx="3632422" cy="3632422"/>
          </a:xfrm>
          <a:prstGeom prst="pie">
            <a:avLst>
              <a:gd name="adj1" fmla="val 13521115"/>
              <a:gd name="adj2" fmla="val 82110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6" name="Oval 25">
            <a:extLst>
              <a:ext uri="{FF2B5EF4-FFF2-40B4-BE49-F238E27FC236}">
                <a16:creationId xmlns:a16="http://schemas.microsoft.com/office/drawing/2014/main" id="{F253900F-1F1F-4801-9E6D-76D70E815BCC}"/>
              </a:ext>
            </a:extLst>
          </p:cNvPr>
          <p:cNvSpPr/>
          <p:nvPr/>
        </p:nvSpPr>
        <p:spPr>
          <a:xfrm>
            <a:off x="4801189" y="3425198"/>
            <a:ext cx="1883184" cy="188318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57" dirty="0"/>
          </a:p>
        </p:txBody>
      </p:sp>
      <p:sp>
        <p:nvSpPr>
          <p:cNvPr id="27" name="TextBox 26">
            <a:extLst>
              <a:ext uri="{FF2B5EF4-FFF2-40B4-BE49-F238E27FC236}">
                <a16:creationId xmlns:a16="http://schemas.microsoft.com/office/drawing/2014/main" id="{934DB5F4-B4B7-43A2-88DB-BF6357C558DF}"/>
              </a:ext>
            </a:extLst>
          </p:cNvPr>
          <p:cNvSpPr txBox="1"/>
          <p:nvPr/>
        </p:nvSpPr>
        <p:spPr>
          <a:xfrm>
            <a:off x="4943524" y="4126789"/>
            <a:ext cx="1598516" cy="480003"/>
          </a:xfrm>
          <a:prstGeom prst="rect">
            <a:avLst/>
          </a:prstGeom>
          <a:noFill/>
        </p:spPr>
        <p:txBody>
          <a:bodyPr wrap="none" rtlCol="0" anchor="ctr" anchorCtr="0">
            <a:spAutoFit/>
          </a:bodyPr>
          <a:lstStyle/>
          <a:p>
            <a:pPr algn="ctr"/>
            <a:r>
              <a:rPr lang="en-US" sz="2519" b="1" dirty="0">
                <a:solidFill>
                  <a:schemeClr val="bg1"/>
                </a:solidFill>
                <a:ea typeface="League Spartan" charset="0"/>
                <a:cs typeface="Poppins" pitchFamily="2" charset="77"/>
              </a:rPr>
              <a:t>REVENUE</a:t>
            </a:r>
          </a:p>
        </p:txBody>
      </p:sp>
      <p:sp>
        <p:nvSpPr>
          <p:cNvPr id="28" name="TextBox 27">
            <a:extLst>
              <a:ext uri="{FF2B5EF4-FFF2-40B4-BE49-F238E27FC236}">
                <a16:creationId xmlns:a16="http://schemas.microsoft.com/office/drawing/2014/main" id="{160507E9-FA92-4AEE-80A9-075DBC31AC32}"/>
              </a:ext>
            </a:extLst>
          </p:cNvPr>
          <p:cNvSpPr txBox="1"/>
          <p:nvPr/>
        </p:nvSpPr>
        <p:spPr>
          <a:xfrm>
            <a:off x="6742413" y="4126789"/>
            <a:ext cx="758541" cy="480003"/>
          </a:xfrm>
          <a:prstGeom prst="rect">
            <a:avLst/>
          </a:prstGeom>
          <a:noFill/>
        </p:spPr>
        <p:txBody>
          <a:bodyPr wrap="none" rtlCol="0" anchor="ctr" anchorCtr="0">
            <a:spAutoFit/>
          </a:bodyPr>
          <a:lstStyle/>
          <a:p>
            <a:pPr algn="ctr"/>
            <a:r>
              <a:rPr lang="en-US" sz="2519" b="1" dirty="0">
                <a:solidFill>
                  <a:schemeClr val="bg1"/>
                </a:solidFill>
                <a:ea typeface="League Spartan" charset="0"/>
                <a:cs typeface="Poppins" pitchFamily="2" charset="77"/>
              </a:rPr>
              <a:t>83%</a:t>
            </a:r>
          </a:p>
        </p:txBody>
      </p:sp>
      <p:sp>
        <p:nvSpPr>
          <p:cNvPr id="29" name="TextBox 28">
            <a:extLst>
              <a:ext uri="{FF2B5EF4-FFF2-40B4-BE49-F238E27FC236}">
                <a16:creationId xmlns:a16="http://schemas.microsoft.com/office/drawing/2014/main" id="{3FA71853-4DD9-410C-A998-B950291FE635}"/>
              </a:ext>
            </a:extLst>
          </p:cNvPr>
          <p:cNvSpPr txBox="1"/>
          <p:nvPr/>
        </p:nvSpPr>
        <p:spPr>
          <a:xfrm>
            <a:off x="4026287" y="4126789"/>
            <a:ext cx="675186" cy="480003"/>
          </a:xfrm>
          <a:prstGeom prst="rect">
            <a:avLst/>
          </a:prstGeom>
          <a:noFill/>
        </p:spPr>
        <p:txBody>
          <a:bodyPr wrap="none" rtlCol="0" anchor="ctr" anchorCtr="0">
            <a:spAutoFit/>
          </a:bodyPr>
          <a:lstStyle/>
          <a:p>
            <a:pPr algn="ctr"/>
            <a:r>
              <a:rPr lang="en-US" sz="2519" b="1" dirty="0">
                <a:solidFill>
                  <a:schemeClr val="bg1"/>
                </a:solidFill>
                <a:ea typeface="League Spartan" charset="0"/>
                <a:cs typeface="Poppins" pitchFamily="2" charset="77"/>
              </a:rPr>
              <a:t>17%</a:t>
            </a:r>
          </a:p>
        </p:txBody>
      </p:sp>
      <p:sp>
        <p:nvSpPr>
          <p:cNvPr id="30" name="TextBox 29">
            <a:extLst>
              <a:ext uri="{FF2B5EF4-FFF2-40B4-BE49-F238E27FC236}">
                <a16:creationId xmlns:a16="http://schemas.microsoft.com/office/drawing/2014/main" id="{B9C39302-3152-46F8-AE2E-48B4F8E7B60D}"/>
              </a:ext>
            </a:extLst>
          </p:cNvPr>
          <p:cNvSpPr txBox="1"/>
          <p:nvPr/>
        </p:nvSpPr>
        <p:spPr>
          <a:xfrm>
            <a:off x="2684520" y="3641372"/>
            <a:ext cx="910827" cy="461665"/>
          </a:xfrm>
          <a:prstGeom prst="rect">
            <a:avLst/>
          </a:prstGeom>
          <a:noFill/>
        </p:spPr>
        <p:txBody>
          <a:bodyPr wrap="none" rtlCol="0" anchor="b" anchorCtr="0">
            <a:spAutoFit/>
          </a:bodyPr>
          <a:lstStyle/>
          <a:p>
            <a:pPr algn="r"/>
            <a:r>
              <a:rPr lang="en-US" sz="2400" b="1" dirty="0">
                <a:solidFill>
                  <a:schemeClr val="accent4"/>
                </a:solidFill>
                <a:ea typeface="League Spartan" charset="0"/>
                <a:cs typeface="Poppins" pitchFamily="2" charset="77"/>
              </a:rPr>
              <a:t>COST</a:t>
            </a:r>
          </a:p>
        </p:txBody>
      </p:sp>
      <p:sp>
        <p:nvSpPr>
          <p:cNvPr id="31" name="Subtitle 2">
            <a:extLst>
              <a:ext uri="{FF2B5EF4-FFF2-40B4-BE49-F238E27FC236}">
                <a16:creationId xmlns:a16="http://schemas.microsoft.com/office/drawing/2014/main" id="{ACE355EB-D903-46EF-B9B1-1063F471CB9F}"/>
              </a:ext>
            </a:extLst>
          </p:cNvPr>
          <p:cNvSpPr txBox="1">
            <a:spLocks/>
          </p:cNvSpPr>
          <p:nvPr/>
        </p:nvSpPr>
        <p:spPr>
          <a:xfrm>
            <a:off x="1263209" y="4103037"/>
            <a:ext cx="2303563" cy="78763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visre</a:t>
            </a:r>
            <a:r>
              <a:rPr lang="en-US" sz="1100" dirty="0">
                <a:solidFill>
                  <a:schemeClr val="tx1"/>
                </a:solidFill>
                <a:latin typeface="+mn-lt"/>
                <a:ea typeface="Lato Light" panose="020F0502020204030203" pitchFamily="34" charset="0"/>
                <a:cs typeface="Mukta ExtraLight" panose="020B0000000000000000" pitchFamily="34" charset="77"/>
              </a:rPr>
              <a:t> values</a:t>
            </a:r>
          </a:p>
        </p:txBody>
      </p:sp>
      <p:sp>
        <p:nvSpPr>
          <p:cNvPr id="32" name="TextBox 31">
            <a:extLst>
              <a:ext uri="{FF2B5EF4-FFF2-40B4-BE49-F238E27FC236}">
                <a16:creationId xmlns:a16="http://schemas.microsoft.com/office/drawing/2014/main" id="{F6DE6306-2A07-4588-BAC1-69B1A14190E9}"/>
              </a:ext>
            </a:extLst>
          </p:cNvPr>
          <p:cNvSpPr txBox="1"/>
          <p:nvPr/>
        </p:nvSpPr>
        <p:spPr>
          <a:xfrm>
            <a:off x="7871165" y="3641372"/>
            <a:ext cx="1180131" cy="461665"/>
          </a:xfrm>
          <a:prstGeom prst="rect">
            <a:avLst/>
          </a:prstGeom>
          <a:noFill/>
        </p:spPr>
        <p:txBody>
          <a:bodyPr wrap="none" rtlCol="0" anchor="b" anchorCtr="0">
            <a:spAutoFit/>
          </a:bodyPr>
          <a:lstStyle/>
          <a:p>
            <a:r>
              <a:rPr lang="en-US" sz="2400" b="1" dirty="0">
                <a:solidFill>
                  <a:schemeClr val="accent1"/>
                </a:solidFill>
                <a:ea typeface="League Spartan" charset="0"/>
                <a:cs typeface="Poppins" pitchFamily="2" charset="77"/>
              </a:rPr>
              <a:t>PROFIT</a:t>
            </a:r>
          </a:p>
        </p:txBody>
      </p:sp>
      <p:sp>
        <p:nvSpPr>
          <p:cNvPr id="33" name="Subtitle 2">
            <a:extLst>
              <a:ext uri="{FF2B5EF4-FFF2-40B4-BE49-F238E27FC236}">
                <a16:creationId xmlns:a16="http://schemas.microsoft.com/office/drawing/2014/main" id="{609A45D9-4551-426D-BF9D-F80BE57B00E1}"/>
              </a:ext>
            </a:extLst>
          </p:cNvPr>
          <p:cNvSpPr txBox="1">
            <a:spLocks/>
          </p:cNvSpPr>
          <p:nvPr/>
        </p:nvSpPr>
        <p:spPr>
          <a:xfrm>
            <a:off x="7918790" y="4103037"/>
            <a:ext cx="2303563" cy="78763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 </a:t>
            </a:r>
            <a:r>
              <a:rPr lang="en-US" sz="1100" dirty="0" err="1">
                <a:solidFill>
                  <a:schemeClr val="tx1"/>
                </a:solidFill>
                <a:latin typeface="+mn-lt"/>
                <a:ea typeface="Lato Light" panose="020F0502020204030203" pitchFamily="34" charset="0"/>
                <a:cs typeface="Mukta ExtraLight" panose="020B0000000000000000" pitchFamily="34" charset="77"/>
              </a:rPr>
              <a:t>comprehensam</a:t>
            </a:r>
            <a:r>
              <a:rPr lang="en-US" sz="1100" dirty="0">
                <a:solidFill>
                  <a:schemeClr val="tx1"/>
                </a:solidFill>
                <a:latin typeface="+mn-lt"/>
                <a:ea typeface="Lato Light" panose="020F0502020204030203" pitchFamily="34" charset="0"/>
                <a:cs typeface="Mukta ExtraLight" panose="020B0000000000000000" pitchFamily="34" charset="77"/>
              </a:rPr>
              <a:t> in. Sed </a:t>
            </a:r>
            <a:r>
              <a:rPr lang="en-US" sz="1100" dirty="0" err="1">
                <a:solidFill>
                  <a:schemeClr val="tx1"/>
                </a:solidFill>
                <a:latin typeface="+mn-lt"/>
                <a:ea typeface="Lato Light" panose="020F0502020204030203" pitchFamily="34" charset="0"/>
                <a:cs typeface="Mukta ExtraLight" panose="020B0000000000000000" pitchFamily="34" charset="77"/>
              </a:rPr>
              <a:t>nibh</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theophrastus</a:t>
            </a:r>
            <a:r>
              <a:rPr lang="en-US" sz="1100" dirty="0">
                <a:solidFill>
                  <a:schemeClr val="tx1"/>
                </a:solidFill>
                <a:latin typeface="+mn-lt"/>
                <a:ea typeface="Lato Light" panose="020F0502020204030203" pitchFamily="34" charset="0"/>
                <a:cs typeface="Mukta ExtraLight" panose="020B0000000000000000" pitchFamily="34" charset="77"/>
              </a:rPr>
              <a:t> in, ex </a:t>
            </a:r>
            <a:r>
              <a:rPr lang="en-US" sz="1100" dirty="0" err="1">
                <a:solidFill>
                  <a:schemeClr val="tx1"/>
                </a:solidFill>
                <a:latin typeface="+mn-lt"/>
                <a:ea typeface="Lato Light" panose="020F0502020204030203" pitchFamily="34" charset="0"/>
                <a:cs typeface="Mukta ExtraLight" panose="020B0000000000000000" pitchFamily="34" charset="77"/>
              </a:rPr>
              <a:t>dictas</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conceptam</a:t>
            </a:r>
            <a:r>
              <a:rPr lang="en-US" sz="1100" dirty="0">
                <a:solidFill>
                  <a:schemeClr val="tx1"/>
                </a:solidFill>
                <a:latin typeface="+mn-lt"/>
                <a:ea typeface="Lato Light" panose="020F0502020204030203" pitchFamily="34" charset="0"/>
                <a:cs typeface="Mukta ExtraLight" panose="020B0000000000000000" pitchFamily="34" charset="77"/>
              </a:rPr>
              <a:t> </a:t>
            </a:r>
            <a:r>
              <a:rPr lang="en-US" sz="1100" dirty="0" err="1">
                <a:solidFill>
                  <a:schemeClr val="tx1"/>
                </a:solidFill>
                <a:latin typeface="+mn-lt"/>
                <a:ea typeface="Lato Light" panose="020F0502020204030203" pitchFamily="34" charset="0"/>
                <a:cs typeface="Mukta ExtraLight" panose="020B0000000000000000" pitchFamily="34" charset="77"/>
              </a:rPr>
              <a:t>visre</a:t>
            </a:r>
            <a:r>
              <a:rPr lang="en-US" sz="1100" dirty="0">
                <a:solidFill>
                  <a:schemeClr val="tx1"/>
                </a:solidFill>
                <a:latin typeface="+mn-lt"/>
                <a:ea typeface="Lato Light" panose="020F0502020204030203" pitchFamily="34" charset="0"/>
                <a:cs typeface="Mukta ExtraLight" panose="020B0000000000000000" pitchFamily="34" charset="77"/>
              </a:rPr>
              <a:t> values</a:t>
            </a:r>
          </a:p>
        </p:txBody>
      </p:sp>
      <p:sp>
        <p:nvSpPr>
          <p:cNvPr id="34" name="Rounded Rectangle 22">
            <a:extLst>
              <a:ext uri="{FF2B5EF4-FFF2-40B4-BE49-F238E27FC236}">
                <a16:creationId xmlns:a16="http://schemas.microsoft.com/office/drawing/2014/main" id="{47311CCD-AEA1-45B3-8B31-D8444342AD27}"/>
              </a:ext>
            </a:extLst>
          </p:cNvPr>
          <p:cNvSpPr/>
          <p:nvPr/>
        </p:nvSpPr>
        <p:spPr>
          <a:xfrm rot="10800000" flipV="1">
            <a:off x="5039509" y="1916074"/>
            <a:ext cx="1406545" cy="375813"/>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57" dirty="0"/>
          </a:p>
        </p:txBody>
      </p:sp>
      <p:sp>
        <p:nvSpPr>
          <p:cNvPr id="35" name="TextBox 34">
            <a:extLst>
              <a:ext uri="{FF2B5EF4-FFF2-40B4-BE49-F238E27FC236}">
                <a16:creationId xmlns:a16="http://schemas.microsoft.com/office/drawing/2014/main" id="{FA17ABF0-0A1E-43DB-A1E4-ECA2B2CEE72E}"/>
              </a:ext>
            </a:extLst>
          </p:cNvPr>
          <p:cNvSpPr txBox="1"/>
          <p:nvPr/>
        </p:nvSpPr>
        <p:spPr>
          <a:xfrm>
            <a:off x="5273743" y="1954388"/>
            <a:ext cx="938078"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REVENUE</a:t>
            </a:r>
          </a:p>
        </p:txBody>
      </p:sp>
      <p:sp>
        <p:nvSpPr>
          <p:cNvPr id="36" name="Rounded Rectangle 26">
            <a:extLst>
              <a:ext uri="{FF2B5EF4-FFF2-40B4-BE49-F238E27FC236}">
                <a16:creationId xmlns:a16="http://schemas.microsoft.com/office/drawing/2014/main" id="{023A7DC5-455D-4421-B0D7-3CE1E670BA1D}"/>
              </a:ext>
            </a:extLst>
          </p:cNvPr>
          <p:cNvSpPr/>
          <p:nvPr/>
        </p:nvSpPr>
        <p:spPr>
          <a:xfrm rot="10800000" flipV="1">
            <a:off x="6789362" y="1916074"/>
            <a:ext cx="1406545" cy="3758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7" name="TextBox 36">
            <a:extLst>
              <a:ext uri="{FF2B5EF4-FFF2-40B4-BE49-F238E27FC236}">
                <a16:creationId xmlns:a16="http://schemas.microsoft.com/office/drawing/2014/main" id="{A23D6D73-F76A-4406-8B1E-6409E2F418FE}"/>
              </a:ext>
            </a:extLst>
          </p:cNvPr>
          <p:cNvSpPr txBox="1"/>
          <p:nvPr/>
        </p:nvSpPr>
        <p:spPr>
          <a:xfrm>
            <a:off x="7196722" y="1954388"/>
            <a:ext cx="591830"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COST</a:t>
            </a:r>
          </a:p>
        </p:txBody>
      </p:sp>
      <p:sp>
        <p:nvSpPr>
          <p:cNvPr id="38" name="Rounded Rectangle 29">
            <a:extLst>
              <a:ext uri="{FF2B5EF4-FFF2-40B4-BE49-F238E27FC236}">
                <a16:creationId xmlns:a16="http://schemas.microsoft.com/office/drawing/2014/main" id="{34AC4E07-30DB-417A-ADB7-FF86FBFD1EB4}"/>
              </a:ext>
            </a:extLst>
          </p:cNvPr>
          <p:cNvSpPr/>
          <p:nvPr/>
        </p:nvSpPr>
        <p:spPr>
          <a:xfrm rot="10800000" flipV="1">
            <a:off x="3291064" y="1916074"/>
            <a:ext cx="1406545" cy="3758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9" name="TextBox 38">
            <a:extLst>
              <a:ext uri="{FF2B5EF4-FFF2-40B4-BE49-F238E27FC236}">
                <a16:creationId xmlns:a16="http://schemas.microsoft.com/office/drawing/2014/main" id="{6B313F80-7FB1-43D0-9ECF-6FD09CB9A720}"/>
              </a:ext>
            </a:extLst>
          </p:cNvPr>
          <p:cNvSpPr txBox="1"/>
          <p:nvPr/>
        </p:nvSpPr>
        <p:spPr>
          <a:xfrm>
            <a:off x="3623082" y="1954388"/>
            <a:ext cx="74251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PROFIT</a:t>
            </a:r>
          </a:p>
        </p:txBody>
      </p:sp>
      <p:sp>
        <p:nvSpPr>
          <p:cNvPr id="40" name="TextBox 39">
            <a:extLst>
              <a:ext uri="{FF2B5EF4-FFF2-40B4-BE49-F238E27FC236}">
                <a16:creationId xmlns:a16="http://schemas.microsoft.com/office/drawing/2014/main" id="{4B77F463-164D-47D5-BFF3-05F36A2D860C}"/>
              </a:ext>
            </a:extLst>
          </p:cNvPr>
          <p:cNvSpPr txBox="1"/>
          <p:nvPr/>
        </p:nvSpPr>
        <p:spPr>
          <a:xfrm>
            <a:off x="4712106" y="1902707"/>
            <a:ext cx="312906" cy="402546"/>
          </a:xfrm>
          <a:prstGeom prst="rect">
            <a:avLst/>
          </a:prstGeom>
          <a:noFill/>
        </p:spPr>
        <p:txBody>
          <a:bodyPr wrap="none" rtlCol="0" anchor="ctr" anchorCtr="0">
            <a:spAutoFit/>
          </a:bodyPr>
          <a:lstStyle/>
          <a:p>
            <a:pPr algn="ctr"/>
            <a:r>
              <a:rPr lang="en-US" sz="2016" b="1" dirty="0">
                <a:solidFill>
                  <a:schemeClr val="tx2"/>
                </a:solidFill>
                <a:ea typeface="League Spartan" charset="0"/>
                <a:cs typeface="Poppins" pitchFamily="2" charset="77"/>
              </a:rPr>
              <a:t>=</a:t>
            </a:r>
          </a:p>
        </p:txBody>
      </p:sp>
      <p:sp>
        <p:nvSpPr>
          <p:cNvPr id="41" name="TextBox 40">
            <a:extLst>
              <a:ext uri="{FF2B5EF4-FFF2-40B4-BE49-F238E27FC236}">
                <a16:creationId xmlns:a16="http://schemas.microsoft.com/office/drawing/2014/main" id="{86B7967F-9980-422B-9908-141A7830D6F2}"/>
              </a:ext>
            </a:extLst>
          </p:cNvPr>
          <p:cNvSpPr txBox="1"/>
          <p:nvPr/>
        </p:nvSpPr>
        <p:spPr>
          <a:xfrm>
            <a:off x="6453240" y="1902707"/>
            <a:ext cx="328936" cy="402546"/>
          </a:xfrm>
          <a:prstGeom prst="rect">
            <a:avLst/>
          </a:prstGeom>
          <a:noFill/>
        </p:spPr>
        <p:txBody>
          <a:bodyPr wrap="none" rtlCol="0" anchor="ctr" anchorCtr="0">
            <a:spAutoFit/>
          </a:bodyPr>
          <a:lstStyle/>
          <a:p>
            <a:pPr algn="ctr"/>
            <a:r>
              <a:rPr lang="en-US" sz="2016" b="1" dirty="0">
                <a:solidFill>
                  <a:schemeClr val="tx2"/>
                </a:solidFill>
                <a:ea typeface="League Spartan" charset="0"/>
                <a:cs typeface="Poppins" pitchFamily="2" charset="77"/>
              </a:rPr>
              <a:t>–</a:t>
            </a:r>
          </a:p>
        </p:txBody>
      </p:sp>
    </p:spTree>
    <p:extLst>
      <p:ext uri="{BB962C8B-B14F-4D97-AF65-F5344CB8AC3E}">
        <p14:creationId xmlns:p14="http://schemas.microsoft.com/office/powerpoint/2010/main" val="92398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rofit, loss, business, startup, presentation, infographics, free, editable template, template, pitch, graphs, charts, diagrams, tables, data, slides, layout, concept, idea, inspiration, download, Google Slides"/>
  <p:tag name="DESCRIPTION" val="The profit and loss statement is a financial statement that abridge all revenues, costs, and expenses that a business incurred during a certain specified period. Create a visual representation for your next presentation by making use of a editable diagram from the Profit and Loss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2119</Words>
  <Application>Microsoft Office PowerPoint</Application>
  <PresentationFormat>Widescreen</PresentationFormat>
  <Paragraphs>298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Integrated Profit and Loss </vt:lpstr>
      <vt:lpstr>Profit and Loss Infographic</vt:lpstr>
      <vt:lpstr>Profit and Loss Infographic</vt:lpstr>
      <vt:lpstr>Profit and Loss Infographic</vt:lpstr>
      <vt:lpstr>Profit and Loss Infographic</vt:lpstr>
      <vt:lpstr>Monthly Profit and Loss</vt:lpstr>
      <vt:lpstr>Profit and Loss Infographic</vt:lpstr>
      <vt:lpstr>Profit and Loss Infographic</vt:lpstr>
      <vt:lpstr>Profit and Loss Arrow Analysis</vt:lpstr>
      <vt:lpstr>Profit and Loss Status Infographic</vt:lpstr>
      <vt:lpstr>Profit and Loss Status Infographic</vt:lpstr>
      <vt:lpstr>Profit and Loss Infographic</vt:lpstr>
      <vt:lpstr>Profit and Loss Statement</vt:lpstr>
      <vt:lpstr>Profit and Loss in Business</vt:lpstr>
      <vt:lpstr>Profit and Loss Process</vt:lpstr>
      <vt:lpstr>Profit and Loss Process</vt:lpstr>
      <vt:lpstr>Yearly Profit and Loss Chart</vt:lpstr>
      <vt:lpstr>Profit and Loss Infographic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159</cp:revision>
  <dcterms:created xsi:type="dcterms:W3CDTF">2020-04-19T22:46:17Z</dcterms:created>
  <dcterms:modified xsi:type="dcterms:W3CDTF">2020-05-15T13:14:56Z</dcterms:modified>
  <cp:category>Finance</cp:category>
</cp:coreProperties>
</file>